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513" r:id="rId2"/>
    <p:sldId id="559" r:id="rId3"/>
    <p:sldId id="533" r:id="rId4"/>
    <p:sldId id="534" r:id="rId5"/>
    <p:sldId id="535" r:id="rId6"/>
    <p:sldId id="536" r:id="rId7"/>
    <p:sldId id="537" r:id="rId8"/>
    <p:sldId id="538" r:id="rId9"/>
    <p:sldId id="539" r:id="rId10"/>
    <p:sldId id="540" r:id="rId11"/>
    <p:sldId id="541" r:id="rId12"/>
    <p:sldId id="542" r:id="rId13"/>
    <p:sldId id="543" r:id="rId14"/>
    <p:sldId id="545" r:id="rId15"/>
    <p:sldId id="544" r:id="rId16"/>
    <p:sldId id="546" r:id="rId17"/>
    <p:sldId id="547" r:id="rId18"/>
    <p:sldId id="548" r:id="rId19"/>
    <p:sldId id="549" r:id="rId20"/>
    <p:sldId id="550" r:id="rId21"/>
    <p:sldId id="551" r:id="rId22"/>
    <p:sldId id="552" r:id="rId23"/>
    <p:sldId id="553" r:id="rId24"/>
    <p:sldId id="554" r:id="rId25"/>
    <p:sldId id="555" r:id="rId26"/>
    <p:sldId id="556" r:id="rId27"/>
    <p:sldId id="557" r:id="rId28"/>
    <p:sldId id="558" r:id="rId29"/>
    <p:sldId id="52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amp;D Updates" id="{7702DF12-353F-49F5-BF07-4F9B82221373}">
          <p14:sldIdLst>
            <p14:sldId id="513"/>
            <p14:sldId id="559"/>
            <p14:sldId id="533"/>
            <p14:sldId id="534"/>
            <p14:sldId id="535"/>
            <p14:sldId id="536"/>
            <p14:sldId id="537"/>
            <p14:sldId id="538"/>
            <p14:sldId id="539"/>
            <p14:sldId id="540"/>
            <p14:sldId id="541"/>
            <p14:sldId id="542"/>
            <p14:sldId id="543"/>
            <p14:sldId id="545"/>
            <p14:sldId id="544"/>
            <p14:sldId id="546"/>
            <p14:sldId id="547"/>
            <p14:sldId id="548"/>
            <p14:sldId id="549"/>
            <p14:sldId id="550"/>
            <p14:sldId id="551"/>
            <p14:sldId id="552"/>
            <p14:sldId id="553"/>
            <p14:sldId id="554"/>
            <p14:sldId id="555"/>
            <p14:sldId id="556"/>
            <p14:sldId id="557"/>
            <p14:sldId id="558"/>
            <p14:sldId id="52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HSAN SAEED" initials="AS" lastIdx="1" clrIdx="0">
    <p:extLst>
      <p:ext uri="{19B8F6BF-5375-455C-9EA6-DF929625EA0E}">
        <p15:presenceInfo xmlns:p15="http://schemas.microsoft.com/office/powerpoint/2012/main" userId="AHSAN SAEE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96370" autoAdjust="0"/>
  </p:normalViewPr>
  <p:slideViewPr>
    <p:cSldViewPr snapToGrid="0">
      <p:cViewPr varScale="1">
        <p:scale>
          <a:sx n="110" d="100"/>
          <a:sy n="110" d="100"/>
        </p:scale>
        <p:origin x="46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102EF1-F1DD-4F13-88AB-0440CE89F831}" type="datetimeFigureOut">
              <a:rPr lang="en-US" smtClean="0"/>
              <a:t>8/31/2024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63267-67BA-44E9-9648-E836093C1C5A}" type="slidenum">
              <a:rPr lang="en-US" smtClean="0"/>
              <a:t>‹#›</a:t>
            </a:fld>
            <a:endParaRPr lang="en-US"/>
          </a:p>
        </p:txBody>
      </p:sp>
    </p:spTree>
    <p:extLst>
      <p:ext uri="{BB962C8B-B14F-4D97-AF65-F5344CB8AC3E}">
        <p14:creationId xmlns:p14="http://schemas.microsoft.com/office/powerpoint/2010/main" val="2316628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8081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6467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40C46E-86FA-46A9-9586-1E75898F476E}" type="datetimeFigureOut">
              <a:rPr lang="en-US" smtClean="0"/>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1407688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40C46E-86FA-46A9-9586-1E75898F476E}" type="datetimeFigureOut">
              <a:rPr lang="en-US" smtClean="0"/>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1499799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40C46E-86FA-46A9-9586-1E75898F476E}" type="datetimeFigureOut">
              <a:rPr lang="en-US" smtClean="0"/>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282581196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251C00-59F9-8005-64D5-AB1FEA3E43F7}"/>
              </a:ext>
            </a:extLst>
          </p:cNvPr>
          <p:cNvSpPr>
            <a:spLocks noGrp="1"/>
          </p:cNvSpPr>
          <p:nvPr>
            <p:ph type="sldNum" sz="quarter" idx="10"/>
          </p:nvPr>
        </p:nvSpPr>
        <p:spPr/>
        <p:txBody>
          <a:bodyPr/>
          <a:lstStyle/>
          <a:p>
            <a:fld id="{7AD7BA39-CD1C-4FBC-AA7C-BA7CC4082953}" type="slidenum">
              <a:rPr lang="en-US" smtClean="0"/>
              <a:pPr/>
              <a:t>‹#›</a:t>
            </a:fld>
            <a:endParaRPr lang="en-US" dirty="0"/>
          </a:p>
        </p:txBody>
      </p:sp>
      <p:pic>
        <p:nvPicPr>
          <p:cNvPr id="4" name="Picture 26">
            <a:extLst>
              <a:ext uri="{FF2B5EF4-FFF2-40B4-BE49-F238E27FC236}">
                <a16:creationId xmlns:a16="http://schemas.microsoft.com/office/drawing/2014/main" id="{F758DD69-354A-0E17-83BC-1ADCACDADF84}"/>
              </a:ext>
            </a:extLst>
          </p:cNvPr>
          <p:cNvPicPr>
            <a:picLocks noChangeAspect="1"/>
          </p:cNvPicPr>
          <p:nvPr userDrawn="1"/>
        </p:nvPicPr>
        <p:blipFill>
          <a:blip r:embed="rId2"/>
          <a:srcRect/>
          <a:stretch>
            <a:fillRect/>
          </a:stretch>
        </p:blipFill>
        <p:spPr>
          <a:xfrm>
            <a:off x="337960" y="5993260"/>
            <a:ext cx="1910081" cy="609600"/>
          </a:xfrm>
          <a:prstGeom prst="rect">
            <a:avLst/>
          </a:prstGeom>
        </p:spPr>
      </p:pic>
      <p:pic>
        <p:nvPicPr>
          <p:cNvPr id="5" name="Picture 26">
            <a:extLst>
              <a:ext uri="{FF2B5EF4-FFF2-40B4-BE49-F238E27FC236}">
                <a16:creationId xmlns:a16="http://schemas.microsoft.com/office/drawing/2014/main" id="{2102F45D-9130-9612-25A8-71836B50E507}"/>
              </a:ext>
            </a:extLst>
          </p:cNvPr>
          <p:cNvPicPr>
            <a:picLocks noChangeAspect="1"/>
          </p:cNvPicPr>
          <p:nvPr userDrawn="1"/>
        </p:nvPicPr>
        <p:blipFill>
          <a:blip r:embed="rId2">
            <a:alphaModFix amt="19999"/>
          </a:blip>
          <a:srcRect l="80979"/>
          <a:stretch>
            <a:fillRect/>
          </a:stretch>
        </p:blipFill>
        <p:spPr>
          <a:xfrm rot="694357">
            <a:off x="10696135" y="-322683"/>
            <a:ext cx="1784123" cy="2993556"/>
          </a:xfrm>
          <a:prstGeom prst="rect">
            <a:avLst/>
          </a:prstGeom>
        </p:spPr>
      </p:pic>
      <p:sp>
        <p:nvSpPr>
          <p:cNvPr id="6" name="TextBox 12">
            <a:extLst>
              <a:ext uri="{FF2B5EF4-FFF2-40B4-BE49-F238E27FC236}">
                <a16:creationId xmlns:a16="http://schemas.microsoft.com/office/drawing/2014/main" id="{089E9087-A91C-E0EA-E350-1FD84BB3D7F5}"/>
              </a:ext>
            </a:extLst>
          </p:cNvPr>
          <p:cNvSpPr txBox="1"/>
          <p:nvPr userDrawn="1"/>
        </p:nvSpPr>
        <p:spPr>
          <a:xfrm>
            <a:off x="8145431" y="6478271"/>
            <a:ext cx="2951576" cy="192360"/>
          </a:xfrm>
          <a:prstGeom prst="rect">
            <a:avLst/>
          </a:prstGeom>
        </p:spPr>
        <p:txBody>
          <a:bodyPr lIns="0" tIns="0" rIns="0" bIns="0" rtlCol="0" anchor="t">
            <a:spAutoFit/>
          </a:bodyPr>
          <a:lstStyle/>
          <a:p>
            <a:pPr algn="r" defTabSz="609585">
              <a:lnSpc>
                <a:spcPts val="1540"/>
              </a:lnSpc>
              <a:buClrTx/>
              <a:defRPr/>
            </a:pPr>
            <a:r>
              <a:rPr lang="en-US" sz="1200" kern="1200" dirty="0">
                <a:solidFill>
                  <a:srgbClr val="58595B"/>
                </a:solidFill>
                <a:latin typeface="Proxima Nova" panose="020B0604020202020204" charset="0"/>
                <a:ea typeface="+mn-ea"/>
                <a:cs typeface="Proxima Nova" panose="020B0604020202020204" charset="0"/>
              </a:rPr>
              <a:t>© CareCloud, Inc. 2023 </a:t>
            </a:r>
          </a:p>
        </p:txBody>
      </p:sp>
      <p:pic>
        <p:nvPicPr>
          <p:cNvPr id="7" name="Picture 6">
            <a:extLst>
              <a:ext uri="{FF2B5EF4-FFF2-40B4-BE49-F238E27FC236}">
                <a16:creationId xmlns:a16="http://schemas.microsoft.com/office/drawing/2014/main" id="{184C1D2D-E404-B20C-D31F-4077AE6684F2}"/>
              </a:ext>
            </a:extLst>
          </p:cNvPr>
          <p:cNvPicPr>
            <a:picLocks noChangeAspect="1"/>
          </p:cNvPicPr>
          <p:nvPr userDrawn="1"/>
        </p:nvPicPr>
        <p:blipFill rotWithShape="1">
          <a:blip r:embed="rId3"/>
          <a:srcRect b="83832"/>
          <a:stretch/>
        </p:blipFill>
        <p:spPr>
          <a:xfrm>
            <a:off x="1514886" y="6097694"/>
            <a:ext cx="4682135" cy="760308"/>
          </a:xfrm>
          <a:prstGeom prst="rect">
            <a:avLst/>
          </a:prstGeom>
        </p:spPr>
      </p:pic>
      <p:sp>
        <p:nvSpPr>
          <p:cNvPr id="8" name="Title 1">
            <a:extLst>
              <a:ext uri="{FF2B5EF4-FFF2-40B4-BE49-F238E27FC236}">
                <a16:creationId xmlns:a16="http://schemas.microsoft.com/office/drawing/2014/main" id="{D308BB0E-E32E-198A-CF12-DECFDD672FCB}"/>
              </a:ext>
            </a:extLst>
          </p:cNvPr>
          <p:cNvSpPr>
            <a:spLocks noGrp="1"/>
          </p:cNvSpPr>
          <p:nvPr>
            <p:ph type="title" hasCustomPrompt="1"/>
          </p:nvPr>
        </p:nvSpPr>
        <p:spPr>
          <a:xfrm>
            <a:off x="413464" y="255143"/>
            <a:ext cx="11025147" cy="539989"/>
          </a:xfrm>
          <a:prstGeom prst="rect">
            <a:avLst/>
          </a:prstGeom>
          <a:noFill/>
        </p:spPr>
        <p:txBody>
          <a:bodyPr lIns="45720" rIns="45720"/>
          <a:lstStyle>
            <a:lvl1pPr>
              <a:defRPr sz="2667" b="1">
                <a:solidFill>
                  <a:srgbClr val="009BDE"/>
                </a:solidFill>
                <a:latin typeface="Proxima Nova" panose="020B0604020202020204" charset="0"/>
                <a:cs typeface="Proxima Nova" panose="020B0604020202020204" charset="0"/>
              </a:defRPr>
            </a:lvl1pPr>
          </a:lstStyle>
          <a:p>
            <a:r>
              <a:rPr lang="en-US" dirty="0"/>
              <a:t>Click to edit title</a:t>
            </a:r>
          </a:p>
        </p:txBody>
      </p:sp>
      <p:sp>
        <p:nvSpPr>
          <p:cNvPr id="9" name="Text Placeholder 2">
            <a:extLst>
              <a:ext uri="{FF2B5EF4-FFF2-40B4-BE49-F238E27FC236}">
                <a16:creationId xmlns:a16="http://schemas.microsoft.com/office/drawing/2014/main" id="{51365370-478D-EB40-4773-3BCF7191EF48}"/>
              </a:ext>
            </a:extLst>
          </p:cNvPr>
          <p:cNvSpPr>
            <a:spLocks noGrp="1"/>
          </p:cNvSpPr>
          <p:nvPr>
            <p:ph type="body" idx="1" hasCustomPrompt="1"/>
          </p:nvPr>
        </p:nvSpPr>
        <p:spPr>
          <a:xfrm>
            <a:off x="415600" y="1201800"/>
            <a:ext cx="11360800" cy="4555200"/>
          </a:xfrm>
          <a:prstGeom prst="rect">
            <a:avLst/>
          </a:prstGeom>
        </p:spPr>
        <p:txBody>
          <a:bodyPr/>
          <a:lstStyle>
            <a:lvl1pPr marL="228594" indent="-228594">
              <a:lnSpc>
                <a:spcPct val="100000"/>
              </a:lnSpc>
              <a:spcBef>
                <a:spcPts val="0"/>
              </a:spcBef>
              <a:buClr>
                <a:schemeClr val="tx2"/>
              </a:buClr>
              <a:buSzPct val="120000"/>
              <a:buFont typeface="Proxima Nova" panose="020B0604020202020204" charset="0"/>
              <a:buChar char="•"/>
              <a:defRPr sz="1867">
                <a:solidFill>
                  <a:schemeClr val="tx1"/>
                </a:solidFill>
                <a:latin typeface="Proxima Nova" panose="020B0604020202020204" charset="0"/>
              </a:defRPr>
            </a:lvl1pPr>
            <a:lvl2pPr marL="690016" indent="-232828">
              <a:lnSpc>
                <a:spcPct val="100000"/>
              </a:lnSpc>
              <a:buClr>
                <a:schemeClr val="tx1"/>
              </a:buClr>
              <a:buFont typeface="Proxima Nova" panose="020B0604020202020204" charset="0"/>
              <a:buChar char="̶"/>
              <a:defRPr sz="1867">
                <a:solidFill>
                  <a:schemeClr val="tx1"/>
                </a:solidFill>
                <a:latin typeface="Proxima Nova" panose="020B0604020202020204" charset="0"/>
              </a:defRPr>
            </a:lvl2pPr>
          </a:lstStyle>
          <a:p>
            <a:r>
              <a:rPr lang="en-US" dirty="0"/>
              <a:t>Click to add text</a:t>
            </a:r>
          </a:p>
          <a:p>
            <a:pPr lvl="1"/>
            <a:r>
              <a:rPr lang="en-US" dirty="0"/>
              <a:t>Click to add text </a:t>
            </a:r>
          </a:p>
          <a:p>
            <a:pPr lvl="0"/>
            <a:endParaRPr lang="en-US" dirty="0"/>
          </a:p>
          <a:p>
            <a:pPr lvl="0"/>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259505014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DFEA33B-2125-1F5F-1313-C2867E5452BD}"/>
              </a:ext>
            </a:extLst>
          </p:cNvPr>
          <p:cNvPicPr>
            <a:picLocks noChangeAspect="1"/>
          </p:cNvPicPr>
          <p:nvPr userDrawn="1"/>
        </p:nvPicPr>
        <p:blipFill rotWithShape="1">
          <a:blip r:embed="rId2"/>
          <a:srcRect r="9474" b="10500"/>
          <a:stretch/>
        </p:blipFill>
        <p:spPr>
          <a:xfrm>
            <a:off x="7158759" y="1859957"/>
            <a:ext cx="5033243" cy="4998044"/>
          </a:xfrm>
          <a:prstGeom prst="rect">
            <a:avLst/>
          </a:prstGeom>
        </p:spPr>
      </p:pic>
      <p:grpSp>
        <p:nvGrpSpPr>
          <p:cNvPr id="4" name="Group 9">
            <a:extLst>
              <a:ext uri="{FF2B5EF4-FFF2-40B4-BE49-F238E27FC236}">
                <a16:creationId xmlns:a16="http://schemas.microsoft.com/office/drawing/2014/main" id="{230AFF9B-440D-FF03-3119-83A3579E5C1C}"/>
              </a:ext>
            </a:extLst>
          </p:cNvPr>
          <p:cNvGrpSpPr/>
          <p:nvPr userDrawn="1"/>
        </p:nvGrpSpPr>
        <p:grpSpPr>
          <a:xfrm>
            <a:off x="-721158" y="-2826108"/>
            <a:ext cx="5652215" cy="5652215"/>
            <a:chOff x="0" y="0"/>
            <a:chExt cx="6350000" cy="6350000"/>
          </a:xfrm>
        </p:grpSpPr>
        <p:sp>
          <p:nvSpPr>
            <p:cNvPr id="5" name="Freeform 10">
              <a:extLst>
                <a:ext uri="{FF2B5EF4-FFF2-40B4-BE49-F238E27FC236}">
                  <a16:creationId xmlns:a16="http://schemas.microsoft.com/office/drawing/2014/main" id="{24E20E57-4ABF-6620-B9E9-63EC491E612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44445">
                <a:alpha val="6667"/>
              </a:srgbClr>
            </a:solidFill>
          </p:spPr>
        </p:sp>
      </p:grpSp>
      <p:sp>
        <p:nvSpPr>
          <p:cNvPr id="17" name="Text Placeholder 16">
            <a:extLst>
              <a:ext uri="{FF2B5EF4-FFF2-40B4-BE49-F238E27FC236}">
                <a16:creationId xmlns:a16="http://schemas.microsoft.com/office/drawing/2014/main" id="{0C73C7B1-CA16-7A76-982F-B483E742A042}"/>
              </a:ext>
            </a:extLst>
          </p:cNvPr>
          <p:cNvSpPr>
            <a:spLocks noGrp="1"/>
          </p:cNvSpPr>
          <p:nvPr>
            <p:ph type="body" sz="quarter" idx="11" hasCustomPrompt="1"/>
          </p:nvPr>
        </p:nvSpPr>
        <p:spPr>
          <a:xfrm>
            <a:off x="1142755" y="2431180"/>
            <a:ext cx="6701367" cy="338376"/>
          </a:xfrm>
          <a:prstGeom prst="rect">
            <a:avLst/>
          </a:prstGeom>
        </p:spPr>
        <p:txBody>
          <a:bodyPr/>
          <a:lstStyle>
            <a:lvl1pPr marL="0" indent="0">
              <a:buNone/>
              <a:defRPr sz="1467" b="0" i="1">
                <a:solidFill>
                  <a:schemeClr val="tx1"/>
                </a:solidFill>
                <a:latin typeface="Proxima Nova" panose="020B0604020202020204" charset="0"/>
              </a:defRPr>
            </a:lvl1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467" b="0" i="1" u="none" strike="noStrike" kern="0" cap="none" spc="0" normalizeH="0" baseline="0" noProof="0" dirty="0">
                <a:ln>
                  <a:noFill/>
                </a:ln>
                <a:solidFill>
                  <a:srgbClr val="000000"/>
                </a:solidFill>
                <a:effectLst/>
                <a:uLnTx/>
                <a:uFillTx/>
                <a:latin typeface="Proxima Nova" panose="020B0604020202020204" charset="0"/>
                <a:cs typeface="Proxima Nova" panose="020B0604020202020204" charset="0"/>
                <a:sym typeface="Arial"/>
              </a:rPr>
              <a:t>Nasdaq Global Market: CCLD, CCLDP, CCLDO</a:t>
            </a:r>
          </a:p>
        </p:txBody>
      </p:sp>
      <p:sp>
        <p:nvSpPr>
          <p:cNvPr id="6" name="Title 1">
            <a:extLst>
              <a:ext uri="{FF2B5EF4-FFF2-40B4-BE49-F238E27FC236}">
                <a16:creationId xmlns:a16="http://schemas.microsoft.com/office/drawing/2014/main" id="{99E50469-5F8E-0637-F689-199CB6705FE3}"/>
              </a:ext>
            </a:extLst>
          </p:cNvPr>
          <p:cNvSpPr>
            <a:spLocks noGrp="1"/>
          </p:cNvSpPr>
          <p:nvPr>
            <p:ph type="title" hasCustomPrompt="1"/>
          </p:nvPr>
        </p:nvSpPr>
        <p:spPr>
          <a:xfrm>
            <a:off x="1142755" y="967445"/>
            <a:ext cx="7266432" cy="731520"/>
          </a:xfrm>
          <a:prstGeom prst="rect">
            <a:avLst/>
          </a:prstGeom>
        </p:spPr>
        <p:txBody>
          <a:bodyPr/>
          <a:lstStyle>
            <a:lvl1pPr>
              <a:defRPr sz="5200" b="1">
                <a:solidFill>
                  <a:srgbClr val="009BDE"/>
                </a:solidFill>
                <a:latin typeface="Proxima Nova" panose="020B0604020202020204" charset="0"/>
                <a:cs typeface="Proxima Nova" panose="020B0604020202020204" charset="0"/>
              </a:defRPr>
            </a:lvl1pPr>
          </a:lstStyle>
          <a:p>
            <a:r>
              <a:rPr lang="en-US" dirty="0"/>
              <a:t>TITLE 1</a:t>
            </a:r>
          </a:p>
        </p:txBody>
      </p:sp>
      <p:grpSp>
        <p:nvGrpSpPr>
          <p:cNvPr id="7" name="Group 2">
            <a:extLst>
              <a:ext uri="{FF2B5EF4-FFF2-40B4-BE49-F238E27FC236}">
                <a16:creationId xmlns:a16="http://schemas.microsoft.com/office/drawing/2014/main" id="{7C989A27-7899-FFA5-EE8E-AEFCE7D8EDA4}"/>
              </a:ext>
            </a:extLst>
          </p:cNvPr>
          <p:cNvGrpSpPr/>
          <p:nvPr userDrawn="1"/>
        </p:nvGrpSpPr>
        <p:grpSpPr>
          <a:xfrm>
            <a:off x="6107027" y="3489961"/>
            <a:ext cx="5652215" cy="5652215"/>
            <a:chOff x="0" y="0"/>
            <a:chExt cx="6350000" cy="6350000"/>
          </a:xfrm>
        </p:grpSpPr>
        <p:sp>
          <p:nvSpPr>
            <p:cNvPr id="8" name="Freeform 3">
              <a:extLst>
                <a:ext uri="{FF2B5EF4-FFF2-40B4-BE49-F238E27FC236}">
                  <a16:creationId xmlns:a16="http://schemas.microsoft.com/office/drawing/2014/main" id="{E2C79B46-C0C1-BFA7-20B4-114C686E357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44445">
                <a:alpha val="9804"/>
              </a:srgbClr>
            </a:solidFill>
          </p:spPr>
        </p:sp>
      </p:grpSp>
      <p:sp>
        <p:nvSpPr>
          <p:cNvPr id="9" name="AutoShape 8">
            <a:extLst>
              <a:ext uri="{FF2B5EF4-FFF2-40B4-BE49-F238E27FC236}">
                <a16:creationId xmlns:a16="http://schemas.microsoft.com/office/drawing/2014/main" id="{838C42ED-E25E-5B65-51D6-F8E8AD74A65F}"/>
              </a:ext>
            </a:extLst>
          </p:cNvPr>
          <p:cNvSpPr/>
          <p:nvPr userDrawn="1"/>
        </p:nvSpPr>
        <p:spPr>
          <a:xfrm rot="-5400000">
            <a:off x="-1975065" y="3471657"/>
            <a:ext cx="5375532" cy="0"/>
          </a:xfrm>
          <a:prstGeom prst="line">
            <a:avLst/>
          </a:prstGeom>
          <a:ln w="47625" cap="flat">
            <a:solidFill>
              <a:srgbClr val="444445"/>
            </a:solidFill>
            <a:prstDash val="solid"/>
            <a:headEnd type="none" w="sm" len="sm"/>
            <a:tailEnd type="none" w="sm" len="sm"/>
          </a:ln>
        </p:spPr>
      </p:sp>
      <p:pic>
        <p:nvPicPr>
          <p:cNvPr id="10" name="Picture 11">
            <a:extLst>
              <a:ext uri="{FF2B5EF4-FFF2-40B4-BE49-F238E27FC236}">
                <a16:creationId xmlns:a16="http://schemas.microsoft.com/office/drawing/2014/main" id="{56035191-C491-AB1E-9FFE-97191075AE7B}"/>
              </a:ext>
            </a:extLst>
          </p:cNvPr>
          <p:cNvPicPr>
            <a:picLocks noChangeAspect="1"/>
          </p:cNvPicPr>
          <p:nvPr userDrawn="1"/>
        </p:nvPicPr>
        <p:blipFill>
          <a:blip r:embed="rId3"/>
          <a:srcRect/>
          <a:stretch>
            <a:fillRect/>
          </a:stretch>
        </p:blipFill>
        <p:spPr>
          <a:xfrm>
            <a:off x="8933133" y="389172"/>
            <a:ext cx="2573067" cy="821192"/>
          </a:xfrm>
          <a:prstGeom prst="rect">
            <a:avLst/>
          </a:prstGeom>
        </p:spPr>
      </p:pic>
      <p:grpSp>
        <p:nvGrpSpPr>
          <p:cNvPr id="11" name="Group 12">
            <a:extLst>
              <a:ext uri="{FF2B5EF4-FFF2-40B4-BE49-F238E27FC236}">
                <a16:creationId xmlns:a16="http://schemas.microsoft.com/office/drawing/2014/main" id="{D8F0793C-4F8B-AF7C-A386-97A80A6A60A7}"/>
              </a:ext>
            </a:extLst>
          </p:cNvPr>
          <p:cNvGrpSpPr/>
          <p:nvPr userDrawn="1"/>
        </p:nvGrpSpPr>
        <p:grpSpPr>
          <a:xfrm>
            <a:off x="1267818" y="5963920"/>
            <a:ext cx="164757" cy="164757"/>
            <a:chOff x="0" y="0"/>
            <a:chExt cx="6350000" cy="6350000"/>
          </a:xfrm>
        </p:grpSpPr>
        <p:sp>
          <p:nvSpPr>
            <p:cNvPr id="12" name="Freeform 13">
              <a:extLst>
                <a:ext uri="{FF2B5EF4-FFF2-40B4-BE49-F238E27FC236}">
                  <a16:creationId xmlns:a16="http://schemas.microsoft.com/office/drawing/2014/main" id="{6D3998DC-3A29-9FB3-CCC8-EADF808B30F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89AD6"/>
            </a:solidFill>
          </p:spPr>
        </p:sp>
      </p:grpSp>
      <p:sp>
        <p:nvSpPr>
          <p:cNvPr id="13" name="TextBox 17">
            <a:extLst>
              <a:ext uri="{FF2B5EF4-FFF2-40B4-BE49-F238E27FC236}">
                <a16:creationId xmlns:a16="http://schemas.microsoft.com/office/drawing/2014/main" id="{13A482E3-8A5D-CD38-6FB6-9E832B0E7635}"/>
              </a:ext>
            </a:extLst>
          </p:cNvPr>
          <p:cNvSpPr txBox="1"/>
          <p:nvPr userDrawn="1"/>
        </p:nvSpPr>
        <p:spPr>
          <a:xfrm>
            <a:off x="1267817" y="4665972"/>
            <a:ext cx="5537581" cy="807913"/>
          </a:xfrm>
          <a:prstGeom prst="rect">
            <a:avLst/>
          </a:prstGeom>
        </p:spPr>
        <p:txBody>
          <a:bodyPr lIns="0" tIns="0" rIns="0" bIns="0" rtlCol="0" anchor="t">
            <a:spAutoFit/>
          </a:bodyPr>
          <a:lstStyle/>
          <a:p>
            <a:pPr>
              <a:lnSpc>
                <a:spcPts val="2127"/>
              </a:lnSpc>
            </a:pPr>
            <a:r>
              <a:rPr lang="en-US" sz="1933" dirty="0">
                <a:solidFill>
                  <a:srgbClr val="444445"/>
                </a:solidFill>
                <a:latin typeface="Proxima Nova" panose="020B0604020202020204" charset="0"/>
                <a:cs typeface="Proxima Nova" panose="020B0604020202020204" charset="0"/>
              </a:rPr>
              <a:t>A leading healthcare technology company with a complete suite of proprietary, </a:t>
            </a:r>
            <a:r>
              <a:rPr lang="en-US" sz="1933" dirty="0" err="1" smtClean="0">
                <a:solidFill>
                  <a:srgbClr val="444445"/>
                </a:solidFill>
                <a:latin typeface="Proxima Nova" panose="020B0604020202020204" charset="0"/>
                <a:cs typeface="Proxima Nova" panose="020B0604020202020204" charset="0"/>
              </a:rPr>
              <a:t>cloudbased</a:t>
            </a:r>
            <a:r>
              <a:rPr lang="en-US" sz="1933" dirty="0" smtClean="0">
                <a:solidFill>
                  <a:srgbClr val="444445"/>
                </a:solidFill>
                <a:latin typeface="Proxima Nova" panose="020B0604020202020204" charset="0"/>
                <a:cs typeface="Proxima Nova" panose="020B0604020202020204" charset="0"/>
              </a:rPr>
              <a:t> </a:t>
            </a:r>
            <a:r>
              <a:rPr lang="en-US" sz="1933" dirty="0">
                <a:solidFill>
                  <a:srgbClr val="444445"/>
                </a:solidFill>
                <a:latin typeface="Proxima Nova" panose="020B0604020202020204" charset="0"/>
                <a:cs typeface="Proxima Nova" panose="020B0604020202020204" charset="0"/>
              </a:rPr>
              <a:t>solutions for healthcare providers​</a:t>
            </a:r>
          </a:p>
        </p:txBody>
      </p:sp>
      <p:sp>
        <p:nvSpPr>
          <p:cNvPr id="14" name="TextBox 18">
            <a:extLst>
              <a:ext uri="{FF2B5EF4-FFF2-40B4-BE49-F238E27FC236}">
                <a16:creationId xmlns:a16="http://schemas.microsoft.com/office/drawing/2014/main" id="{D2EA9461-2C68-AF6C-E576-BD34280D2E26}"/>
              </a:ext>
            </a:extLst>
          </p:cNvPr>
          <p:cNvSpPr txBox="1"/>
          <p:nvPr userDrawn="1"/>
        </p:nvSpPr>
        <p:spPr>
          <a:xfrm>
            <a:off x="1515124" y="5948509"/>
            <a:ext cx="2951576" cy="192360"/>
          </a:xfrm>
          <a:prstGeom prst="rect">
            <a:avLst/>
          </a:prstGeom>
        </p:spPr>
        <p:txBody>
          <a:bodyPr lIns="0" tIns="0" rIns="0" bIns="0" rtlCol="0" anchor="t">
            <a:spAutoFit/>
          </a:bodyPr>
          <a:lstStyle/>
          <a:p>
            <a:pPr>
              <a:lnSpc>
                <a:spcPts val="1540"/>
              </a:lnSpc>
            </a:pPr>
            <a:r>
              <a:rPr lang="en-US" sz="1400" dirty="0">
                <a:solidFill>
                  <a:srgbClr val="444445"/>
                </a:solidFill>
                <a:latin typeface="Proxima Nova" panose="020B0604020202020204" charset="0"/>
                <a:cs typeface="Proxima Nova" panose="020B0604020202020204" charset="0"/>
              </a:rPr>
              <a:t>© CareCloud, Inc. </a:t>
            </a:r>
            <a:r>
              <a:rPr lang="en-US" sz="1400" dirty="0" smtClean="0">
                <a:solidFill>
                  <a:srgbClr val="444445"/>
                </a:solidFill>
                <a:latin typeface="Proxima Nova" panose="020B0604020202020204" charset="0"/>
                <a:cs typeface="Proxima Nova" panose="020B0604020202020204" charset="0"/>
              </a:rPr>
              <a:t>2024 </a:t>
            </a:r>
            <a:endParaRPr lang="en-US" sz="1400" dirty="0">
              <a:solidFill>
                <a:srgbClr val="444445"/>
              </a:solidFill>
              <a:latin typeface="Proxima Nova" panose="020B0604020202020204" charset="0"/>
              <a:cs typeface="Proxima Nova" panose="020B0604020202020204" charset="0"/>
            </a:endParaRPr>
          </a:p>
        </p:txBody>
      </p:sp>
      <p:sp>
        <p:nvSpPr>
          <p:cNvPr id="3" name="Text Placeholder 2">
            <a:extLst>
              <a:ext uri="{FF2B5EF4-FFF2-40B4-BE49-F238E27FC236}">
                <a16:creationId xmlns:a16="http://schemas.microsoft.com/office/drawing/2014/main" id="{84300D19-9587-EFF9-5DD5-C6044E37A607}"/>
              </a:ext>
            </a:extLst>
          </p:cNvPr>
          <p:cNvSpPr>
            <a:spLocks noGrp="1"/>
          </p:cNvSpPr>
          <p:nvPr>
            <p:ph type="body" sz="quarter" idx="10" hasCustomPrompt="1"/>
          </p:nvPr>
        </p:nvSpPr>
        <p:spPr>
          <a:xfrm>
            <a:off x="1133079" y="1625495"/>
            <a:ext cx="7266517" cy="726016"/>
          </a:xfrm>
          <a:prstGeom prst="rect">
            <a:avLst/>
          </a:prstGeom>
        </p:spPr>
        <p:txBody>
          <a:bodyPr/>
          <a:lstStyle>
            <a:lvl1pPr marL="0" indent="0">
              <a:buNone/>
              <a:defRPr sz="5200" b="1">
                <a:solidFill>
                  <a:schemeClr val="tx1"/>
                </a:solidFill>
                <a:latin typeface="Proxima Nova" panose="020B0604020202020204" charset="0"/>
                <a:cs typeface="Proxima Nova" panose="020B0604020202020204" charset="0"/>
              </a:defRPr>
            </a:lvl1pPr>
          </a:lstStyle>
          <a:p>
            <a:pPr lvl="0"/>
            <a:r>
              <a:rPr lang="en-US" dirty="0"/>
              <a:t>TITLE 2</a:t>
            </a:r>
          </a:p>
        </p:txBody>
      </p:sp>
    </p:spTree>
    <p:extLst>
      <p:ext uri="{BB962C8B-B14F-4D97-AF65-F5344CB8AC3E}">
        <p14:creationId xmlns:p14="http://schemas.microsoft.com/office/powerpoint/2010/main" val="95455066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40C46E-86FA-46A9-9586-1E75898F476E}" type="datetimeFigureOut">
              <a:rPr lang="en-US" smtClean="0"/>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27894583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740C46E-86FA-46A9-9586-1E75898F476E}" type="datetimeFigureOut">
              <a:rPr lang="en-US" smtClean="0"/>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7261953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40C46E-86FA-46A9-9586-1E75898F476E}" type="datetimeFigureOut">
              <a:rPr lang="en-US" smtClean="0"/>
              <a:t>8/31/2024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11628638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40C46E-86FA-46A9-9586-1E75898F476E}" type="datetimeFigureOut">
              <a:rPr lang="en-US" smtClean="0"/>
              <a:t>8/31/2024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41007589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40C46E-86FA-46A9-9586-1E75898F476E}" type="datetimeFigureOut">
              <a:rPr lang="en-US" smtClean="0"/>
              <a:t>8/31/2024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5537755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0C46E-86FA-46A9-9586-1E75898F476E}" type="datetimeFigureOut">
              <a:rPr lang="en-US" smtClean="0"/>
              <a:t>8/31/2024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17178902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740C46E-86FA-46A9-9586-1E75898F476E}" type="datetimeFigureOut">
              <a:rPr lang="en-US" smtClean="0"/>
              <a:t>8/31/2024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241625015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740C46E-86FA-46A9-9586-1E75898F476E}" type="datetimeFigureOut">
              <a:rPr lang="en-US" smtClean="0"/>
              <a:t>8/31/2024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98E38-05BD-4FEB-904C-96C27526C7A0}" type="slidenum">
              <a:rPr lang="en-US" smtClean="0"/>
              <a:t>‹#›</a:t>
            </a:fld>
            <a:endParaRPr lang="en-US"/>
          </a:p>
        </p:txBody>
      </p:sp>
    </p:spTree>
    <p:extLst>
      <p:ext uri="{BB962C8B-B14F-4D97-AF65-F5344CB8AC3E}">
        <p14:creationId xmlns:p14="http://schemas.microsoft.com/office/powerpoint/2010/main" val="27894864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0C46E-86FA-46A9-9586-1E75898F476E}" type="datetimeFigureOut">
              <a:rPr lang="en-US" smtClean="0"/>
              <a:t>8/31/2024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198E38-05BD-4FEB-904C-96C27526C7A0}" type="slidenum">
              <a:rPr lang="en-US" smtClean="0"/>
              <a:t>‹#›</a:t>
            </a:fld>
            <a:endParaRPr lang="en-US"/>
          </a:p>
        </p:txBody>
      </p:sp>
    </p:spTree>
    <p:extLst>
      <p:ext uri="{BB962C8B-B14F-4D97-AF65-F5344CB8AC3E}">
        <p14:creationId xmlns:p14="http://schemas.microsoft.com/office/powerpoint/2010/main" val="3156406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C282EC-4733-A506-97FE-AB22A65E7F4B}"/>
              </a:ext>
            </a:extLst>
          </p:cNvPr>
          <p:cNvSpPr>
            <a:spLocks noGrp="1"/>
          </p:cNvSpPr>
          <p:nvPr>
            <p:ph type="sldNum" sz="quarter" idx="12"/>
          </p:nvPr>
        </p:nvSpPr>
        <p:spPr/>
        <p:txBody>
          <a:bodyPr/>
          <a:lstStyle/>
          <a:p>
            <a:fld id="{7AD7BA39-CD1C-4FBC-AA7C-BA7CC4082953}" type="slidenum">
              <a:rPr lang="en-US" smtClean="0"/>
              <a:pPr/>
              <a:t>1</a:t>
            </a:fld>
            <a:endParaRPr lang="en-US" dirty="0"/>
          </a:p>
        </p:txBody>
      </p:sp>
      <p:sp>
        <p:nvSpPr>
          <p:cNvPr id="16" name="Rectangle 15"/>
          <p:cNvSpPr/>
          <p:nvPr/>
        </p:nvSpPr>
        <p:spPr>
          <a:xfrm>
            <a:off x="5924945" y="6269666"/>
            <a:ext cx="4729467" cy="103417"/>
          </a:xfrm>
          <a:prstGeom prst="rect">
            <a:avLst/>
          </a:prstGeom>
          <a:solidFill>
            <a:srgbClr val="FFFFF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3" name="Rectangle 2"/>
          <p:cNvSpPr/>
          <p:nvPr/>
        </p:nvSpPr>
        <p:spPr>
          <a:xfrm>
            <a:off x="511642" y="1829642"/>
            <a:ext cx="8373278" cy="1143070"/>
          </a:xfrm>
          <a:prstGeom prst="rect">
            <a:avLst/>
          </a:prstGeom>
        </p:spPr>
        <p:txBody>
          <a:bodyPr wrap="square">
            <a:spAutoFit/>
          </a:bodyPr>
          <a:lstStyle/>
          <a:p>
            <a:pPr marL="285750" indent="-285750">
              <a:lnSpc>
                <a:spcPct val="150000"/>
              </a:lnSpc>
              <a:buFont typeface="Arial" panose="020B0604020202020204" pitchFamily="34" charset="0"/>
              <a:buChar char="•"/>
            </a:pPr>
            <a:r>
              <a:rPr lang="en-US" sz="2400" dirty="0" smtClean="0">
                <a:solidFill>
                  <a:srgbClr val="2F3033"/>
                </a:solidFill>
              </a:rPr>
              <a:t>Adoption </a:t>
            </a:r>
            <a:r>
              <a:rPr lang="en-US" sz="2400" dirty="0">
                <a:solidFill>
                  <a:srgbClr val="2F3033"/>
                </a:solidFill>
              </a:rPr>
              <a:t>of Copilot Chat by Integrating in Visual Studio </a:t>
            </a:r>
            <a:r>
              <a:rPr lang="en-US" sz="2400" dirty="0" smtClean="0">
                <a:solidFill>
                  <a:srgbClr val="2F3033"/>
                </a:solidFill>
              </a:rPr>
              <a:t>2022</a:t>
            </a:r>
            <a:r>
              <a:rPr lang="en-US" sz="2400" dirty="0">
                <a:solidFill>
                  <a:srgbClr val="2F3033"/>
                </a:solidFill>
              </a:rPr>
              <a:t> &amp; Visual </a:t>
            </a:r>
            <a:r>
              <a:rPr lang="en-US" sz="2400" dirty="0" smtClean="0">
                <a:solidFill>
                  <a:srgbClr val="2F3033"/>
                </a:solidFill>
              </a:rPr>
              <a:t>Studio Code</a:t>
            </a:r>
            <a:endParaRPr lang="en-US" sz="2400" dirty="0">
              <a:solidFill>
                <a:srgbClr val="2F3033"/>
              </a:solidFill>
            </a:endParaRPr>
          </a:p>
        </p:txBody>
      </p:sp>
      <p:sp>
        <p:nvSpPr>
          <p:cNvPr id="5" name="Rectangle 4"/>
          <p:cNvSpPr/>
          <p:nvPr/>
        </p:nvSpPr>
        <p:spPr>
          <a:xfrm>
            <a:off x="11381422" y="6373083"/>
            <a:ext cx="246698" cy="279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4379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13467" y="1250773"/>
            <a:ext cx="5740754" cy="3200876"/>
          </a:xfrm>
          <a:prstGeom prst="rect">
            <a:avLst/>
          </a:prstGeom>
        </p:spPr>
        <p:txBody>
          <a:bodyPr wrap="square">
            <a:spAutoFit/>
          </a:bodyPr>
          <a:lstStyle/>
          <a:p>
            <a:pPr algn="just"/>
            <a:r>
              <a:rPr lang="en-US" sz="1600" b="1" dirty="0">
                <a:solidFill>
                  <a:srgbClr val="202124"/>
                </a:solidFill>
                <a:ea typeface="Roboto" panose="02000000000000000000" pitchFamily="2" charset="0"/>
              </a:rPr>
              <a:t>Get better answers by setting the context for GitHub Copilot Chat in Visual </a:t>
            </a:r>
            <a:r>
              <a:rPr lang="en-US" sz="1600" b="1" dirty="0" smtClean="0">
                <a:solidFill>
                  <a:srgbClr val="202124"/>
                </a:solidFill>
                <a:ea typeface="Roboto" panose="02000000000000000000" pitchFamily="2" charset="0"/>
              </a:rPr>
              <a:t>Studio </a:t>
            </a:r>
          </a:p>
          <a:p>
            <a:pPr algn="just"/>
            <a:endParaRPr lang="en-US" sz="1600" b="1" dirty="0" smtClean="0">
              <a:solidFill>
                <a:srgbClr val="202124"/>
              </a:solidFill>
              <a:ea typeface="Roboto" panose="02000000000000000000" pitchFamily="2" charset="0"/>
            </a:endParaRPr>
          </a:p>
          <a:p>
            <a:pPr marL="171450" indent="-171450" algn="just">
              <a:lnSpc>
                <a:spcPct val="150000"/>
              </a:lnSpc>
              <a:buFont typeface="Arial" panose="020B0604020202020204" pitchFamily="34" charset="0"/>
              <a:buChar char="•"/>
            </a:pPr>
            <a:r>
              <a:rPr lang="en-US" sz="1100" b="1" dirty="0" smtClean="0">
                <a:solidFill>
                  <a:srgbClr val="202124"/>
                </a:solidFill>
                <a:ea typeface="Roboto" panose="02000000000000000000" pitchFamily="2" charset="0"/>
              </a:rPr>
              <a:t>Review </a:t>
            </a:r>
            <a:r>
              <a:rPr lang="en-US" sz="1100" b="1" dirty="0">
                <a:solidFill>
                  <a:srgbClr val="202124"/>
                </a:solidFill>
                <a:ea typeface="Roboto" panose="02000000000000000000" pitchFamily="2" charset="0"/>
              </a:rPr>
              <a:t>the sources used by Copilot </a:t>
            </a:r>
            <a:r>
              <a:rPr lang="en-US" sz="1100" b="1" dirty="0" smtClean="0">
                <a:solidFill>
                  <a:srgbClr val="202124"/>
                </a:solidFill>
                <a:ea typeface="Roboto" panose="02000000000000000000" pitchFamily="2" charset="0"/>
              </a:rPr>
              <a:t>Chat: </a:t>
            </a:r>
            <a:r>
              <a:rPr lang="en-US" sz="1100" dirty="0">
                <a:solidFill>
                  <a:srgbClr val="202124"/>
                </a:solidFill>
                <a:ea typeface="Roboto" panose="02000000000000000000" pitchFamily="2" charset="0"/>
              </a:rPr>
              <a:t>Copilot Chat shows the information it used for each answer, so you know what it considered when responding to your question</a:t>
            </a:r>
            <a:r>
              <a:rPr lang="en-US" sz="1100" dirty="0" smtClean="0">
                <a:solidFill>
                  <a:srgbClr val="202124"/>
                </a:solidFill>
                <a:ea typeface="Roboto" panose="02000000000000000000" pitchFamily="2" charset="0"/>
              </a:rPr>
              <a:t>.</a:t>
            </a:r>
          </a:p>
          <a:p>
            <a:pPr algn="just">
              <a:lnSpc>
                <a:spcPct val="150000"/>
              </a:lnSpc>
            </a:pPr>
            <a:endParaRPr lang="en-US" sz="1100" b="1" dirty="0" smtClean="0">
              <a:solidFill>
                <a:srgbClr val="202124"/>
              </a:solidFill>
              <a:ea typeface="Roboto" panose="02000000000000000000" pitchFamily="2" charset="0"/>
            </a:endParaRPr>
          </a:p>
          <a:p>
            <a:pPr algn="just"/>
            <a:r>
              <a:rPr lang="en-US" sz="1100" b="1" dirty="0" smtClean="0">
                <a:solidFill>
                  <a:srgbClr val="202124"/>
                </a:solidFill>
                <a:ea typeface="Roboto" panose="02000000000000000000" pitchFamily="2" charset="0"/>
              </a:rPr>
              <a:t>Features :</a:t>
            </a:r>
          </a:p>
          <a:p>
            <a:pPr marL="171450" indent="-171450" algn="just">
              <a:buFont typeface="Arial" panose="020B0604020202020204" pitchFamily="34" charset="0"/>
              <a:buChar char="•"/>
            </a:pPr>
            <a:endParaRPr lang="en-US" sz="1100" dirty="0">
              <a:solidFill>
                <a:srgbClr val="202124"/>
              </a:solidFill>
              <a:ea typeface="Roboto" panose="02000000000000000000" pitchFamily="2" charset="0"/>
            </a:endParaRPr>
          </a:p>
          <a:p>
            <a:pPr marL="171450" indent="-171450">
              <a:lnSpc>
                <a:spcPct val="150000"/>
              </a:lnSpc>
              <a:buFont typeface="Arial" panose="020B0604020202020204" pitchFamily="34" charset="0"/>
              <a:buChar char="•"/>
            </a:pPr>
            <a:r>
              <a:rPr lang="en-US" sz="1100" dirty="0">
                <a:solidFill>
                  <a:srgbClr val="202124"/>
                </a:solidFill>
                <a:ea typeface="Roboto" panose="02000000000000000000" pitchFamily="2" charset="0"/>
              </a:rPr>
              <a:t>Copilot Chat displays the context it used for each result.</a:t>
            </a:r>
          </a:p>
          <a:p>
            <a:pPr marL="171450" indent="-171450">
              <a:lnSpc>
                <a:spcPct val="150000"/>
              </a:lnSpc>
              <a:buFont typeface="Arial" panose="020B0604020202020204" pitchFamily="34" charset="0"/>
              <a:buChar char="•"/>
            </a:pPr>
            <a:r>
              <a:rPr lang="en-US" sz="1100" dirty="0">
                <a:solidFill>
                  <a:srgbClr val="202124"/>
                </a:solidFill>
                <a:ea typeface="Roboto" panose="02000000000000000000" pitchFamily="2" charset="0"/>
              </a:rPr>
              <a:t>After receiving a response, a References dropdown appears.</a:t>
            </a:r>
          </a:p>
          <a:p>
            <a:pPr marL="171450" indent="-171450">
              <a:lnSpc>
                <a:spcPct val="150000"/>
              </a:lnSpc>
              <a:buFont typeface="Arial" panose="020B0604020202020204" pitchFamily="34" charset="0"/>
              <a:buChar char="•"/>
            </a:pPr>
            <a:r>
              <a:rPr lang="en-US" sz="1100" dirty="0">
                <a:solidFill>
                  <a:srgbClr val="202124"/>
                </a:solidFill>
                <a:ea typeface="Roboto" panose="02000000000000000000" pitchFamily="2" charset="0"/>
              </a:rPr>
              <a:t>Entries in the dropdown show the context referenced by Copilot Chat.</a:t>
            </a:r>
          </a:p>
          <a:p>
            <a:pPr marL="171450" indent="-171450">
              <a:lnSpc>
                <a:spcPct val="150000"/>
              </a:lnSpc>
              <a:buFont typeface="Arial" panose="020B0604020202020204" pitchFamily="34" charset="0"/>
              <a:buChar char="•"/>
            </a:pPr>
            <a:r>
              <a:rPr lang="en-US" sz="1100" dirty="0">
                <a:solidFill>
                  <a:srgbClr val="202124"/>
                </a:solidFill>
                <a:ea typeface="Roboto" panose="02000000000000000000" pitchFamily="2" charset="0"/>
              </a:rPr>
              <a:t>This helps users understand what influenced the response.</a:t>
            </a:r>
          </a:p>
          <a:p>
            <a:pPr marL="171450" indent="-171450">
              <a:lnSpc>
                <a:spcPct val="150000"/>
              </a:lnSpc>
              <a:buFont typeface="Arial" panose="020B0604020202020204" pitchFamily="34" charset="0"/>
              <a:buChar char="•"/>
            </a:pPr>
            <a:r>
              <a:rPr lang="en-US" sz="1100" dirty="0">
                <a:solidFill>
                  <a:srgbClr val="202124"/>
                </a:solidFill>
                <a:ea typeface="Roboto" panose="02000000000000000000" pitchFamily="2" charset="0"/>
              </a:rPr>
              <a:t>Users can use this information to refine their questions for better answers</a:t>
            </a:r>
            <a:r>
              <a:rPr lang="en-US" sz="1100" dirty="0" smtClean="0">
                <a:solidFill>
                  <a:srgbClr val="202124"/>
                </a:solidFill>
                <a:ea typeface="Roboto" panose="02000000000000000000" pitchFamily="2" charset="0"/>
              </a:rPr>
              <a:t>.</a:t>
            </a:r>
            <a:endParaRPr lang="en-US" sz="1100" dirty="0">
              <a:solidFill>
                <a:srgbClr val="202124"/>
              </a:solidFill>
              <a:ea typeface="Roboto" panose="02000000000000000000" pitchFamily="2" charset="0"/>
            </a:endParaRPr>
          </a:p>
        </p:txBody>
      </p:sp>
      <p:pic>
        <p:nvPicPr>
          <p:cNvPr id="11" name="Picture 10"/>
          <p:cNvPicPr>
            <a:picLocks noChangeAspect="1"/>
          </p:cNvPicPr>
          <p:nvPr/>
        </p:nvPicPr>
        <p:blipFill>
          <a:blip r:embed="rId2"/>
          <a:stretch>
            <a:fillRect/>
          </a:stretch>
        </p:blipFill>
        <p:spPr>
          <a:xfrm>
            <a:off x="5342699" y="2450379"/>
            <a:ext cx="6336023" cy="3502745"/>
          </a:xfrm>
          <a:prstGeom prst="rect">
            <a:avLst/>
          </a:prstGeom>
        </p:spPr>
      </p:pic>
    </p:spTree>
    <p:extLst>
      <p:ext uri="{BB962C8B-B14F-4D97-AF65-F5344CB8AC3E}">
        <p14:creationId xmlns:p14="http://schemas.microsoft.com/office/powerpoint/2010/main" val="28953300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245917" y="6344920"/>
            <a:ext cx="2135505" cy="307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65000"/>
                    <a:lumOff val="35000"/>
                  </a:schemeClr>
                </a:solidFill>
                <a:latin typeface="Proxima Nova" panose="020B0604020202020204" charset="0"/>
                <a:cs typeface="Proxima Nova" panose="020B0604020202020204" charset="0"/>
              </a:rPr>
              <a:t>© CareCloud, Inc. 2024 </a:t>
            </a:r>
          </a:p>
        </p:txBody>
      </p:sp>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13467" y="1250773"/>
            <a:ext cx="5815883" cy="3454792"/>
          </a:xfrm>
          <a:prstGeom prst="rect">
            <a:avLst/>
          </a:prstGeom>
        </p:spPr>
        <p:txBody>
          <a:bodyPr wrap="square">
            <a:spAutoFit/>
          </a:bodyPr>
          <a:lstStyle/>
          <a:p>
            <a:pPr algn="just"/>
            <a:r>
              <a:rPr lang="en-US" sz="1600" b="1" dirty="0" smtClean="0">
                <a:solidFill>
                  <a:srgbClr val="202124"/>
                </a:solidFill>
                <a:ea typeface="Roboto" panose="02000000000000000000" pitchFamily="2" charset="0"/>
              </a:rPr>
              <a:t>Get better answers by setting the context for GitHub Copilot Chat in Visual Studio </a:t>
            </a:r>
            <a:endParaRPr lang="en-US" sz="1600" b="1" dirty="0">
              <a:solidFill>
                <a:srgbClr val="202124"/>
              </a:solidFill>
              <a:ea typeface="Roboto" panose="02000000000000000000" pitchFamily="2" charset="0"/>
            </a:endParaRPr>
          </a:p>
          <a:p>
            <a:pPr algn="just"/>
            <a:endParaRPr lang="en-US" sz="1600" b="1" dirty="0" smtClean="0">
              <a:solidFill>
                <a:srgbClr val="202124"/>
              </a:solidFill>
              <a:ea typeface="Roboto" panose="02000000000000000000" pitchFamily="2" charset="0"/>
            </a:endParaRPr>
          </a:p>
          <a:p>
            <a:pPr marL="171450" indent="-171450" algn="just">
              <a:lnSpc>
                <a:spcPct val="150000"/>
              </a:lnSpc>
              <a:buFont typeface="Arial" panose="020B0604020202020204" pitchFamily="34" charset="0"/>
              <a:buChar char="•"/>
            </a:pPr>
            <a:r>
              <a:rPr lang="en-US" sz="1100" b="1" dirty="0" smtClean="0">
                <a:solidFill>
                  <a:srgbClr val="202124"/>
                </a:solidFill>
                <a:ea typeface="Roboto" panose="02000000000000000000" pitchFamily="2" charset="0"/>
              </a:rPr>
              <a:t>Organize</a:t>
            </a:r>
            <a:r>
              <a:rPr lang="en-US" sz="1100" b="1" dirty="0">
                <a:solidFill>
                  <a:srgbClr val="202124"/>
                </a:solidFill>
                <a:ea typeface="Roboto" panose="02000000000000000000" pitchFamily="2" charset="0"/>
              </a:rPr>
              <a:t>: isolate chats with </a:t>
            </a:r>
            <a:r>
              <a:rPr lang="en-US" sz="1100" b="1" dirty="0" smtClean="0">
                <a:solidFill>
                  <a:srgbClr val="202124"/>
                </a:solidFill>
                <a:ea typeface="Roboto" panose="02000000000000000000" pitchFamily="2" charset="0"/>
              </a:rPr>
              <a:t>Copilot Chat </a:t>
            </a:r>
            <a:r>
              <a:rPr lang="en-US" sz="1100" b="1" dirty="0">
                <a:solidFill>
                  <a:srgbClr val="202124"/>
                </a:solidFill>
                <a:ea typeface="Roboto" panose="02000000000000000000" pitchFamily="2" charset="0"/>
              </a:rPr>
              <a:t>into </a:t>
            </a:r>
            <a:r>
              <a:rPr lang="en-US" sz="1100" b="1" dirty="0" smtClean="0">
                <a:solidFill>
                  <a:srgbClr val="202124"/>
                </a:solidFill>
                <a:ea typeface="Roboto" panose="02000000000000000000" pitchFamily="2" charset="0"/>
              </a:rPr>
              <a:t>threads : </a:t>
            </a:r>
            <a:r>
              <a:rPr lang="en-US" sz="1100" dirty="0">
                <a:solidFill>
                  <a:srgbClr val="202124"/>
                </a:solidFill>
                <a:ea typeface="Roboto" panose="02000000000000000000" pitchFamily="2" charset="0"/>
              </a:rPr>
              <a:t>If you frequently use Copilot Chat to ask questions while coding, you have the option to organize your conversations to stay focused on specific topics</a:t>
            </a:r>
            <a:r>
              <a:rPr lang="en-US" sz="1100" dirty="0" smtClean="0">
                <a:solidFill>
                  <a:srgbClr val="202124"/>
                </a:solidFill>
                <a:ea typeface="Roboto" panose="02000000000000000000" pitchFamily="2" charset="0"/>
              </a:rPr>
              <a:t>.</a:t>
            </a:r>
          </a:p>
          <a:p>
            <a:pPr algn="just">
              <a:lnSpc>
                <a:spcPct val="150000"/>
              </a:lnSpc>
            </a:pPr>
            <a:endParaRPr lang="en-US" sz="1100" b="1" dirty="0" smtClean="0">
              <a:solidFill>
                <a:srgbClr val="202124"/>
              </a:solidFill>
              <a:ea typeface="Roboto" panose="02000000000000000000" pitchFamily="2" charset="0"/>
            </a:endParaRPr>
          </a:p>
          <a:p>
            <a:pPr algn="just"/>
            <a:r>
              <a:rPr lang="en-US" sz="1100" b="1" dirty="0" smtClean="0">
                <a:solidFill>
                  <a:srgbClr val="202124"/>
                </a:solidFill>
                <a:ea typeface="Roboto" panose="02000000000000000000" pitchFamily="2" charset="0"/>
              </a:rPr>
              <a:t>Features :</a:t>
            </a:r>
          </a:p>
          <a:p>
            <a:pPr marL="171450" indent="-171450" algn="just">
              <a:buFont typeface="Arial" panose="020B0604020202020204" pitchFamily="34" charset="0"/>
              <a:buChar char="•"/>
            </a:pPr>
            <a:endParaRPr lang="en-US" sz="1100" dirty="0">
              <a:solidFill>
                <a:srgbClr val="202124"/>
              </a:solidFill>
              <a:ea typeface="Roboto" panose="02000000000000000000" pitchFamily="2" charset="0"/>
            </a:endParaRPr>
          </a:p>
          <a:p>
            <a:pPr marL="171450" indent="-171450">
              <a:lnSpc>
                <a:spcPct val="150000"/>
              </a:lnSpc>
              <a:buFont typeface="Arial" panose="020B0604020202020204" pitchFamily="34" charset="0"/>
              <a:buChar char="•"/>
            </a:pPr>
            <a:r>
              <a:rPr lang="en-US" sz="1100" dirty="0">
                <a:solidFill>
                  <a:srgbClr val="202124"/>
                </a:solidFill>
                <a:ea typeface="Roboto" panose="02000000000000000000" pitchFamily="2" charset="0"/>
              </a:rPr>
              <a:t>Copilot Chat in Visual Studio allows for organizing conversations into threads.</a:t>
            </a:r>
          </a:p>
          <a:p>
            <a:pPr marL="171450" indent="-171450">
              <a:lnSpc>
                <a:spcPct val="150000"/>
              </a:lnSpc>
              <a:buFont typeface="Arial" panose="020B0604020202020204" pitchFamily="34" charset="0"/>
              <a:buChar char="•"/>
            </a:pPr>
            <a:r>
              <a:rPr lang="en-US" sz="1100" dirty="0">
                <a:solidFill>
                  <a:srgbClr val="202124"/>
                </a:solidFill>
                <a:ea typeface="Roboto" panose="02000000000000000000" pitchFamily="2" charset="0"/>
              </a:rPr>
              <a:t>Threads help keep conversations on-topic and focused on the current task.</a:t>
            </a:r>
          </a:p>
          <a:p>
            <a:pPr marL="171450" indent="-171450">
              <a:lnSpc>
                <a:spcPct val="150000"/>
              </a:lnSpc>
              <a:buFont typeface="Arial" panose="020B0604020202020204" pitchFamily="34" charset="0"/>
              <a:buChar char="•"/>
            </a:pPr>
            <a:r>
              <a:rPr lang="en-US" sz="1100" dirty="0">
                <a:solidFill>
                  <a:srgbClr val="202124"/>
                </a:solidFill>
                <a:ea typeface="Roboto" panose="02000000000000000000" pitchFamily="2" charset="0"/>
              </a:rPr>
              <a:t>Users can start new threads easily within the chat window.</a:t>
            </a:r>
          </a:p>
          <a:p>
            <a:pPr marL="171450" indent="-171450">
              <a:lnSpc>
                <a:spcPct val="150000"/>
              </a:lnSpc>
              <a:buFont typeface="Arial" panose="020B0604020202020204" pitchFamily="34" charset="0"/>
              <a:buChar char="•"/>
            </a:pPr>
            <a:r>
              <a:rPr lang="en-US" sz="1100" dirty="0">
                <a:solidFill>
                  <a:srgbClr val="202124"/>
                </a:solidFill>
                <a:ea typeface="Roboto" panose="02000000000000000000" pitchFamily="2" charset="0"/>
              </a:rPr>
              <a:t>Selecting a specific thread ensures that the context remains clear for relevant answers.</a:t>
            </a:r>
          </a:p>
          <a:p>
            <a:pPr marL="171450" indent="-171450">
              <a:lnSpc>
                <a:spcPct val="150000"/>
              </a:lnSpc>
              <a:buFont typeface="Arial" panose="020B0604020202020204" pitchFamily="34" charset="0"/>
              <a:buChar char="•"/>
            </a:pPr>
            <a:r>
              <a:rPr lang="en-US" sz="1100" dirty="0">
                <a:solidFill>
                  <a:srgbClr val="202124"/>
                </a:solidFill>
                <a:ea typeface="Roboto" panose="02000000000000000000" pitchFamily="2" charset="0"/>
              </a:rPr>
              <a:t>This feature enhances workflow efficiency and maintains clarity in communication.</a:t>
            </a:r>
          </a:p>
        </p:txBody>
      </p:sp>
      <p:pic>
        <p:nvPicPr>
          <p:cNvPr id="3" name="Picture 2"/>
          <p:cNvPicPr>
            <a:picLocks noChangeAspect="1"/>
          </p:cNvPicPr>
          <p:nvPr/>
        </p:nvPicPr>
        <p:blipFill>
          <a:blip r:embed="rId2"/>
          <a:stretch>
            <a:fillRect/>
          </a:stretch>
        </p:blipFill>
        <p:spPr>
          <a:xfrm>
            <a:off x="8134769" y="77198"/>
            <a:ext cx="3136000" cy="3304177"/>
          </a:xfrm>
          <a:prstGeom prst="rect">
            <a:avLst/>
          </a:prstGeom>
        </p:spPr>
      </p:pic>
      <p:pic>
        <p:nvPicPr>
          <p:cNvPr id="4" name="Picture 3"/>
          <p:cNvPicPr>
            <a:picLocks noChangeAspect="1"/>
          </p:cNvPicPr>
          <p:nvPr/>
        </p:nvPicPr>
        <p:blipFill>
          <a:blip r:embed="rId3"/>
          <a:stretch>
            <a:fillRect/>
          </a:stretch>
        </p:blipFill>
        <p:spPr>
          <a:xfrm>
            <a:off x="8134769" y="3504809"/>
            <a:ext cx="3136000" cy="3229366"/>
          </a:xfrm>
          <a:prstGeom prst="rect">
            <a:avLst/>
          </a:prstGeom>
        </p:spPr>
      </p:pic>
    </p:spTree>
    <p:extLst>
      <p:ext uri="{BB962C8B-B14F-4D97-AF65-F5344CB8AC3E}">
        <p14:creationId xmlns:p14="http://schemas.microsoft.com/office/powerpoint/2010/main" val="19004448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245917" y="6344920"/>
            <a:ext cx="2135505" cy="307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65000"/>
                    <a:lumOff val="35000"/>
                  </a:schemeClr>
                </a:solidFill>
                <a:latin typeface="Proxima Nova" panose="020B0604020202020204" charset="0"/>
                <a:cs typeface="Proxima Nova" panose="020B0604020202020204" charset="0"/>
              </a:rPr>
              <a:t>© CareCloud, Inc. 2024 </a:t>
            </a:r>
          </a:p>
        </p:txBody>
      </p:sp>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13467" y="1250773"/>
            <a:ext cx="5160019" cy="3962623"/>
          </a:xfrm>
          <a:prstGeom prst="rect">
            <a:avLst/>
          </a:prstGeom>
        </p:spPr>
        <p:txBody>
          <a:bodyPr wrap="square">
            <a:spAutoFit/>
          </a:bodyPr>
          <a:lstStyle/>
          <a:p>
            <a:pPr algn="just"/>
            <a:r>
              <a:rPr lang="en-US" sz="1600" b="1" dirty="0" smtClean="0">
                <a:solidFill>
                  <a:srgbClr val="202124"/>
                </a:solidFill>
                <a:ea typeface="Roboto" panose="02000000000000000000" pitchFamily="2" charset="0"/>
              </a:rPr>
              <a:t>Get better answers by setting the context for GitHub Copilot Chat in Visual Studio </a:t>
            </a:r>
          </a:p>
          <a:p>
            <a:pPr algn="just"/>
            <a:endParaRPr lang="en-US" sz="1600" b="1" dirty="0" smtClean="0">
              <a:solidFill>
                <a:srgbClr val="202124"/>
              </a:solidFill>
              <a:ea typeface="Roboto" panose="02000000000000000000" pitchFamily="2" charset="0"/>
            </a:endParaRPr>
          </a:p>
          <a:p>
            <a:pPr marL="171450" indent="-171450" algn="just">
              <a:lnSpc>
                <a:spcPct val="150000"/>
              </a:lnSpc>
              <a:buFont typeface="Arial" panose="020B0604020202020204" pitchFamily="34" charset="0"/>
              <a:buChar char="•"/>
            </a:pPr>
            <a:r>
              <a:rPr lang="en-US" sz="1100" b="1" dirty="0" smtClean="0">
                <a:solidFill>
                  <a:srgbClr val="202124"/>
                </a:solidFill>
                <a:ea typeface="Roboto" panose="02000000000000000000" pitchFamily="2" charset="0"/>
              </a:rPr>
              <a:t>Fix your </a:t>
            </a:r>
            <a:r>
              <a:rPr lang="en-US" sz="1100" b="1" dirty="0">
                <a:solidFill>
                  <a:srgbClr val="202124"/>
                </a:solidFill>
                <a:ea typeface="Roboto" panose="02000000000000000000" pitchFamily="2" charset="0"/>
              </a:rPr>
              <a:t>app with GitHub Copilot </a:t>
            </a:r>
            <a:r>
              <a:rPr lang="en-US" sz="1100" b="1" dirty="0" smtClean="0">
                <a:solidFill>
                  <a:srgbClr val="202124"/>
                </a:solidFill>
                <a:ea typeface="Roboto" panose="02000000000000000000" pitchFamily="2" charset="0"/>
              </a:rPr>
              <a:t>Chat : </a:t>
            </a:r>
            <a:r>
              <a:rPr lang="en-US" sz="1100" dirty="0" smtClean="0">
                <a:solidFill>
                  <a:srgbClr val="202124"/>
                </a:solidFill>
                <a:ea typeface="Roboto" panose="02000000000000000000" pitchFamily="2" charset="0"/>
              </a:rPr>
              <a:t>Copilot Chat </a:t>
            </a:r>
            <a:r>
              <a:rPr lang="en-US" sz="1100" dirty="0">
                <a:solidFill>
                  <a:srgbClr val="202124"/>
                </a:solidFill>
                <a:ea typeface="Roboto" panose="02000000000000000000" pitchFamily="2" charset="0"/>
              </a:rPr>
              <a:t>understands call stacks, frames, variable names, and values. As a result, you can ask detailed </a:t>
            </a:r>
            <a:r>
              <a:rPr lang="en-US" sz="1100" dirty="0" smtClean="0">
                <a:solidFill>
                  <a:srgbClr val="202124"/>
                </a:solidFill>
                <a:ea typeface="Roboto" panose="02000000000000000000" pitchFamily="2" charset="0"/>
              </a:rPr>
              <a:t>questions about debugging. </a:t>
            </a:r>
            <a:r>
              <a:rPr lang="en-US" sz="1100" dirty="0">
                <a:solidFill>
                  <a:srgbClr val="202124"/>
                </a:solidFill>
                <a:ea typeface="Roboto" panose="02000000000000000000" pitchFamily="2" charset="0"/>
              </a:rPr>
              <a:t>In addition, </a:t>
            </a:r>
            <a:r>
              <a:rPr lang="en-US" sz="1100" dirty="0" smtClean="0">
                <a:solidFill>
                  <a:srgbClr val="202124"/>
                </a:solidFill>
                <a:ea typeface="Roboto" panose="02000000000000000000" pitchFamily="2" charset="0"/>
              </a:rPr>
              <a:t>Copilot Chat help to </a:t>
            </a:r>
            <a:r>
              <a:rPr lang="en-US" sz="1100" dirty="0">
                <a:solidFill>
                  <a:srgbClr val="202124"/>
                </a:solidFill>
                <a:ea typeface="Roboto" panose="02000000000000000000" pitchFamily="2" charset="0"/>
              </a:rPr>
              <a:t>focused on the following scenarios:</a:t>
            </a:r>
          </a:p>
          <a:p>
            <a:pPr marL="171450" indent="-171450" algn="just">
              <a:lnSpc>
                <a:spcPct val="150000"/>
              </a:lnSpc>
              <a:buFont typeface="Arial" panose="020B0604020202020204" pitchFamily="34" charset="0"/>
              <a:buChar char="•"/>
            </a:pPr>
            <a:endParaRPr lang="en-US" sz="1100" dirty="0">
              <a:solidFill>
                <a:srgbClr val="202124"/>
              </a:solidFill>
              <a:ea typeface="Roboto" panose="02000000000000000000" pitchFamily="2" charset="0"/>
            </a:endParaRPr>
          </a:p>
          <a:p>
            <a:pPr marL="171450" indent="-171450" algn="just">
              <a:lnSpc>
                <a:spcPct val="150000"/>
              </a:lnSpc>
              <a:buFont typeface="Arial" panose="020B0604020202020204" pitchFamily="34" charset="0"/>
              <a:buChar char="•"/>
            </a:pPr>
            <a:r>
              <a:rPr lang="en-US" sz="1100" dirty="0">
                <a:solidFill>
                  <a:srgbClr val="202124"/>
                </a:solidFill>
                <a:ea typeface="Roboto" panose="02000000000000000000" pitchFamily="2" charset="0"/>
              </a:rPr>
              <a:t>Exceptions</a:t>
            </a:r>
          </a:p>
          <a:p>
            <a:pPr marL="171450" indent="-171450" algn="just">
              <a:lnSpc>
                <a:spcPct val="150000"/>
              </a:lnSpc>
              <a:buFont typeface="Arial" panose="020B0604020202020204" pitchFamily="34" charset="0"/>
              <a:buChar char="•"/>
            </a:pPr>
            <a:r>
              <a:rPr lang="en-US" sz="1100" dirty="0">
                <a:solidFill>
                  <a:srgbClr val="202124"/>
                </a:solidFill>
                <a:ea typeface="Roboto" panose="02000000000000000000" pitchFamily="2" charset="0"/>
              </a:rPr>
              <a:t>Auto Insights for CPU </a:t>
            </a:r>
            <a:r>
              <a:rPr lang="en-US" sz="1100" dirty="0" smtClean="0">
                <a:solidFill>
                  <a:srgbClr val="202124"/>
                </a:solidFill>
                <a:ea typeface="Roboto" panose="02000000000000000000" pitchFamily="2" charset="0"/>
              </a:rPr>
              <a:t>Usage</a:t>
            </a:r>
          </a:p>
          <a:p>
            <a:pPr marL="171450" indent="-171450" algn="just">
              <a:lnSpc>
                <a:spcPct val="150000"/>
              </a:lnSpc>
              <a:buFont typeface="Arial" panose="020B0604020202020204" pitchFamily="34" charset="0"/>
              <a:buChar char="•"/>
            </a:pPr>
            <a:endParaRPr lang="en-US" sz="1100" b="1" dirty="0" smtClean="0">
              <a:solidFill>
                <a:srgbClr val="202124"/>
              </a:solidFill>
              <a:ea typeface="Roboto" panose="02000000000000000000" pitchFamily="2" charset="0"/>
            </a:endParaRPr>
          </a:p>
          <a:p>
            <a:pPr algn="just"/>
            <a:r>
              <a:rPr lang="en-US" sz="1100" b="1" dirty="0" smtClean="0">
                <a:solidFill>
                  <a:srgbClr val="202124"/>
                </a:solidFill>
                <a:ea typeface="Roboto" panose="02000000000000000000" pitchFamily="2" charset="0"/>
              </a:rPr>
              <a:t>Features :</a:t>
            </a:r>
          </a:p>
          <a:p>
            <a:pPr marL="171450" indent="-171450" algn="just">
              <a:buFont typeface="Arial" panose="020B0604020202020204" pitchFamily="34" charset="0"/>
              <a:buChar char="•"/>
            </a:pPr>
            <a:endParaRPr lang="en-US" sz="1100" dirty="0">
              <a:solidFill>
                <a:srgbClr val="202124"/>
              </a:solidFill>
              <a:ea typeface="Roboto" panose="02000000000000000000" pitchFamily="2" charset="0"/>
            </a:endParaRPr>
          </a:p>
          <a:p>
            <a:pPr marL="171450" indent="-171450">
              <a:lnSpc>
                <a:spcPct val="150000"/>
              </a:lnSpc>
              <a:buFont typeface="Arial" panose="020B0604020202020204" pitchFamily="34" charset="0"/>
              <a:buChar char="•"/>
            </a:pPr>
            <a:r>
              <a:rPr lang="en-US" sz="1100" dirty="0" smtClean="0">
                <a:solidFill>
                  <a:srgbClr val="202124"/>
                </a:solidFill>
                <a:ea typeface="Roboto" panose="02000000000000000000" pitchFamily="2" charset="0"/>
              </a:rPr>
              <a:t>Preview Feature allow you to compare file code errors and fixation.</a:t>
            </a:r>
            <a:endParaRPr lang="en-US" sz="1100" dirty="0">
              <a:solidFill>
                <a:srgbClr val="202124"/>
              </a:solidFill>
              <a:ea typeface="Roboto" panose="02000000000000000000" pitchFamily="2" charset="0"/>
            </a:endParaRPr>
          </a:p>
          <a:p>
            <a:pPr marL="171450" indent="-171450">
              <a:lnSpc>
                <a:spcPct val="150000"/>
              </a:lnSpc>
              <a:buFont typeface="Arial" panose="020B0604020202020204" pitchFamily="34" charset="0"/>
              <a:buChar char="•"/>
            </a:pPr>
            <a:r>
              <a:rPr lang="en-US" sz="1100" dirty="0">
                <a:solidFill>
                  <a:srgbClr val="202124"/>
                </a:solidFill>
                <a:ea typeface="Roboto" panose="02000000000000000000" pitchFamily="2" charset="0"/>
              </a:rPr>
              <a:t>Opens a chat window within Visual Studio where </a:t>
            </a:r>
            <a:r>
              <a:rPr lang="en-US" sz="1100" dirty="0" smtClean="0">
                <a:solidFill>
                  <a:srgbClr val="202124"/>
                </a:solidFill>
                <a:ea typeface="Roboto" panose="02000000000000000000" pitchFamily="2" charset="0"/>
              </a:rPr>
              <a:t>Copilot Chat </a:t>
            </a:r>
            <a:r>
              <a:rPr lang="en-US" sz="1100" dirty="0">
                <a:solidFill>
                  <a:srgbClr val="202124"/>
                </a:solidFill>
                <a:ea typeface="Roboto" panose="02000000000000000000" pitchFamily="2" charset="0"/>
              </a:rPr>
              <a:t>provides insights and suggestions for fixing errors.</a:t>
            </a:r>
          </a:p>
          <a:p>
            <a:pPr marL="171450" indent="-171450">
              <a:lnSpc>
                <a:spcPct val="150000"/>
              </a:lnSpc>
              <a:buFont typeface="Arial" panose="020B0604020202020204" pitchFamily="34" charset="0"/>
              <a:buChar char="•"/>
            </a:pPr>
            <a:r>
              <a:rPr lang="en-US" sz="1100" dirty="0" smtClean="0">
                <a:solidFill>
                  <a:srgbClr val="202124"/>
                </a:solidFill>
                <a:ea typeface="Roboto" panose="02000000000000000000" pitchFamily="2" charset="0"/>
              </a:rPr>
              <a:t>Copilot Chat </a:t>
            </a:r>
            <a:r>
              <a:rPr lang="en-US" sz="1100" dirty="0">
                <a:solidFill>
                  <a:srgbClr val="202124"/>
                </a:solidFill>
                <a:ea typeface="Roboto" panose="02000000000000000000" pitchFamily="2" charset="0"/>
              </a:rPr>
              <a:t>evaluates the error and provides explanations for why it occurred.</a:t>
            </a:r>
          </a:p>
        </p:txBody>
      </p:sp>
      <p:pic>
        <p:nvPicPr>
          <p:cNvPr id="3" name="Picture 2"/>
          <p:cNvPicPr>
            <a:picLocks noChangeAspect="1"/>
          </p:cNvPicPr>
          <p:nvPr/>
        </p:nvPicPr>
        <p:blipFill>
          <a:blip r:embed="rId2"/>
          <a:stretch>
            <a:fillRect/>
          </a:stretch>
        </p:blipFill>
        <p:spPr>
          <a:xfrm>
            <a:off x="6204229" y="4075884"/>
            <a:ext cx="5888983" cy="2672094"/>
          </a:xfrm>
          <a:prstGeom prst="rect">
            <a:avLst/>
          </a:prstGeom>
        </p:spPr>
      </p:pic>
      <p:sp>
        <p:nvSpPr>
          <p:cNvPr id="8" name="Rectangle 7"/>
          <p:cNvSpPr/>
          <p:nvPr/>
        </p:nvSpPr>
        <p:spPr>
          <a:xfrm>
            <a:off x="10313669" y="2447726"/>
            <a:ext cx="566057" cy="2405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0223863" y="132205"/>
            <a:ext cx="1869349" cy="3796726"/>
            <a:chOff x="10223863" y="132205"/>
            <a:chExt cx="1869349" cy="3796726"/>
          </a:xfrm>
        </p:grpSpPr>
        <p:pic>
          <p:nvPicPr>
            <p:cNvPr id="4" name="Picture 3"/>
            <p:cNvPicPr>
              <a:picLocks noChangeAspect="1"/>
            </p:cNvPicPr>
            <p:nvPr/>
          </p:nvPicPr>
          <p:blipFill>
            <a:blip r:embed="rId3"/>
            <a:stretch>
              <a:fillRect/>
            </a:stretch>
          </p:blipFill>
          <p:spPr>
            <a:xfrm>
              <a:off x="10223863" y="132205"/>
              <a:ext cx="1869349" cy="3796726"/>
            </a:xfrm>
            <a:prstGeom prst="rect">
              <a:avLst/>
            </a:prstGeom>
          </p:spPr>
        </p:pic>
        <p:pic>
          <p:nvPicPr>
            <p:cNvPr id="9" name="Picture 8"/>
            <p:cNvPicPr>
              <a:picLocks noChangeAspect="1"/>
            </p:cNvPicPr>
            <p:nvPr/>
          </p:nvPicPr>
          <p:blipFill>
            <a:blip r:embed="rId4"/>
            <a:stretch>
              <a:fillRect/>
            </a:stretch>
          </p:blipFill>
          <p:spPr>
            <a:xfrm>
              <a:off x="10388234" y="211084"/>
              <a:ext cx="491492" cy="69387"/>
            </a:xfrm>
            <a:prstGeom prst="rect">
              <a:avLst/>
            </a:prstGeom>
          </p:spPr>
        </p:pic>
      </p:grpSp>
    </p:spTree>
    <p:extLst>
      <p:ext uri="{BB962C8B-B14F-4D97-AF65-F5344CB8AC3E}">
        <p14:creationId xmlns:p14="http://schemas.microsoft.com/office/powerpoint/2010/main" val="109136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73288" y="1377882"/>
            <a:ext cx="5815883" cy="338554"/>
          </a:xfrm>
          <a:prstGeom prst="rect">
            <a:avLst/>
          </a:prstGeom>
        </p:spPr>
        <p:txBody>
          <a:bodyPr wrap="square">
            <a:spAutoFit/>
          </a:bodyPr>
          <a:lstStyle/>
          <a:p>
            <a:pPr algn="just"/>
            <a:r>
              <a:rPr lang="en-US" sz="1600" b="1" dirty="0" smtClean="0">
                <a:solidFill>
                  <a:srgbClr val="202124"/>
                </a:solidFill>
                <a:ea typeface="Roboto" panose="02000000000000000000" pitchFamily="2" charset="0"/>
              </a:rPr>
              <a:t>Prompt #1 : Delete Record</a:t>
            </a:r>
            <a:endParaRPr lang="en-US" sz="1100" dirty="0">
              <a:solidFill>
                <a:srgbClr val="202124"/>
              </a:solidFill>
              <a:ea typeface="Roboto" panose="02000000000000000000" pitchFamily="2" charset="0"/>
            </a:endParaRPr>
          </a:p>
        </p:txBody>
      </p:sp>
      <p:pic>
        <p:nvPicPr>
          <p:cNvPr id="3" name="Picture 2"/>
          <p:cNvPicPr>
            <a:picLocks noChangeAspect="1"/>
          </p:cNvPicPr>
          <p:nvPr/>
        </p:nvPicPr>
        <p:blipFill>
          <a:blip r:embed="rId2"/>
          <a:stretch>
            <a:fillRect/>
          </a:stretch>
        </p:blipFill>
        <p:spPr>
          <a:xfrm>
            <a:off x="5029907" y="1521847"/>
            <a:ext cx="6817980" cy="3947775"/>
          </a:xfrm>
          <a:prstGeom prst="rect">
            <a:avLst/>
          </a:prstGeom>
        </p:spPr>
      </p:pic>
      <p:sp>
        <p:nvSpPr>
          <p:cNvPr id="8" name="Rectangle 7"/>
          <p:cNvSpPr/>
          <p:nvPr/>
        </p:nvSpPr>
        <p:spPr>
          <a:xfrm>
            <a:off x="473288" y="1589327"/>
            <a:ext cx="5815883" cy="592726"/>
          </a:xfrm>
          <a:prstGeom prst="rect">
            <a:avLst/>
          </a:prstGeom>
        </p:spPr>
        <p:txBody>
          <a:bodyPr wrap="square">
            <a:spAutoFit/>
          </a:bodyPr>
          <a:lstStyle/>
          <a:p>
            <a:pPr marL="171450" indent="-171450" algn="just">
              <a:buFont typeface="Arial" panose="020B0604020202020204" pitchFamily="34" charset="0"/>
              <a:buChar char="•"/>
            </a:pPr>
            <a:endParaRPr lang="en-US" sz="1100" dirty="0">
              <a:solidFill>
                <a:srgbClr val="202124"/>
              </a:solidFill>
              <a:ea typeface="Roboto" panose="02000000000000000000" pitchFamily="2" charset="0"/>
            </a:endParaRPr>
          </a:p>
          <a:p>
            <a:pPr>
              <a:lnSpc>
                <a:spcPct val="150000"/>
              </a:lnSpc>
            </a:pPr>
            <a:r>
              <a:rPr lang="en-US" sz="1600" dirty="0">
                <a:solidFill>
                  <a:srgbClr val="202124"/>
                </a:solidFill>
                <a:ea typeface="Roboto" panose="02000000000000000000" pitchFamily="2" charset="0"/>
              </a:rPr>
              <a:t>Write a code to delete record.</a:t>
            </a:r>
          </a:p>
        </p:txBody>
      </p:sp>
      <p:sp>
        <p:nvSpPr>
          <p:cNvPr id="4" name="TextBox 3"/>
          <p:cNvSpPr txBox="1"/>
          <p:nvPr/>
        </p:nvSpPr>
        <p:spPr>
          <a:xfrm>
            <a:off x="473288" y="3176687"/>
            <a:ext cx="4225408" cy="2292935"/>
          </a:xfrm>
          <a:prstGeom prst="rect">
            <a:avLst/>
          </a:prstGeom>
          <a:noFill/>
        </p:spPr>
        <p:txBody>
          <a:bodyPr wrap="square" rtlCol="0">
            <a:spAutoFit/>
          </a:bodyPr>
          <a:lstStyle/>
          <a:p>
            <a:endParaRPr lang="en-US" sz="1100" dirty="0" smtClean="0">
              <a:solidFill>
                <a:srgbClr val="202124"/>
              </a:solidFill>
              <a:ea typeface="Roboto" panose="02000000000000000000" pitchFamily="2" charset="0"/>
            </a:endParaRPr>
          </a:p>
          <a:p>
            <a:pPr algn="just">
              <a:lnSpc>
                <a:spcPct val="150000"/>
              </a:lnSpc>
            </a:pPr>
            <a:r>
              <a:rPr lang="en-US" sz="1100" dirty="0">
                <a:solidFill>
                  <a:srgbClr val="202124"/>
                </a:solidFill>
                <a:ea typeface="Roboto" panose="02000000000000000000" pitchFamily="2" charset="0"/>
              </a:rPr>
              <a:t>As per this prompt, </a:t>
            </a:r>
            <a:r>
              <a:rPr lang="en-US" sz="1100" dirty="0" smtClean="0">
                <a:solidFill>
                  <a:srgbClr val="202124"/>
                </a:solidFill>
                <a:ea typeface="Roboto" panose="02000000000000000000" pitchFamily="2" charset="0"/>
              </a:rPr>
              <a:t>GitHub </a:t>
            </a:r>
            <a:r>
              <a:rPr lang="en-US" sz="1100" dirty="0">
                <a:solidFill>
                  <a:srgbClr val="202124"/>
                </a:solidFill>
                <a:ea typeface="Roboto" panose="02000000000000000000" pitchFamily="2" charset="0"/>
              </a:rPr>
              <a:t>Copilot Chat begins its process by meticulously analyzing the structural elements of the Program.cs file, encompassing variables, and methods. Subsequently, it seamlessly generates code within the established context, ensuring coherence and alignment with the existing codebase. This systematic approach enhances efficiency and accuracy in code generation, empowering developers with an intuitive and context-aware programming </a:t>
            </a:r>
            <a:r>
              <a:rPr lang="en-US" sz="1100" dirty="0" smtClean="0">
                <a:solidFill>
                  <a:srgbClr val="202124"/>
                </a:solidFill>
                <a:ea typeface="Roboto" panose="02000000000000000000" pitchFamily="2" charset="0"/>
              </a:rPr>
              <a:t>experience.</a:t>
            </a:r>
            <a:endParaRPr lang="en-US" sz="1100" dirty="0">
              <a:solidFill>
                <a:srgbClr val="202124"/>
              </a:solidFill>
              <a:ea typeface="Roboto" panose="02000000000000000000" pitchFamily="2" charset="0"/>
            </a:endParaRPr>
          </a:p>
        </p:txBody>
      </p:sp>
    </p:spTree>
    <p:extLst>
      <p:ext uri="{BB962C8B-B14F-4D97-AF65-F5344CB8AC3E}">
        <p14:creationId xmlns:p14="http://schemas.microsoft.com/office/powerpoint/2010/main" val="3921382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73288" y="1377882"/>
            <a:ext cx="5815883" cy="338554"/>
          </a:xfrm>
          <a:prstGeom prst="rect">
            <a:avLst/>
          </a:prstGeom>
        </p:spPr>
        <p:txBody>
          <a:bodyPr wrap="square">
            <a:spAutoFit/>
          </a:bodyPr>
          <a:lstStyle/>
          <a:p>
            <a:pPr algn="just"/>
            <a:r>
              <a:rPr lang="en-US" sz="1600" b="1" dirty="0" smtClean="0">
                <a:solidFill>
                  <a:srgbClr val="202124"/>
                </a:solidFill>
                <a:ea typeface="Roboto" panose="02000000000000000000" pitchFamily="2" charset="0"/>
              </a:rPr>
              <a:t>Prompt #2 : Display Record</a:t>
            </a:r>
            <a:endParaRPr lang="en-US" sz="1600" b="1" dirty="0">
              <a:solidFill>
                <a:srgbClr val="202124"/>
              </a:solidFill>
              <a:ea typeface="Roboto" panose="02000000000000000000" pitchFamily="2" charset="0"/>
            </a:endParaRPr>
          </a:p>
        </p:txBody>
      </p:sp>
      <p:sp>
        <p:nvSpPr>
          <p:cNvPr id="8" name="Rectangle 7"/>
          <p:cNvSpPr/>
          <p:nvPr/>
        </p:nvSpPr>
        <p:spPr>
          <a:xfrm>
            <a:off x="473288" y="1589327"/>
            <a:ext cx="5815883" cy="592726"/>
          </a:xfrm>
          <a:prstGeom prst="rect">
            <a:avLst/>
          </a:prstGeom>
        </p:spPr>
        <p:txBody>
          <a:bodyPr wrap="square">
            <a:spAutoFit/>
          </a:bodyPr>
          <a:lstStyle/>
          <a:p>
            <a:pPr marL="171450" indent="-171450" algn="just">
              <a:buFont typeface="Arial" panose="020B0604020202020204" pitchFamily="34" charset="0"/>
              <a:buChar char="•"/>
            </a:pPr>
            <a:endParaRPr lang="en-US" sz="1100" dirty="0">
              <a:solidFill>
                <a:srgbClr val="202124"/>
              </a:solidFill>
              <a:ea typeface="Roboto" panose="02000000000000000000" pitchFamily="2" charset="0"/>
            </a:endParaRPr>
          </a:p>
          <a:p>
            <a:pPr>
              <a:lnSpc>
                <a:spcPct val="150000"/>
              </a:lnSpc>
            </a:pPr>
            <a:r>
              <a:rPr lang="en-US" sz="1600" dirty="0" smtClean="0">
                <a:solidFill>
                  <a:srgbClr val="202124"/>
                </a:solidFill>
                <a:ea typeface="Roboto" panose="02000000000000000000" pitchFamily="2" charset="0"/>
              </a:rPr>
              <a:t>Write </a:t>
            </a:r>
            <a:r>
              <a:rPr lang="en-US" sz="1600" dirty="0">
                <a:solidFill>
                  <a:srgbClr val="202124"/>
                </a:solidFill>
                <a:ea typeface="Roboto" panose="02000000000000000000" pitchFamily="2" charset="0"/>
              </a:rPr>
              <a:t>a code to </a:t>
            </a:r>
            <a:r>
              <a:rPr lang="en-US" sz="1600" dirty="0" smtClean="0">
                <a:solidFill>
                  <a:srgbClr val="202124"/>
                </a:solidFill>
                <a:ea typeface="Roboto" panose="02000000000000000000" pitchFamily="2" charset="0"/>
              </a:rPr>
              <a:t>display last two records.</a:t>
            </a:r>
            <a:endParaRPr lang="en-US" sz="1600" dirty="0">
              <a:solidFill>
                <a:srgbClr val="202124"/>
              </a:solidFill>
              <a:ea typeface="Roboto" panose="02000000000000000000" pitchFamily="2" charset="0"/>
            </a:endParaRPr>
          </a:p>
        </p:txBody>
      </p:sp>
      <p:sp>
        <p:nvSpPr>
          <p:cNvPr id="4" name="TextBox 3"/>
          <p:cNvSpPr txBox="1"/>
          <p:nvPr/>
        </p:nvSpPr>
        <p:spPr>
          <a:xfrm>
            <a:off x="473288" y="3176687"/>
            <a:ext cx="4225408" cy="2292935"/>
          </a:xfrm>
          <a:prstGeom prst="rect">
            <a:avLst/>
          </a:prstGeom>
          <a:noFill/>
        </p:spPr>
        <p:txBody>
          <a:bodyPr wrap="square" rtlCol="0">
            <a:spAutoFit/>
          </a:bodyPr>
          <a:lstStyle/>
          <a:p>
            <a:endParaRPr lang="en-US" sz="1100" dirty="0" smtClean="0">
              <a:solidFill>
                <a:srgbClr val="202124"/>
              </a:solidFill>
              <a:ea typeface="Roboto" panose="02000000000000000000" pitchFamily="2" charset="0"/>
            </a:endParaRPr>
          </a:p>
          <a:p>
            <a:pPr algn="just">
              <a:lnSpc>
                <a:spcPct val="150000"/>
              </a:lnSpc>
            </a:pPr>
            <a:r>
              <a:rPr lang="en-US" sz="1100" dirty="0">
                <a:solidFill>
                  <a:srgbClr val="202124"/>
                </a:solidFill>
                <a:ea typeface="Roboto" panose="02000000000000000000" pitchFamily="2" charset="0"/>
              </a:rPr>
              <a:t>As per this prompt, </a:t>
            </a:r>
            <a:r>
              <a:rPr lang="en-US" sz="1100" dirty="0" smtClean="0">
                <a:solidFill>
                  <a:srgbClr val="202124"/>
                </a:solidFill>
                <a:ea typeface="Roboto" panose="02000000000000000000" pitchFamily="2" charset="0"/>
              </a:rPr>
              <a:t>GitHub </a:t>
            </a:r>
            <a:r>
              <a:rPr lang="en-US" sz="1100" dirty="0">
                <a:solidFill>
                  <a:srgbClr val="202124"/>
                </a:solidFill>
                <a:ea typeface="Roboto" panose="02000000000000000000" pitchFamily="2" charset="0"/>
              </a:rPr>
              <a:t>Copilot Chat begins its process by meticulously analyzing the structural elements of the Program.cs file, encompassing variables, and methods. Subsequently, it seamlessly generates code within the established context, ensuring coherence and alignment with the existing codebase. This systematic approach enhances efficiency and accuracy in code generation, empowering developers with an intuitive and context-aware programming </a:t>
            </a:r>
            <a:r>
              <a:rPr lang="en-US" sz="1100" dirty="0" smtClean="0">
                <a:solidFill>
                  <a:srgbClr val="202124"/>
                </a:solidFill>
                <a:ea typeface="Roboto" panose="02000000000000000000" pitchFamily="2" charset="0"/>
              </a:rPr>
              <a:t>experience.</a:t>
            </a:r>
            <a:endParaRPr lang="en-US" sz="1100" dirty="0">
              <a:solidFill>
                <a:srgbClr val="202124"/>
              </a:solidFill>
              <a:ea typeface="Roboto" panose="02000000000000000000" pitchFamily="2" charset="0"/>
            </a:endParaRPr>
          </a:p>
        </p:txBody>
      </p:sp>
      <p:pic>
        <p:nvPicPr>
          <p:cNvPr id="10" name="Picture 9"/>
          <p:cNvPicPr>
            <a:picLocks noChangeAspect="1"/>
          </p:cNvPicPr>
          <p:nvPr/>
        </p:nvPicPr>
        <p:blipFill>
          <a:blip r:embed="rId2"/>
          <a:stretch>
            <a:fillRect/>
          </a:stretch>
        </p:blipFill>
        <p:spPr>
          <a:xfrm>
            <a:off x="6014051" y="822636"/>
            <a:ext cx="5833836" cy="5077315"/>
          </a:xfrm>
          <a:prstGeom prst="rect">
            <a:avLst/>
          </a:prstGeom>
        </p:spPr>
      </p:pic>
    </p:spTree>
    <p:extLst>
      <p:ext uri="{BB962C8B-B14F-4D97-AF65-F5344CB8AC3E}">
        <p14:creationId xmlns:p14="http://schemas.microsoft.com/office/powerpoint/2010/main" val="2302923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245917" y="6344920"/>
            <a:ext cx="2135505" cy="307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65000"/>
                    <a:lumOff val="35000"/>
                  </a:schemeClr>
                </a:solidFill>
                <a:latin typeface="Proxima Nova" panose="020B0604020202020204" charset="0"/>
                <a:cs typeface="Proxima Nova" panose="020B0604020202020204" charset="0"/>
              </a:rPr>
              <a:t>© CareCloud, Inc. 2024 </a:t>
            </a:r>
          </a:p>
        </p:txBody>
      </p:sp>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73288" y="1377882"/>
            <a:ext cx="5815883" cy="338554"/>
          </a:xfrm>
          <a:prstGeom prst="rect">
            <a:avLst/>
          </a:prstGeom>
        </p:spPr>
        <p:txBody>
          <a:bodyPr wrap="square">
            <a:spAutoFit/>
          </a:bodyPr>
          <a:lstStyle/>
          <a:p>
            <a:pPr algn="just"/>
            <a:r>
              <a:rPr lang="en-US" sz="1600" b="1" dirty="0">
                <a:solidFill>
                  <a:srgbClr val="202124"/>
                </a:solidFill>
                <a:ea typeface="Roboto" panose="02000000000000000000" pitchFamily="2" charset="0"/>
              </a:rPr>
              <a:t>Prompt #3 : ASP.NET MVC Controller </a:t>
            </a:r>
            <a:r>
              <a:rPr lang="en-US" sz="1600" b="1" dirty="0" smtClean="0">
                <a:solidFill>
                  <a:srgbClr val="202124"/>
                </a:solidFill>
                <a:ea typeface="Roboto" panose="02000000000000000000" pitchFamily="2" charset="0"/>
              </a:rPr>
              <a:t>Creation</a:t>
            </a:r>
            <a:endParaRPr lang="en-US" sz="1600" b="1" dirty="0">
              <a:solidFill>
                <a:srgbClr val="202124"/>
              </a:solidFill>
              <a:ea typeface="Roboto" panose="02000000000000000000" pitchFamily="2" charset="0"/>
            </a:endParaRPr>
          </a:p>
        </p:txBody>
      </p:sp>
      <p:sp>
        <p:nvSpPr>
          <p:cNvPr id="8" name="Rectangle 7"/>
          <p:cNvSpPr/>
          <p:nvPr/>
        </p:nvSpPr>
        <p:spPr>
          <a:xfrm>
            <a:off x="473289" y="1589327"/>
            <a:ext cx="4225408" cy="1000274"/>
          </a:xfrm>
          <a:prstGeom prst="rect">
            <a:avLst/>
          </a:prstGeom>
        </p:spPr>
        <p:txBody>
          <a:bodyPr wrap="square">
            <a:spAutoFit/>
          </a:bodyPr>
          <a:lstStyle/>
          <a:p>
            <a:pPr marL="171450" indent="-171450" algn="just">
              <a:buFont typeface="Arial" panose="020B0604020202020204" pitchFamily="34" charset="0"/>
              <a:buChar char="•"/>
            </a:pPr>
            <a:endParaRPr lang="en-US" sz="1100" dirty="0">
              <a:solidFill>
                <a:srgbClr val="202124"/>
              </a:solidFill>
              <a:ea typeface="Roboto" panose="02000000000000000000" pitchFamily="2" charset="0"/>
            </a:endParaRPr>
          </a:p>
          <a:p>
            <a:pPr>
              <a:lnSpc>
                <a:spcPct val="150000"/>
              </a:lnSpc>
            </a:pPr>
            <a:r>
              <a:rPr lang="en-US" sz="1600" dirty="0">
                <a:solidFill>
                  <a:srgbClr val="202124"/>
                </a:solidFill>
                <a:ea typeface="Roboto" panose="02000000000000000000" pitchFamily="2" charset="0"/>
              </a:rPr>
              <a:t>Create a new controller in ASP.NET MVC to handle user </a:t>
            </a:r>
            <a:r>
              <a:rPr lang="en-US" sz="1600" dirty="0" smtClean="0">
                <a:solidFill>
                  <a:srgbClr val="202124"/>
                </a:solidFill>
                <a:ea typeface="Roboto" panose="02000000000000000000" pitchFamily="2" charset="0"/>
              </a:rPr>
              <a:t>authentication.</a:t>
            </a:r>
            <a:endParaRPr lang="en-US" sz="1600" dirty="0">
              <a:solidFill>
                <a:srgbClr val="202124"/>
              </a:solidFill>
              <a:ea typeface="Roboto" panose="02000000000000000000" pitchFamily="2" charset="0"/>
            </a:endParaRPr>
          </a:p>
        </p:txBody>
      </p:sp>
      <p:sp>
        <p:nvSpPr>
          <p:cNvPr id="4" name="TextBox 3"/>
          <p:cNvSpPr txBox="1"/>
          <p:nvPr/>
        </p:nvSpPr>
        <p:spPr>
          <a:xfrm>
            <a:off x="473288" y="3176687"/>
            <a:ext cx="4225408" cy="2292935"/>
          </a:xfrm>
          <a:prstGeom prst="rect">
            <a:avLst/>
          </a:prstGeom>
          <a:noFill/>
        </p:spPr>
        <p:txBody>
          <a:bodyPr wrap="square" rtlCol="0">
            <a:spAutoFit/>
          </a:bodyPr>
          <a:lstStyle/>
          <a:p>
            <a:endParaRPr lang="en-US" sz="1100" dirty="0" smtClean="0">
              <a:solidFill>
                <a:srgbClr val="202124"/>
              </a:solidFill>
              <a:ea typeface="Roboto" panose="02000000000000000000" pitchFamily="2" charset="0"/>
            </a:endParaRPr>
          </a:p>
          <a:p>
            <a:pPr algn="just">
              <a:lnSpc>
                <a:spcPct val="150000"/>
              </a:lnSpc>
            </a:pPr>
            <a:r>
              <a:rPr lang="en-US" sz="1100" dirty="0">
                <a:solidFill>
                  <a:srgbClr val="202124"/>
                </a:solidFill>
                <a:ea typeface="Roboto" panose="02000000000000000000" pitchFamily="2" charset="0"/>
              </a:rPr>
              <a:t>As per this prompt, GitHub Copilot Chat </a:t>
            </a:r>
            <a:r>
              <a:rPr lang="en-US" sz="1100" dirty="0" smtClean="0">
                <a:solidFill>
                  <a:srgbClr val="202124"/>
                </a:solidFill>
                <a:ea typeface="Roboto" panose="02000000000000000000" pitchFamily="2" charset="0"/>
              </a:rPr>
              <a:t>will generate </a:t>
            </a:r>
            <a:r>
              <a:rPr lang="en-US" sz="1100" dirty="0">
                <a:solidFill>
                  <a:srgbClr val="202124"/>
                </a:solidFill>
                <a:ea typeface="Roboto" panose="02000000000000000000" pitchFamily="2" charset="0"/>
              </a:rPr>
              <a:t>code </a:t>
            </a:r>
            <a:r>
              <a:rPr lang="en-US" sz="1100" dirty="0" smtClean="0">
                <a:solidFill>
                  <a:srgbClr val="202124"/>
                </a:solidFill>
                <a:ea typeface="Roboto" panose="02000000000000000000" pitchFamily="2" charset="0"/>
              </a:rPr>
              <a:t>for </a:t>
            </a:r>
            <a:r>
              <a:rPr lang="en-US" sz="1100" dirty="0">
                <a:solidFill>
                  <a:srgbClr val="202124"/>
                </a:solidFill>
                <a:ea typeface="Roboto" panose="02000000000000000000" pitchFamily="2" charset="0"/>
              </a:rPr>
              <a:t>creating a new controller in ASP.NET MVC specifically tailored for handling user authentication. It would assist in structuring the controller, implementing necessary methods for user authentication such as login, logout, registration, etc., and may also offer guidance on best practices and error handling techniques. Overall, Copilot Chat </a:t>
            </a:r>
            <a:r>
              <a:rPr lang="en-US" sz="1100" dirty="0" smtClean="0">
                <a:solidFill>
                  <a:srgbClr val="202124"/>
                </a:solidFill>
                <a:ea typeface="Roboto" panose="02000000000000000000" pitchFamily="2" charset="0"/>
              </a:rPr>
              <a:t>expedite </a:t>
            </a:r>
            <a:r>
              <a:rPr lang="en-US" sz="1100" dirty="0">
                <a:solidFill>
                  <a:srgbClr val="202124"/>
                </a:solidFill>
                <a:ea typeface="Roboto" panose="02000000000000000000" pitchFamily="2" charset="0"/>
              </a:rPr>
              <a:t>the process of setting up user authentication within an ASP.NET MVC application by providing intelligent code assistance and suggestions.</a:t>
            </a:r>
          </a:p>
        </p:txBody>
      </p:sp>
      <p:pic>
        <p:nvPicPr>
          <p:cNvPr id="12" name="Picture 11"/>
          <p:cNvPicPr>
            <a:picLocks noChangeAspect="1"/>
          </p:cNvPicPr>
          <p:nvPr/>
        </p:nvPicPr>
        <p:blipFill>
          <a:blip r:embed="rId2"/>
          <a:stretch>
            <a:fillRect/>
          </a:stretch>
        </p:blipFill>
        <p:spPr>
          <a:xfrm>
            <a:off x="6669249" y="149763"/>
            <a:ext cx="5178638" cy="2544165"/>
          </a:xfrm>
          <a:prstGeom prst="rect">
            <a:avLst/>
          </a:prstGeom>
        </p:spPr>
      </p:pic>
      <p:pic>
        <p:nvPicPr>
          <p:cNvPr id="13" name="Picture 12"/>
          <p:cNvPicPr>
            <a:picLocks noChangeAspect="1"/>
          </p:cNvPicPr>
          <p:nvPr/>
        </p:nvPicPr>
        <p:blipFill>
          <a:blip r:embed="rId3"/>
          <a:stretch>
            <a:fillRect/>
          </a:stretch>
        </p:blipFill>
        <p:spPr>
          <a:xfrm>
            <a:off x="6669249" y="2769787"/>
            <a:ext cx="5178638" cy="3882398"/>
          </a:xfrm>
          <a:prstGeom prst="rect">
            <a:avLst/>
          </a:prstGeom>
        </p:spPr>
      </p:pic>
    </p:spTree>
    <p:extLst>
      <p:ext uri="{BB962C8B-B14F-4D97-AF65-F5344CB8AC3E}">
        <p14:creationId xmlns:p14="http://schemas.microsoft.com/office/powerpoint/2010/main" val="18393157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73288" y="1377882"/>
            <a:ext cx="5815883" cy="338554"/>
          </a:xfrm>
          <a:prstGeom prst="rect">
            <a:avLst/>
          </a:prstGeom>
        </p:spPr>
        <p:txBody>
          <a:bodyPr wrap="square">
            <a:spAutoFit/>
          </a:bodyPr>
          <a:lstStyle/>
          <a:p>
            <a:pPr algn="just"/>
            <a:r>
              <a:rPr lang="en-US" sz="1600" b="1" dirty="0">
                <a:solidFill>
                  <a:srgbClr val="202124"/>
                </a:solidFill>
                <a:ea typeface="Roboto" panose="02000000000000000000" pitchFamily="2" charset="0"/>
              </a:rPr>
              <a:t>Prompt </a:t>
            </a:r>
            <a:r>
              <a:rPr lang="en-US" sz="1600" b="1" dirty="0" smtClean="0">
                <a:solidFill>
                  <a:srgbClr val="202124"/>
                </a:solidFill>
                <a:ea typeface="Roboto" panose="02000000000000000000" pitchFamily="2" charset="0"/>
              </a:rPr>
              <a:t>#4 </a:t>
            </a:r>
            <a:r>
              <a:rPr lang="en-US" sz="1600" b="1" dirty="0">
                <a:solidFill>
                  <a:srgbClr val="202124"/>
                </a:solidFill>
                <a:ea typeface="Roboto" panose="02000000000000000000" pitchFamily="2" charset="0"/>
              </a:rPr>
              <a:t>: Entity Framework Core Migration</a:t>
            </a:r>
          </a:p>
        </p:txBody>
      </p:sp>
      <p:sp>
        <p:nvSpPr>
          <p:cNvPr id="8" name="Rectangle 7"/>
          <p:cNvSpPr/>
          <p:nvPr/>
        </p:nvSpPr>
        <p:spPr>
          <a:xfrm>
            <a:off x="473289" y="1589327"/>
            <a:ext cx="4225408" cy="962058"/>
          </a:xfrm>
          <a:prstGeom prst="rect">
            <a:avLst/>
          </a:prstGeom>
        </p:spPr>
        <p:txBody>
          <a:bodyPr wrap="square">
            <a:spAutoFit/>
          </a:bodyPr>
          <a:lstStyle/>
          <a:p>
            <a:pPr marL="171450" indent="-171450" algn="just">
              <a:buFont typeface="Arial" panose="020B0604020202020204" pitchFamily="34" charset="0"/>
              <a:buChar char="•"/>
            </a:pPr>
            <a:endParaRPr lang="en-US" sz="1100" dirty="0">
              <a:solidFill>
                <a:srgbClr val="202124"/>
              </a:solidFill>
              <a:ea typeface="Roboto" panose="02000000000000000000" pitchFamily="2" charset="0"/>
            </a:endParaRPr>
          </a:p>
          <a:p>
            <a:pPr>
              <a:lnSpc>
                <a:spcPct val="150000"/>
              </a:lnSpc>
            </a:pPr>
            <a:r>
              <a:rPr lang="en-US" sz="1600" dirty="0">
                <a:solidFill>
                  <a:srgbClr val="202124"/>
                </a:solidFill>
                <a:ea typeface="Roboto" panose="02000000000000000000" pitchFamily="2" charset="0"/>
              </a:rPr>
              <a:t>Generate a migration for adding a new table to the database using Entity Framework Core.</a:t>
            </a:r>
          </a:p>
        </p:txBody>
      </p:sp>
      <p:sp>
        <p:nvSpPr>
          <p:cNvPr id="4" name="TextBox 3"/>
          <p:cNvSpPr txBox="1"/>
          <p:nvPr/>
        </p:nvSpPr>
        <p:spPr>
          <a:xfrm>
            <a:off x="473288" y="3176687"/>
            <a:ext cx="4225408" cy="2039020"/>
          </a:xfrm>
          <a:prstGeom prst="rect">
            <a:avLst/>
          </a:prstGeom>
          <a:noFill/>
        </p:spPr>
        <p:txBody>
          <a:bodyPr wrap="square" rtlCol="0">
            <a:spAutoFit/>
          </a:bodyPr>
          <a:lstStyle/>
          <a:p>
            <a:endParaRPr lang="en-US" sz="1100" dirty="0" smtClean="0">
              <a:solidFill>
                <a:srgbClr val="202124"/>
              </a:solidFill>
              <a:ea typeface="Roboto" panose="02000000000000000000" pitchFamily="2" charset="0"/>
            </a:endParaRPr>
          </a:p>
          <a:p>
            <a:pPr algn="just">
              <a:lnSpc>
                <a:spcPct val="150000"/>
              </a:lnSpc>
            </a:pPr>
            <a:r>
              <a:rPr lang="en-US" sz="1100" dirty="0" smtClean="0">
                <a:solidFill>
                  <a:srgbClr val="202124"/>
                </a:solidFill>
                <a:ea typeface="Roboto" panose="02000000000000000000" pitchFamily="2" charset="0"/>
              </a:rPr>
              <a:t>GitHub </a:t>
            </a:r>
            <a:r>
              <a:rPr lang="en-US" sz="1100" dirty="0">
                <a:solidFill>
                  <a:srgbClr val="202124"/>
                </a:solidFill>
                <a:ea typeface="Roboto" panose="02000000000000000000" pitchFamily="2" charset="0"/>
              </a:rPr>
              <a:t>Copilot Chat </a:t>
            </a:r>
            <a:r>
              <a:rPr lang="en-US" sz="1100" dirty="0" smtClean="0">
                <a:solidFill>
                  <a:srgbClr val="202124"/>
                </a:solidFill>
                <a:ea typeface="Roboto" panose="02000000000000000000" pitchFamily="2" charset="0"/>
              </a:rPr>
              <a:t>provide you step-by-step </a:t>
            </a:r>
            <a:r>
              <a:rPr lang="en-US" sz="1100" dirty="0">
                <a:solidFill>
                  <a:srgbClr val="202124"/>
                </a:solidFill>
                <a:ea typeface="Roboto" panose="02000000000000000000" pitchFamily="2" charset="0"/>
              </a:rPr>
              <a:t>guidance on creating a migration to add a new table to your database using Entity Framework Core. It suggested creating a model class for the new table, adding a corresponding DbSet property to the DbContext class, generating a migration with the appropriate command, and applying the migration to the database. This streamlined process ensured efficient addition of the new table to your Entity Framework Core database.</a:t>
            </a:r>
          </a:p>
        </p:txBody>
      </p:sp>
      <p:pic>
        <p:nvPicPr>
          <p:cNvPr id="12" name="Picture 11"/>
          <p:cNvPicPr>
            <a:picLocks noChangeAspect="1"/>
          </p:cNvPicPr>
          <p:nvPr/>
        </p:nvPicPr>
        <p:blipFill>
          <a:blip r:embed="rId2"/>
          <a:stretch>
            <a:fillRect/>
          </a:stretch>
        </p:blipFill>
        <p:spPr>
          <a:xfrm>
            <a:off x="5251508" y="821753"/>
            <a:ext cx="6596379" cy="5059928"/>
          </a:xfrm>
          <a:prstGeom prst="rect">
            <a:avLst/>
          </a:prstGeom>
        </p:spPr>
      </p:pic>
    </p:spTree>
    <p:extLst>
      <p:ext uri="{BB962C8B-B14F-4D97-AF65-F5344CB8AC3E}">
        <p14:creationId xmlns:p14="http://schemas.microsoft.com/office/powerpoint/2010/main" val="22354053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73288" y="1377882"/>
            <a:ext cx="5815883" cy="338554"/>
          </a:xfrm>
          <a:prstGeom prst="rect">
            <a:avLst/>
          </a:prstGeom>
        </p:spPr>
        <p:txBody>
          <a:bodyPr wrap="square">
            <a:spAutoFit/>
          </a:bodyPr>
          <a:lstStyle/>
          <a:p>
            <a:pPr algn="just"/>
            <a:r>
              <a:rPr lang="en-US" sz="1600" b="1" dirty="0">
                <a:solidFill>
                  <a:srgbClr val="202124"/>
                </a:solidFill>
                <a:ea typeface="Roboto" panose="02000000000000000000" pitchFamily="2" charset="0"/>
              </a:rPr>
              <a:t>Prompt </a:t>
            </a:r>
            <a:r>
              <a:rPr lang="en-US" sz="1600" b="1" dirty="0" smtClean="0">
                <a:solidFill>
                  <a:srgbClr val="202124"/>
                </a:solidFill>
                <a:ea typeface="Roboto" panose="02000000000000000000" pitchFamily="2" charset="0"/>
              </a:rPr>
              <a:t>#5 : Optimize Database Query</a:t>
            </a:r>
            <a:endParaRPr lang="en-US" sz="1600" b="1" dirty="0">
              <a:solidFill>
                <a:srgbClr val="202124"/>
              </a:solidFill>
              <a:ea typeface="Roboto" panose="02000000000000000000" pitchFamily="2" charset="0"/>
            </a:endParaRPr>
          </a:p>
        </p:txBody>
      </p:sp>
      <p:sp>
        <p:nvSpPr>
          <p:cNvPr id="8" name="Rectangle 7"/>
          <p:cNvSpPr/>
          <p:nvPr/>
        </p:nvSpPr>
        <p:spPr>
          <a:xfrm>
            <a:off x="473288" y="1589327"/>
            <a:ext cx="4367159" cy="630942"/>
          </a:xfrm>
          <a:prstGeom prst="rect">
            <a:avLst/>
          </a:prstGeom>
        </p:spPr>
        <p:txBody>
          <a:bodyPr wrap="square">
            <a:spAutoFit/>
          </a:bodyPr>
          <a:lstStyle/>
          <a:p>
            <a:pPr marL="171450" indent="-171450" algn="just">
              <a:buFont typeface="Arial" panose="020B0604020202020204" pitchFamily="34" charset="0"/>
              <a:buChar char="•"/>
            </a:pPr>
            <a:endParaRPr lang="en-US" sz="1100" dirty="0">
              <a:solidFill>
                <a:srgbClr val="202124"/>
              </a:solidFill>
              <a:ea typeface="Roboto" panose="02000000000000000000" pitchFamily="2" charset="0"/>
            </a:endParaRPr>
          </a:p>
          <a:p>
            <a:pPr>
              <a:lnSpc>
                <a:spcPct val="150000"/>
              </a:lnSpc>
            </a:pPr>
            <a:r>
              <a:rPr lang="en-US" sz="1600" dirty="0">
                <a:solidFill>
                  <a:srgbClr val="202124"/>
                </a:solidFill>
                <a:ea typeface="Roboto" panose="02000000000000000000" pitchFamily="2" charset="0"/>
              </a:rPr>
              <a:t>Optimize this SQL query to improve </a:t>
            </a:r>
            <a:r>
              <a:rPr lang="en-US" sz="1600" dirty="0" smtClean="0">
                <a:solidFill>
                  <a:srgbClr val="202124"/>
                </a:solidFill>
                <a:ea typeface="Roboto" panose="02000000000000000000" pitchFamily="2" charset="0"/>
              </a:rPr>
              <a:t>performance.</a:t>
            </a:r>
            <a:endParaRPr lang="en-US" sz="1600" dirty="0">
              <a:solidFill>
                <a:srgbClr val="202124"/>
              </a:solidFill>
              <a:ea typeface="Roboto" panose="02000000000000000000" pitchFamily="2" charset="0"/>
            </a:endParaRPr>
          </a:p>
        </p:txBody>
      </p:sp>
      <p:sp>
        <p:nvSpPr>
          <p:cNvPr id="4" name="TextBox 3"/>
          <p:cNvSpPr txBox="1"/>
          <p:nvPr/>
        </p:nvSpPr>
        <p:spPr>
          <a:xfrm>
            <a:off x="473288" y="3176687"/>
            <a:ext cx="4225408" cy="2123658"/>
          </a:xfrm>
          <a:prstGeom prst="rect">
            <a:avLst/>
          </a:prstGeom>
          <a:noFill/>
        </p:spPr>
        <p:txBody>
          <a:bodyPr wrap="square" rtlCol="0">
            <a:spAutoFit/>
          </a:bodyPr>
          <a:lstStyle/>
          <a:p>
            <a:pPr algn="just">
              <a:lnSpc>
                <a:spcPct val="150000"/>
              </a:lnSpc>
            </a:pPr>
            <a:r>
              <a:rPr lang="en-US" sz="1100" dirty="0" smtClean="0">
                <a:solidFill>
                  <a:srgbClr val="202124"/>
                </a:solidFill>
                <a:ea typeface="Roboto" panose="02000000000000000000" pitchFamily="2" charset="0"/>
              </a:rPr>
              <a:t>GitHub </a:t>
            </a:r>
            <a:r>
              <a:rPr lang="en-US" sz="1100" dirty="0">
                <a:solidFill>
                  <a:srgbClr val="202124"/>
                </a:solidFill>
                <a:ea typeface="Roboto" panose="02000000000000000000" pitchFamily="2" charset="0"/>
              </a:rPr>
              <a:t>Copilot </a:t>
            </a:r>
            <a:r>
              <a:rPr lang="en-US" sz="1100" dirty="0" smtClean="0">
                <a:solidFill>
                  <a:srgbClr val="202124"/>
                </a:solidFill>
                <a:ea typeface="Roboto" panose="02000000000000000000" pitchFamily="2" charset="0"/>
              </a:rPr>
              <a:t>Chat facilitates </a:t>
            </a:r>
            <a:r>
              <a:rPr lang="en-US" sz="1100" dirty="0">
                <a:solidFill>
                  <a:srgbClr val="202124"/>
                </a:solidFill>
                <a:ea typeface="Roboto" panose="02000000000000000000" pitchFamily="2" charset="0"/>
              </a:rPr>
              <a:t>query optimization by offering intelligent suggestions based on established coding practices and patterns. Leveraging its extensive knowledge of SQL syntax and query optimization techniques, </a:t>
            </a:r>
            <a:r>
              <a:rPr lang="en-US" sz="1100" dirty="0" smtClean="0">
                <a:solidFill>
                  <a:srgbClr val="202124"/>
                </a:solidFill>
                <a:ea typeface="Roboto" panose="02000000000000000000" pitchFamily="2" charset="0"/>
              </a:rPr>
              <a:t>it provides </a:t>
            </a:r>
            <a:r>
              <a:rPr lang="en-US" sz="1100" dirty="0">
                <a:solidFill>
                  <a:srgbClr val="202124"/>
                </a:solidFill>
                <a:ea typeface="Roboto" panose="02000000000000000000" pitchFamily="2" charset="0"/>
              </a:rPr>
              <a:t>insights into restructuring queries, optimizing joins, aggregations, and recommending indexing strategies. </a:t>
            </a:r>
            <a:r>
              <a:rPr lang="en-US" sz="1100" dirty="0" smtClean="0">
                <a:solidFill>
                  <a:srgbClr val="202124"/>
                </a:solidFill>
                <a:ea typeface="Roboto" panose="02000000000000000000" pitchFamily="2" charset="0"/>
              </a:rPr>
              <a:t>With Copilot Chat, </a:t>
            </a:r>
            <a:r>
              <a:rPr lang="en-US" sz="1100" dirty="0">
                <a:solidFill>
                  <a:srgbClr val="202124"/>
                </a:solidFill>
                <a:ea typeface="Roboto" panose="02000000000000000000" pitchFamily="2" charset="0"/>
              </a:rPr>
              <a:t>developers can enhance the efficiency, readability, and performance of their SQL queries, ultimately leading to better database performance and improved application functionality.</a:t>
            </a:r>
          </a:p>
        </p:txBody>
      </p:sp>
      <p:pic>
        <p:nvPicPr>
          <p:cNvPr id="15" name="Picture 14"/>
          <p:cNvPicPr>
            <a:picLocks noChangeAspect="1"/>
          </p:cNvPicPr>
          <p:nvPr/>
        </p:nvPicPr>
        <p:blipFill>
          <a:blip r:embed="rId2"/>
          <a:stretch>
            <a:fillRect/>
          </a:stretch>
        </p:blipFill>
        <p:spPr>
          <a:xfrm>
            <a:off x="4932727" y="1477737"/>
            <a:ext cx="3432182" cy="3863805"/>
          </a:xfrm>
          <a:prstGeom prst="rect">
            <a:avLst/>
          </a:prstGeom>
        </p:spPr>
      </p:pic>
      <p:grpSp>
        <p:nvGrpSpPr>
          <p:cNvPr id="16" name="Group 15"/>
          <p:cNvGrpSpPr/>
          <p:nvPr/>
        </p:nvGrpSpPr>
        <p:grpSpPr>
          <a:xfrm>
            <a:off x="8457188" y="1477737"/>
            <a:ext cx="3327567" cy="3865585"/>
            <a:chOff x="8381687" y="1377882"/>
            <a:chExt cx="3327567" cy="3865585"/>
          </a:xfrm>
        </p:grpSpPr>
        <p:pic>
          <p:nvPicPr>
            <p:cNvPr id="17" name="Picture 16"/>
            <p:cNvPicPr>
              <a:picLocks noChangeAspect="1"/>
            </p:cNvPicPr>
            <p:nvPr/>
          </p:nvPicPr>
          <p:blipFill>
            <a:blip r:embed="rId3"/>
            <a:stretch>
              <a:fillRect/>
            </a:stretch>
          </p:blipFill>
          <p:spPr>
            <a:xfrm>
              <a:off x="8381687" y="4430794"/>
              <a:ext cx="3327567" cy="812673"/>
            </a:xfrm>
            <a:prstGeom prst="rect">
              <a:avLst/>
            </a:prstGeom>
          </p:spPr>
        </p:pic>
        <p:pic>
          <p:nvPicPr>
            <p:cNvPr id="18" name="Picture 17"/>
            <p:cNvPicPr>
              <a:picLocks noChangeAspect="1"/>
            </p:cNvPicPr>
            <p:nvPr/>
          </p:nvPicPr>
          <p:blipFill>
            <a:blip r:embed="rId4"/>
            <a:stretch>
              <a:fillRect/>
            </a:stretch>
          </p:blipFill>
          <p:spPr>
            <a:xfrm>
              <a:off x="8381687" y="1377882"/>
              <a:ext cx="3327567" cy="3073678"/>
            </a:xfrm>
            <a:prstGeom prst="rect">
              <a:avLst/>
            </a:prstGeom>
          </p:spPr>
        </p:pic>
      </p:grpSp>
    </p:spTree>
    <p:extLst>
      <p:ext uri="{BB962C8B-B14F-4D97-AF65-F5344CB8AC3E}">
        <p14:creationId xmlns:p14="http://schemas.microsoft.com/office/powerpoint/2010/main" val="13707116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73288" y="1377882"/>
            <a:ext cx="5815883" cy="338554"/>
          </a:xfrm>
          <a:prstGeom prst="rect">
            <a:avLst/>
          </a:prstGeom>
        </p:spPr>
        <p:txBody>
          <a:bodyPr wrap="square">
            <a:spAutoFit/>
          </a:bodyPr>
          <a:lstStyle/>
          <a:p>
            <a:pPr algn="just"/>
            <a:r>
              <a:rPr lang="en-US" sz="1600" b="1" dirty="0">
                <a:solidFill>
                  <a:srgbClr val="202124"/>
                </a:solidFill>
                <a:ea typeface="Roboto" panose="02000000000000000000" pitchFamily="2" charset="0"/>
              </a:rPr>
              <a:t>Prompt </a:t>
            </a:r>
            <a:r>
              <a:rPr lang="en-US" sz="1600" b="1" dirty="0" smtClean="0">
                <a:solidFill>
                  <a:srgbClr val="202124"/>
                </a:solidFill>
                <a:ea typeface="Roboto" panose="02000000000000000000" pitchFamily="2" charset="0"/>
              </a:rPr>
              <a:t>#6 </a:t>
            </a:r>
            <a:r>
              <a:rPr lang="en-US" sz="1600" b="1" dirty="0">
                <a:solidFill>
                  <a:srgbClr val="202124"/>
                </a:solidFill>
                <a:ea typeface="Roboto" panose="02000000000000000000" pitchFamily="2" charset="0"/>
              </a:rPr>
              <a:t>: ASP.NET Core Middleware Implementation</a:t>
            </a:r>
          </a:p>
        </p:txBody>
      </p:sp>
      <p:sp>
        <p:nvSpPr>
          <p:cNvPr id="8" name="Rectangle 7"/>
          <p:cNvSpPr/>
          <p:nvPr/>
        </p:nvSpPr>
        <p:spPr>
          <a:xfrm>
            <a:off x="473289" y="1589327"/>
            <a:ext cx="4484605" cy="1000274"/>
          </a:xfrm>
          <a:prstGeom prst="rect">
            <a:avLst/>
          </a:prstGeom>
        </p:spPr>
        <p:txBody>
          <a:bodyPr wrap="square">
            <a:spAutoFit/>
          </a:bodyPr>
          <a:lstStyle/>
          <a:p>
            <a:pPr marL="171450" indent="-171450" algn="just">
              <a:buFont typeface="Arial" panose="020B0604020202020204" pitchFamily="34" charset="0"/>
              <a:buChar char="•"/>
            </a:pPr>
            <a:endParaRPr lang="en-US" sz="1100" dirty="0">
              <a:solidFill>
                <a:srgbClr val="202124"/>
              </a:solidFill>
              <a:ea typeface="Roboto" panose="02000000000000000000" pitchFamily="2" charset="0"/>
            </a:endParaRPr>
          </a:p>
          <a:p>
            <a:pPr>
              <a:lnSpc>
                <a:spcPct val="150000"/>
              </a:lnSpc>
            </a:pPr>
            <a:r>
              <a:rPr lang="en-US" sz="1600" dirty="0">
                <a:solidFill>
                  <a:srgbClr val="202124"/>
                </a:solidFill>
                <a:ea typeface="Roboto" panose="02000000000000000000" pitchFamily="2" charset="0"/>
              </a:rPr>
              <a:t>Implement a custom middleware in ASP.NET Core to log </a:t>
            </a:r>
            <a:r>
              <a:rPr lang="en-US" sz="1600" dirty="0" smtClean="0">
                <a:solidFill>
                  <a:srgbClr val="202124"/>
                </a:solidFill>
                <a:ea typeface="Roboto" panose="02000000000000000000" pitchFamily="2" charset="0"/>
              </a:rPr>
              <a:t>requests.</a:t>
            </a:r>
            <a:endParaRPr lang="en-US" sz="1600" dirty="0">
              <a:solidFill>
                <a:srgbClr val="202124"/>
              </a:solidFill>
              <a:ea typeface="Roboto" panose="02000000000000000000" pitchFamily="2" charset="0"/>
            </a:endParaRPr>
          </a:p>
        </p:txBody>
      </p:sp>
      <p:pic>
        <p:nvPicPr>
          <p:cNvPr id="2" name="Picture 1"/>
          <p:cNvPicPr>
            <a:picLocks noChangeAspect="1"/>
          </p:cNvPicPr>
          <p:nvPr/>
        </p:nvPicPr>
        <p:blipFill>
          <a:blip r:embed="rId2"/>
          <a:stretch>
            <a:fillRect/>
          </a:stretch>
        </p:blipFill>
        <p:spPr>
          <a:xfrm>
            <a:off x="5051229" y="2003893"/>
            <a:ext cx="6658566" cy="3397228"/>
          </a:xfrm>
          <a:prstGeom prst="rect">
            <a:avLst/>
          </a:prstGeom>
        </p:spPr>
      </p:pic>
      <p:sp>
        <p:nvSpPr>
          <p:cNvPr id="13" name="TextBox 12"/>
          <p:cNvSpPr txBox="1"/>
          <p:nvPr/>
        </p:nvSpPr>
        <p:spPr>
          <a:xfrm>
            <a:off x="473288" y="3095725"/>
            <a:ext cx="4225408" cy="2123658"/>
          </a:xfrm>
          <a:prstGeom prst="rect">
            <a:avLst/>
          </a:prstGeom>
          <a:noFill/>
        </p:spPr>
        <p:txBody>
          <a:bodyPr wrap="square" rtlCol="0">
            <a:spAutoFit/>
          </a:bodyPr>
          <a:lstStyle/>
          <a:p>
            <a:pPr algn="just">
              <a:lnSpc>
                <a:spcPct val="150000"/>
              </a:lnSpc>
            </a:pPr>
            <a:endParaRPr lang="en-US" sz="1100" dirty="0" smtClean="0"/>
          </a:p>
          <a:p>
            <a:pPr algn="just">
              <a:lnSpc>
                <a:spcPct val="150000"/>
              </a:lnSpc>
            </a:pPr>
            <a:r>
              <a:rPr lang="en-US" sz="1100" dirty="0" smtClean="0"/>
              <a:t>G</a:t>
            </a:r>
            <a:r>
              <a:rPr lang="en-US" sz="1100" dirty="0" smtClean="0">
                <a:solidFill>
                  <a:srgbClr val="202124"/>
                </a:solidFill>
                <a:ea typeface="Roboto" panose="02000000000000000000" pitchFamily="2" charset="0"/>
              </a:rPr>
              <a:t>itHub </a:t>
            </a:r>
            <a:r>
              <a:rPr lang="en-US" sz="1100" dirty="0">
                <a:solidFill>
                  <a:srgbClr val="202124"/>
                </a:solidFill>
                <a:ea typeface="Roboto" panose="02000000000000000000" pitchFamily="2" charset="0"/>
              </a:rPr>
              <a:t>Copilot Chat </a:t>
            </a:r>
            <a:r>
              <a:rPr lang="en-US" sz="1100" dirty="0" smtClean="0">
                <a:solidFill>
                  <a:srgbClr val="202124"/>
                </a:solidFill>
                <a:ea typeface="Roboto" panose="02000000000000000000" pitchFamily="2" charset="0"/>
              </a:rPr>
              <a:t>can generate </a:t>
            </a:r>
            <a:r>
              <a:rPr lang="en-US" sz="1100" dirty="0">
                <a:solidFill>
                  <a:srgbClr val="202124"/>
                </a:solidFill>
                <a:ea typeface="Roboto" panose="02000000000000000000" pitchFamily="2" charset="0"/>
              </a:rPr>
              <a:t>code snippets to implement a custom middleware for logging requests in ASP.NET Core. The generated code will be based on the provided prompt, ensuring that it adheres to best practices and meets the requirements of the task. </a:t>
            </a:r>
            <a:r>
              <a:rPr lang="en-US" sz="1100" dirty="0" smtClean="0">
                <a:solidFill>
                  <a:srgbClr val="202124"/>
                </a:solidFill>
                <a:ea typeface="Roboto" panose="02000000000000000000" pitchFamily="2" charset="0"/>
              </a:rPr>
              <a:t>With </a:t>
            </a:r>
            <a:r>
              <a:rPr lang="en-US" sz="1100" dirty="0">
                <a:solidFill>
                  <a:srgbClr val="202124"/>
                </a:solidFill>
                <a:ea typeface="Roboto" panose="02000000000000000000" pitchFamily="2" charset="0"/>
              </a:rPr>
              <a:t>the prompt Copilot </a:t>
            </a:r>
            <a:r>
              <a:rPr lang="en-US" sz="1100" dirty="0" smtClean="0">
                <a:solidFill>
                  <a:srgbClr val="202124"/>
                </a:solidFill>
                <a:ea typeface="Roboto" panose="02000000000000000000" pitchFamily="2" charset="0"/>
              </a:rPr>
              <a:t>Chat can </a:t>
            </a:r>
            <a:r>
              <a:rPr lang="en-US" sz="1100" dirty="0">
                <a:solidFill>
                  <a:srgbClr val="202124"/>
                </a:solidFill>
                <a:ea typeface="Roboto" panose="02000000000000000000" pitchFamily="2" charset="0"/>
              </a:rPr>
              <a:t>suggest the structure of the middleware class, including the necessary constructor, Invoke method, and logging </a:t>
            </a:r>
            <a:r>
              <a:rPr lang="en-US" sz="1100" dirty="0" smtClean="0">
                <a:solidFill>
                  <a:srgbClr val="202124"/>
                </a:solidFill>
                <a:ea typeface="Roboto" panose="02000000000000000000" pitchFamily="2" charset="0"/>
              </a:rPr>
              <a:t>statements.</a:t>
            </a:r>
            <a:endParaRPr lang="en-US" sz="1100" dirty="0">
              <a:solidFill>
                <a:srgbClr val="202124"/>
              </a:solidFill>
              <a:ea typeface="Roboto" panose="02000000000000000000" pitchFamily="2" charset="0"/>
            </a:endParaRPr>
          </a:p>
        </p:txBody>
      </p:sp>
    </p:spTree>
    <p:extLst>
      <p:ext uri="{BB962C8B-B14F-4D97-AF65-F5344CB8AC3E}">
        <p14:creationId xmlns:p14="http://schemas.microsoft.com/office/powerpoint/2010/main" val="18690541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73288" y="1377882"/>
            <a:ext cx="5815883" cy="338554"/>
          </a:xfrm>
          <a:prstGeom prst="rect">
            <a:avLst/>
          </a:prstGeom>
        </p:spPr>
        <p:txBody>
          <a:bodyPr wrap="square">
            <a:spAutoFit/>
          </a:bodyPr>
          <a:lstStyle/>
          <a:p>
            <a:pPr algn="just"/>
            <a:r>
              <a:rPr lang="en-US" sz="1600" b="1" dirty="0">
                <a:solidFill>
                  <a:srgbClr val="202124"/>
                </a:solidFill>
                <a:ea typeface="Roboto" panose="02000000000000000000" pitchFamily="2" charset="0"/>
              </a:rPr>
              <a:t>Prompt </a:t>
            </a:r>
            <a:r>
              <a:rPr lang="en-US" sz="1600" b="1" dirty="0" smtClean="0">
                <a:solidFill>
                  <a:srgbClr val="202124"/>
                </a:solidFill>
                <a:ea typeface="Roboto" panose="02000000000000000000" pitchFamily="2" charset="0"/>
              </a:rPr>
              <a:t>#7 </a:t>
            </a:r>
            <a:r>
              <a:rPr lang="en-US" sz="1600" b="1" dirty="0">
                <a:solidFill>
                  <a:srgbClr val="202124"/>
                </a:solidFill>
                <a:ea typeface="Roboto" panose="02000000000000000000" pitchFamily="2" charset="0"/>
              </a:rPr>
              <a:t>: </a:t>
            </a:r>
            <a:r>
              <a:rPr lang="en-US" sz="1600" b="1" dirty="0" smtClean="0">
                <a:solidFill>
                  <a:srgbClr val="202124"/>
                </a:solidFill>
                <a:ea typeface="Roboto" panose="02000000000000000000" pitchFamily="2" charset="0"/>
              </a:rPr>
              <a:t>Retrieve Data from Database</a:t>
            </a:r>
            <a:endParaRPr lang="en-US" sz="1600" b="1" dirty="0">
              <a:solidFill>
                <a:srgbClr val="202124"/>
              </a:solidFill>
              <a:ea typeface="Roboto" panose="02000000000000000000" pitchFamily="2" charset="0"/>
            </a:endParaRPr>
          </a:p>
        </p:txBody>
      </p:sp>
      <p:sp>
        <p:nvSpPr>
          <p:cNvPr id="8" name="Rectangle 7"/>
          <p:cNvSpPr/>
          <p:nvPr/>
        </p:nvSpPr>
        <p:spPr>
          <a:xfrm>
            <a:off x="473289" y="1589327"/>
            <a:ext cx="4484605" cy="1331390"/>
          </a:xfrm>
          <a:prstGeom prst="rect">
            <a:avLst/>
          </a:prstGeom>
        </p:spPr>
        <p:txBody>
          <a:bodyPr wrap="square">
            <a:spAutoFit/>
          </a:bodyPr>
          <a:lstStyle/>
          <a:p>
            <a:pPr marL="171450" indent="-171450" algn="just">
              <a:buFont typeface="Arial" panose="020B0604020202020204" pitchFamily="34" charset="0"/>
              <a:buChar char="•"/>
            </a:pPr>
            <a:endParaRPr lang="en-US" sz="1100" dirty="0">
              <a:solidFill>
                <a:srgbClr val="202124"/>
              </a:solidFill>
              <a:ea typeface="Roboto" panose="02000000000000000000" pitchFamily="2" charset="0"/>
            </a:endParaRPr>
          </a:p>
          <a:p>
            <a:pPr algn="just">
              <a:lnSpc>
                <a:spcPct val="150000"/>
              </a:lnSpc>
            </a:pPr>
            <a:r>
              <a:rPr lang="en-US" sz="1600" dirty="0"/>
              <a:t>Provide a SQL query to retrieve all column names from the '</a:t>
            </a:r>
            <a:r>
              <a:rPr lang="en-US" sz="1600" dirty="0" err="1"/>
              <a:t>hadoop</a:t>
            </a:r>
            <a:r>
              <a:rPr lang="en-US" sz="1600" dirty="0"/>
              <a:t>' database schema where columns can have NULL values.</a:t>
            </a:r>
          </a:p>
        </p:txBody>
      </p:sp>
      <p:sp>
        <p:nvSpPr>
          <p:cNvPr id="13" name="TextBox 12"/>
          <p:cNvSpPr txBox="1"/>
          <p:nvPr/>
        </p:nvSpPr>
        <p:spPr>
          <a:xfrm>
            <a:off x="473288" y="3095725"/>
            <a:ext cx="4225408" cy="2351349"/>
          </a:xfrm>
          <a:prstGeom prst="rect">
            <a:avLst/>
          </a:prstGeom>
          <a:noFill/>
        </p:spPr>
        <p:txBody>
          <a:bodyPr wrap="square" rtlCol="0">
            <a:spAutoFit/>
          </a:bodyPr>
          <a:lstStyle/>
          <a:p>
            <a:pPr algn="just">
              <a:lnSpc>
                <a:spcPct val="150000"/>
              </a:lnSpc>
            </a:pPr>
            <a:r>
              <a:rPr lang="en-US" sz="1100" dirty="0"/>
              <a:t/>
            </a:r>
            <a:br>
              <a:rPr lang="en-US" sz="1100" dirty="0"/>
            </a:br>
            <a:r>
              <a:rPr lang="en-US" sz="1100" dirty="0">
                <a:solidFill>
                  <a:srgbClr val="202124"/>
                </a:solidFill>
                <a:ea typeface="Roboto" panose="02000000000000000000" pitchFamily="2" charset="0"/>
              </a:rPr>
              <a:t>GitHub Copilot Chat can be immensely helpful in generating SQL queries efficiently, especially when dealing with specific tasks like retrieving column names from a database schema. In this prompt, GitHub Copilot Chat can assist by suggesting the SQL query syntax required to accomplish the task at hand. By providing the prompt, GitHub Copilot Chat can generate a SQL query tailored to your needs, such as retrieving all column names from the '</a:t>
            </a:r>
            <a:r>
              <a:rPr lang="en-US" sz="1100" dirty="0" err="1">
                <a:solidFill>
                  <a:srgbClr val="202124"/>
                </a:solidFill>
                <a:ea typeface="Roboto" panose="02000000000000000000" pitchFamily="2" charset="0"/>
              </a:rPr>
              <a:t>hadoop</a:t>
            </a:r>
            <a:r>
              <a:rPr lang="en-US" sz="1100" dirty="0">
                <a:solidFill>
                  <a:srgbClr val="202124"/>
                </a:solidFill>
                <a:ea typeface="Roboto" panose="02000000000000000000" pitchFamily="2" charset="0"/>
              </a:rPr>
              <a:t>' database schema where columns can have NULL values.</a:t>
            </a:r>
          </a:p>
        </p:txBody>
      </p:sp>
      <p:pic>
        <p:nvPicPr>
          <p:cNvPr id="10" name="Picture 9"/>
          <p:cNvPicPr>
            <a:picLocks noChangeAspect="1"/>
          </p:cNvPicPr>
          <p:nvPr/>
        </p:nvPicPr>
        <p:blipFill>
          <a:blip r:embed="rId2"/>
          <a:stretch>
            <a:fillRect/>
          </a:stretch>
        </p:blipFill>
        <p:spPr>
          <a:xfrm>
            <a:off x="5684504" y="887851"/>
            <a:ext cx="6099092" cy="2480429"/>
          </a:xfrm>
          <a:prstGeom prst="rect">
            <a:avLst/>
          </a:prstGeom>
        </p:spPr>
      </p:pic>
      <p:grpSp>
        <p:nvGrpSpPr>
          <p:cNvPr id="15" name="Group 14"/>
          <p:cNvGrpSpPr/>
          <p:nvPr/>
        </p:nvGrpSpPr>
        <p:grpSpPr>
          <a:xfrm>
            <a:off x="5686518" y="3508740"/>
            <a:ext cx="6097077" cy="2464222"/>
            <a:chOff x="5686518" y="3508740"/>
            <a:chExt cx="6097077" cy="2464222"/>
          </a:xfrm>
        </p:grpSpPr>
        <p:pic>
          <p:nvPicPr>
            <p:cNvPr id="9" name="Picture 8"/>
            <p:cNvPicPr>
              <a:picLocks noChangeAspect="1"/>
            </p:cNvPicPr>
            <p:nvPr/>
          </p:nvPicPr>
          <p:blipFill>
            <a:blip r:embed="rId3"/>
            <a:stretch>
              <a:fillRect/>
            </a:stretch>
          </p:blipFill>
          <p:spPr>
            <a:xfrm>
              <a:off x="5686518" y="3508740"/>
              <a:ext cx="6097077" cy="2464222"/>
            </a:xfrm>
            <a:prstGeom prst="rect">
              <a:avLst/>
            </a:prstGeom>
          </p:spPr>
        </p:pic>
        <p:pic>
          <p:nvPicPr>
            <p:cNvPr id="14" name="Picture 13"/>
            <p:cNvPicPr>
              <a:picLocks noChangeAspect="1"/>
            </p:cNvPicPr>
            <p:nvPr/>
          </p:nvPicPr>
          <p:blipFill>
            <a:blip r:embed="rId4"/>
            <a:stretch>
              <a:fillRect/>
            </a:stretch>
          </p:blipFill>
          <p:spPr>
            <a:xfrm flipH="1">
              <a:off x="10736588" y="4141008"/>
              <a:ext cx="45719" cy="80887"/>
            </a:xfrm>
            <a:prstGeom prst="rect">
              <a:avLst/>
            </a:prstGeom>
          </p:spPr>
        </p:pic>
      </p:grpSp>
    </p:spTree>
    <p:extLst>
      <p:ext uri="{BB962C8B-B14F-4D97-AF65-F5344CB8AC3E}">
        <p14:creationId xmlns:p14="http://schemas.microsoft.com/office/powerpoint/2010/main" val="7263282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13465" y="1517473"/>
            <a:ext cx="6222227" cy="4054956"/>
          </a:xfrm>
          <a:prstGeom prst="rect">
            <a:avLst/>
          </a:prstGeom>
        </p:spPr>
        <p:txBody>
          <a:bodyPr wrap="square">
            <a:spAutoFit/>
          </a:bodyPr>
          <a:lstStyle/>
          <a:p>
            <a:pPr algn="just"/>
            <a:r>
              <a:rPr lang="en-US" sz="1600" b="1" dirty="0" smtClean="0">
                <a:solidFill>
                  <a:srgbClr val="202124"/>
                </a:solidFill>
                <a:ea typeface="Roboto" panose="02000000000000000000" pitchFamily="2" charset="0"/>
              </a:rPr>
              <a:t>Github Copilot Chat :</a:t>
            </a:r>
          </a:p>
          <a:p>
            <a:pPr algn="just"/>
            <a:endParaRPr lang="en-US" sz="1100" dirty="0">
              <a:solidFill>
                <a:srgbClr val="202124"/>
              </a:solidFill>
              <a:ea typeface="Roboto" panose="02000000000000000000" pitchFamily="2" charset="0"/>
            </a:endParaRPr>
          </a:p>
          <a:p>
            <a:pPr algn="just">
              <a:lnSpc>
                <a:spcPct val="150000"/>
              </a:lnSpc>
            </a:pPr>
            <a:r>
              <a:rPr lang="en-US" sz="1100" dirty="0">
                <a:solidFill>
                  <a:srgbClr val="202124"/>
                </a:solidFill>
                <a:ea typeface="Roboto" panose="02000000000000000000" pitchFamily="2" charset="0"/>
              </a:rPr>
              <a:t>GitHub Copilot Chat is an innovative feature developed by GitHub, serving as an AI-powered code assistant that offers chat-based interaction for developers. Leveraging advanced machine learning algorithms, it provides real-time code suggestions, feedback, and assistance within the integrated development environment (IDE). By seamlessly integrating into the coding workflow, GitHub Copilot Chat enhances productivity, accelerates development cycles, and fosters collaborative coding experiences.</a:t>
            </a:r>
          </a:p>
          <a:p>
            <a:pPr algn="just"/>
            <a:endParaRPr lang="en-US" sz="1600" b="1" dirty="0" smtClean="0">
              <a:solidFill>
                <a:srgbClr val="202124"/>
              </a:solidFill>
              <a:ea typeface="Roboto" panose="02000000000000000000" pitchFamily="2" charset="0"/>
            </a:endParaRPr>
          </a:p>
          <a:p>
            <a:pPr algn="just"/>
            <a:endParaRPr lang="en-US" sz="1100" dirty="0" smtClean="0">
              <a:solidFill>
                <a:srgbClr val="202124"/>
              </a:solidFill>
              <a:ea typeface="Roboto" panose="02000000000000000000" pitchFamily="2" charset="0"/>
            </a:endParaRPr>
          </a:p>
          <a:p>
            <a:pPr algn="just"/>
            <a:r>
              <a:rPr lang="en-US" sz="1100" dirty="0" smtClean="0">
                <a:solidFill>
                  <a:srgbClr val="202124"/>
                </a:solidFill>
                <a:ea typeface="Roboto" panose="02000000000000000000" pitchFamily="2" charset="0"/>
              </a:rPr>
              <a:t>Github Copilot </a:t>
            </a:r>
            <a:r>
              <a:rPr lang="en-US" sz="1100" dirty="0">
                <a:solidFill>
                  <a:srgbClr val="202124"/>
                </a:solidFill>
                <a:ea typeface="Roboto" panose="02000000000000000000" pitchFamily="2" charset="0"/>
              </a:rPr>
              <a:t>Chat understands what you're working on and can help you with development tasks like</a:t>
            </a:r>
            <a:r>
              <a:rPr lang="en-US" sz="1100" dirty="0" smtClean="0">
                <a:solidFill>
                  <a:srgbClr val="202124"/>
                </a:solidFill>
                <a:ea typeface="Roboto" panose="02000000000000000000" pitchFamily="2" charset="0"/>
              </a:rPr>
              <a:t>:</a:t>
            </a:r>
          </a:p>
          <a:p>
            <a:pPr algn="just"/>
            <a:endParaRPr lang="en-US" sz="1100" dirty="0">
              <a:solidFill>
                <a:srgbClr val="202124"/>
              </a:solidFill>
              <a:ea typeface="Roboto" panose="02000000000000000000" pitchFamily="2" charset="0"/>
            </a:endParaRPr>
          </a:p>
          <a:p>
            <a:pPr marL="171450" indent="-171450" algn="just">
              <a:lnSpc>
                <a:spcPct val="150000"/>
              </a:lnSpc>
              <a:buFont typeface="Arial" panose="020B0604020202020204" pitchFamily="34" charset="0"/>
              <a:buChar char="•"/>
            </a:pPr>
            <a:r>
              <a:rPr lang="en-US" sz="1100" b="1" dirty="0">
                <a:solidFill>
                  <a:srgbClr val="202124"/>
                </a:solidFill>
                <a:ea typeface="Roboto" panose="02000000000000000000" pitchFamily="2" charset="0"/>
              </a:rPr>
              <a:t>Code </a:t>
            </a:r>
            <a:r>
              <a:rPr lang="en-US" sz="1100" b="1" dirty="0" smtClean="0">
                <a:solidFill>
                  <a:srgbClr val="202124"/>
                </a:solidFill>
                <a:ea typeface="Roboto" panose="02000000000000000000" pitchFamily="2" charset="0"/>
              </a:rPr>
              <a:t>Explanations</a:t>
            </a:r>
            <a:r>
              <a:rPr lang="en-US" sz="1100" b="1" dirty="0">
                <a:solidFill>
                  <a:srgbClr val="202124"/>
                </a:solidFill>
                <a:ea typeface="Roboto" panose="02000000000000000000" pitchFamily="2" charset="0"/>
              </a:rPr>
              <a:t>: </a:t>
            </a:r>
            <a:r>
              <a:rPr lang="en-US" sz="1100" dirty="0" smtClean="0">
                <a:solidFill>
                  <a:srgbClr val="202124"/>
                </a:solidFill>
                <a:ea typeface="Roboto" panose="02000000000000000000" pitchFamily="2" charset="0"/>
              </a:rPr>
              <a:t>Get </a:t>
            </a:r>
            <a:r>
              <a:rPr lang="en-US" sz="1100" dirty="0">
                <a:solidFill>
                  <a:srgbClr val="202124"/>
                </a:solidFill>
                <a:ea typeface="Roboto" panose="02000000000000000000" pitchFamily="2" charset="0"/>
              </a:rPr>
              <a:t>in-depth analysis and explanation of how a code block </a:t>
            </a:r>
            <a:r>
              <a:rPr lang="en-US" sz="1100" dirty="0" smtClean="0">
                <a:solidFill>
                  <a:srgbClr val="202124"/>
                </a:solidFill>
                <a:ea typeface="Roboto" panose="02000000000000000000" pitchFamily="2" charset="0"/>
              </a:rPr>
              <a:t>works.</a:t>
            </a:r>
            <a:endParaRPr lang="en-US" sz="1100" dirty="0">
              <a:solidFill>
                <a:srgbClr val="202124"/>
              </a:solidFill>
              <a:ea typeface="Roboto" panose="02000000000000000000" pitchFamily="2" charset="0"/>
            </a:endParaRPr>
          </a:p>
          <a:p>
            <a:pPr marL="171450" indent="-171450" algn="just">
              <a:lnSpc>
                <a:spcPct val="150000"/>
              </a:lnSpc>
              <a:buFont typeface="Arial" panose="020B0604020202020204" pitchFamily="34" charset="0"/>
              <a:buChar char="•"/>
            </a:pPr>
            <a:r>
              <a:rPr lang="en-US" sz="1100" b="1" dirty="0">
                <a:solidFill>
                  <a:srgbClr val="202124"/>
                </a:solidFill>
                <a:ea typeface="Roboto" panose="02000000000000000000" pitchFamily="2" charset="0"/>
              </a:rPr>
              <a:t>Code </a:t>
            </a:r>
            <a:r>
              <a:rPr lang="en-US" sz="1100" b="1" dirty="0" smtClean="0">
                <a:solidFill>
                  <a:srgbClr val="202124"/>
                </a:solidFill>
                <a:ea typeface="Roboto" panose="02000000000000000000" pitchFamily="2" charset="0"/>
              </a:rPr>
              <a:t>Help</a:t>
            </a:r>
            <a:r>
              <a:rPr lang="en-US" sz="1100" b="1" dirty="0">
                <a:solidFill>
                  <a:srgbClr val="202124"/>
                </a:solidFill>
                <a:ea typeface="Roboto" panose="02000000000000000000" pitchFamily="2" charset="0"/>
              </a:rPr>
              <a:t>: </a:t>
            </a:r>
            <a:r>
              <a:rPr lang="en-US" sz="1100" dirty="0" smtClean="0">
                <a:solidFill>
                  <a:srgbClr val="202124"/>
                </a:solidFill>
                <a:ea typeface="Roboto" panose="02000000000000000000" pitchFamily="2" charset="0"/>
              </a:rPr>
              <a:t>Get </a:t>
            </a:r>
            <a:r>
              <a:rPr lang="en-US" sz="1100" dirty="0">
                <a:solidFill>
                  <a:srgbClr val="202124"/>
                </a:solidFill>
                <a:ea typeface="Roboto" panose="02000000000000000000" pitchFamily="2" charset="0"/>
              </a:rPr>
              <a:t>answers to programming-related questions in natural language or code snippet </a:t>
            </a:r>
            <a:r>
              <a:rPr lang="en-US" sz="1100" dirty="0" smtClean="0">
                <a:solidFill>
                  <a:srgbClr val="202124"/>
                </a:solidFill>
                <a:ea typeface="Roboto" panose="02000000000000000000" pitchFamily="2" charset="0"/>
              </a:rPr>
              <a:t>format.</a:t>
            </a:r>
            <a:endParaRPr lang="en-US" sz="1100" dirty="0">
              <a:solidFill>
                <a:srgbClr val="202124"/>
              </a:solidFill>
              <a:ea typeface="Roboto" panose="02000000000000000000" pitchFamily="2" charset="0"/>
            </a:endParaRPr>
          </a:p>
          <a:p>
            <a:pPr marL="171450" indent="-171450" algn="just">
              <a:lnSpc>
                <a:spcPct val="150000"/>
              </a:lnSpc>
              <a:buFont typeface="Arial" panose="020B0604020202020204" pitchFamily="34" charset="0"/>
              <a:buChar char="•"/>
            </a:pPr>
            <a:r>
              <a:rPr lang="en-US" sz="1100" b="1" dirty="0">
                <a:solidFill>
                  <a:srgbClr val="202124"/>
                </a:solidFill>
                <a:ea typeface="Roboto" panose="02000000000000000000" pitchFamily="2" charset="0"/>
              </a:rPr>
              <a:t>Code </a:t>
            </a:r>
            <a:r>
              <a:rPr lang="en-US" sz="1100" b="1" dirty="0" smtClean="0">
                <a:solidFill>
                  <a:srgbClr val="202124"/>
                </a:solidFill>
                <a:ea typeface="Roboto" panose="02000000000000000000" pitchFamily="2" charset="0"/>
              </a:rPr>
              <a:t>Refinement</a:t>
            </a:r>
            <a:r>
              <a:rPr lang="en-US" sz="1100" b="1" dirty="0">
                <a:solidFill>
                  <a:srgbClr val="202124"/>
                </a:solidFill>
                <a:ea typeface="Roboto" panose="02000000000000000000" pitchFamily="2" charset="0"/>
              </a:rPr>
              <a:t>: </a:t>
            </a:r>
            <a:r>
              <a:rPr lang="en-US" sz="1100" dirty="0" smtClean="0">
                <a:solidFill>
                  <a:srgbClr val="202124"/>
                </a:solidFill>
                <a:ea typeface="Roboto" panose="02000000000000000000" pitchFamily="2" charset="0"/>
              </a:rPr>
              <a:t>Get </a:t>
            </a:r>
            <a:r>
              <a:rPr lang="en-US" sz="1100" dirty="0">
                <a:solidFill>
                  <a:srgbClr val="202124"/>
                </a:solidFill>
                <a:ea typeface="Roboto" panose="02000000000000000000" pitchFamily="2" charset="0"/>
              </a:rPr>
              <a:t>context-specific code suggestions &amp; </a:t>
            </a:r>
            <a:r>
              <a:rPr lang="en-US" sz="1100" dirty="0" smtClean="0">
                <a:solidFill>
                  <a:srgbClr val="202124"/>
                </a:solidFill>
                <a:ea typeface="Roboto" panose="02000000000000000000" pitchFamily="2" charset="0"/>
              </a:rPr>
              <a:t>recommendations.</a:t>
            </a:r>
            <a:endParaRPr lang="en-US" sz="1100" dirty="0">
              <a:solidFill>
                <a:srgbClr val="202124"/>
              </a:solidFill>
              <a:ea typeface="Roboto" panose="02000000000000000000" pitchFamily="2" charset="0"/>
            </a:endParaRPr>
          </a:p>
          <a:p>
            <a:pPr marL="171450" indent="-171450" algn="just">
              <a:lnSpc>
                <a:spcPct val="150000"/>
              </a:lnSpc>
              <a:buFont typeface="Arial" panose="020B0604020202020204" pitchFamily="34" charset="0"/>
              <a:buChar char="•"/>
            </a:pPr>
            <a:r>
              <a:rPr lang="en-US" sz="1100" b="1" dirty="0">
                <a:solidFill>
                  <a:srgbClr val="202124"/>
                </a:solidFill>
                <a:ea typeface="Roboto" panose="02000000000000000000" pitchFamily="2" charset="0"/>
              </a:rPr>
              <a:t>Unit </a:t>
            </a:r>
            <a:r>
              <a:rPr lang="en-US" sz="1100" b="1" dirty="0" smtClean="0">
                <a:solidFill>
                  <a:srgbClr val="202124"/>
                </a:solidFill>
                <a:ea typeface="Roboto" panose="02000000000000000000" pitchFamily="2" charset="0"/>
              </a:rPr>
              <a:t>Testing</a:t>
            </a:r>
            <a:r>
              <a:rPr lang="en-US" sz="1100" b="1" dirty="0">
                <a:solidFill>
                  <a:srgbClr val="202124"/>
                </a:solidFill>
                <a:ea typeface="Roboto" panose="02000000000000000000" pitchFamily="2" charset="0"/>
              </a:rPr>
              <a:t>: </a:t>
            </a:r>
            <a:r>
              <a:rPr lang="en-US" sz="1100" dirty="0" smtClean="0">
                <a:solidFill>
                  <a:srgbClr val="202124"/>
                </a:solidFill>
                <a:ea typeface="Roboto" panose="02000000000000000000" pitchFamily="2" charset="0"/>
              </a:rPr>
              <a:t>Generate </a:t>
            </a:r>
            <a:r>
              <a:rPr lang="en-US" sz="1100" dirty="0">
                <a:solidFill>
                  <a:srgbClr val="202124"/>
                </a:solidFill>
                <a:ea typeface="Roboto" panose="02000000000000000000" pitchFamily="2" charset="0"/>
              </a:rPr>
              <a:t>unit </a:t>
            </a:r>
            <a:r>
              <a:rPr lang="en-US" sz="1100" dirty="0" smtClean="0">
                <a:solidFill>
                  <a:srgbClr val="202124"/>
                </a:solidFill>
                <a:ea typeface="Roboto" panose="02000000000000000000" pitchFamily="2" charset="0"/>
              </a:rPr>
              <a:t>tests.</a:t>
            </a:r>
            <a:endParaRPr lang="en-US" sz="1100" dirty="0">
              <a:solidFill>
                <a:srgbClr val="202124"/>
              </a:solidFill>
              <a:ea typeface="Roboto" panose="02000000000000000000" pitchFamily="2" charset="0"/>
            </a:endParaRPr>
          </a:p>
          <a:p>
            <a:pPr marL="171450" indent="-171450" algn="just">
              <a:lnSpc>
                <a:spcPct val="150000"/>
              </a:lnSpc>
              <a:buFont typeface="Arial" panose="020B0604020202020204" pitchFamily="34" charset="0"/>
              <a:buChar char="•"/>
            </a:pPr>
            <a:r>
              <a:rPr lang="en-US" sz="1100" b="1" dirty="0">
                <a:solidFill>
                  <a:srgbClr val="202124"/>
                </a:solidFill>
                <a:ea typeface="Roboto" panose="02000000000000000000" pitchFamily="2" charset="0"/>
              </a:rPr>
              <a:t>Profiling: </a:t>
            </a:r>
            <a:r>
              <a:rPr lang="en-US" sz="1100" dirty="0" smtClean="0">
                <a:solidFill>
                  <a:srgbClr val="202124"/>
                </a:solidFill>
                <a:ea typeface="Roboto" panose="02000000000000000000" pitchFamily="2" charset="0"/>
              </a:rPr>
              <a:t>Optimize </a:t>
            </a:r>
            <a:r>
              <a:rPr lang="en-US" sz="1100" dirty="0">
                <a:solidFill>
                  <a:srgbClr val="202124"/>
                </a:solidFill>
                <a:ea typeface="Roboto" panose="02000000000000000000" pitchFamily="2" charset="0"/>
              </a:rPr>
              <a:t>code </a:t>
            </a:r>
            <a:r>
              <a:rPr lang="en-US" sz="1100" dirty="0" smtClean="0">
                <a:solidFill>
                  <a:srgbClr val="202124"/>
                </a:solidFill>
                <a:ea typeface="Roboto" panose="02000000000000000000" pitchFamily="2" charset="0"/>
              </a:rPr>
              <a:t>performance.</a:t>
            </a:r>
            <a:endParaRPr lang="en-US" sz="1100" dirty="0">
              <a:solidFill>
                <a:srgbClr val="202124"/>
              </a:solidFill>
              <a:ea typeface="Roboto" panose="02000000000000000000" pitchFamily="2" charset="0"/>
            </a:endParaRPr>
          </a:p>
          <a:p>
            <a:pPr marL="171450" indent="-171450" algn="just">
              <a:lnSpc>
                <a:spcPct val="150000"/>
              </a:lnSpc>
              <a:buFont typeface="Arial" panose="020B0604020202020204" pitchFamily="34" charset="0"/>
              <a:buChar char="•"/>
            </a:pPr>
            <a:r>
              <a:rPr lang="en-US" sz="1100" b="1" dirty="0">
                <a:solidFill>
                  <a:srgbClr val="202124"/>
                </a:solidFill>
                <a:ea typeface="Roboto" panose="02000000000000000000" pitchFamily="2" charset="0"/>
              </a:rPr>
              <a:t>Debugging: </a:t>
            </a:r>
            <a:r>
              <a:rPr lang="en-US" sz="1100" dirty="0" smtClean="0">
                <a:solidFill>
                  <a:srgbClr val="202124"/>
                </a:solidFill>
                <a:ea typeface="Roboto" panose="02000000000000000000" pitchFamily="2" charset="0"/>
              </a:rPr>
              <a:t>Find </a:t>
            </a:r>
            <a:r>
              <a:rPr lang="en-US" sz="1100" dirty="0">
                <a:solidFill>
                  <a:srgbClr val="202124"/>
                </a:solidFill>
                <a:ea typeface="Roboto" panose="02000000000000000000" pitchFamily="2" charset="0"/>
              </a:rPr>
              <a:t>issues and get proposed fixes to bugs and exceptions.</a:t>
            </a:r>
          </a:p>
        </p:txBody>
      </p:sp>
      <p:grpSp>
        <p:nvGrpSpPr>
          <p:cNvPr id="12" name="Group 11"/>
          <p:cNvGrpSpPr/>
          <p:nvPr/>
        </p:nvGrpSpPr>
        <p:grpSpPr>
          <a:xfrm>
            <a:off x="7419708" y="585179"/>
            <a:ext cx="3839417" cy="5412949"/>
            <a:chOff x="7419708" y="585179"/>
            <a:chExt cx="3839417" cy="5412949"/>
          </a:xfrm>
        </p:grpSpPr>
        <p:pic>
          <p:nvPicPr>
            <p:cNvPr id="10" name="Picture 9"/>
            <p:cNvPicPr>
              <a:picLocks noChangeAspect="1"/>
            </p:cNvPicPr>
            <p:nvPr/>
          </p:nvPicPr>
          <p:blipFill>
            <a:blip r:embed="rId2"/>
            <a:stretch>
              <a:fillRect/>
            </a:stretch>
          </p:blipFill>
          <p:spPr>
            <a:xfrm>
              <a:off x="7419708" y="585179"/>
              <a:ext cx="3839417" cy="5412949"/>
            </a:xfrm>
            <a:prstGeom prst="rect">
              <a:avLst/>
            </a:prstGeom>
          </p:spPr>
        </p:pic>
        <p:pic>
          <p:nvPicPr>
            <p:cNvPr id="11" name="Picture 10"/>
            <p:cNvPicPr>
              <a:picLocks noChangeAspect="1"/>
            </p:cNvPicPr>
            <p:nvPr/>
          </p:nvPicPr>
          <p:blipFill>
            <a:blip r:embed="rId3"/>
            <a:stretch>
              <a:fillRect/>
            </a:stretch>
          </p:blipFill>
          <p:spPr>
            <a:xfrm>
              <a:off x="8035925" y="1498600"/>
              <a:ext cx="552449" cy="101600"/>
            </a:xfrm>
            <a:prstGeom prst="rect">
              <a:avLst/>
            </a:prstGeom>
          </p:spPr>
        </p:pic>
      </p:grpSp>
    </p:spTree>
    <p:extLst>
      <p:ext uri="{BB962C8B-B14F-4D97-AF65-F5344CB8AC3E}">
        <p14:creationId xmlns:p14="http://schemas.microsoft.com/office/powerpoint/2010/main" val="32927722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73288" y="1377882"/>
            <a:ext cx="5608729" cy="338554"/>
          </a:xfrm>
          <a:prstGeom prst="rect">
            <a:avLst/>
          </a:prstGeom>
        </p:spPr>
        <p:txBody>
          <a:bodyPr wrap="square">
            <a:spAutoFit/>
          </a:bodyPr>
          <a:lstStyle/>
          <a:p>
            <a:r>
              <a:rPr lang="en-US" sz="1600" b="1" dirty="0">
                <a:solidFill>
                  <a:srgbClr val="202124"/>
                </a:solidFill>
                <a:ea typeface="Roboto" panose="02000000000000000000" pitchFamily="2" charset="0"/>
              </a:rPr>
              <a:t>Prompt </a:t>
            </a:r>
            <a:r>
              <a:rPr lang="en-US" sz="1600" b="1" dirty="0" smtClean="0">
                <a:solidFill>
                  <a:srgbClr val="202124"/>
                </a:solidFill>
                <a:ea typeface="Roboto" panose="02000000000000000000" pitchFamily="2" charset="0"/>
              </a:rPr>
              <a:t>#7 </a:t>
            </a:r>
            <a:r>
              <a:rPr lang="en-US" sz="1600" b="1" dirty="0">
                <a:solidFill>
                  <a:srgbClr val="202124"/>
                </a:solidFill>
                <a:ea typeface="Roboto" panose="02000000000000000000" pitchFamily="2" charset="0"/>
              </a:rPr>
              <a:t>: Authentication and Authorization in ASP.NET Core</a:t>
            </a:r>
          </a:p>
        </p:txBody>
      </p:sp>
      <p:sp>
        <p:nvSpPr>
          <p:cNvPr id="8" name="Rectangle 7"/>
          <p:cNvSpPr/>
          <p:nvPr/>
        </p:nvSpPr>
        <p:spPr>
          <a:xfrm>
            <a:off x="473289" y="1715162"/>
            <a:ext cx="4920832" cy="1723549"/>
          </a:xfrm>
          <a:prstGeom prst="rect">
            <a:avLst/>
          </a:prstGeom>
        </p:spPr>
        <p:txBody>
          <a:bodyPr wrap="square">
            <a:spAutoFit/>
          </a:bodyPr>
          <a:lstStyle/>
          <a:p>
            <a:pPr marL="171450" indent="-171450" algn="just">
              <a:buFont typeface="Arial" panose="020B0604020202020204" pitchFamily="34" charset="0"/>
              <a:buChar char="•"/>
            </a:pPr>
            <a:endParaRPr lang="en-US" sz="1000" dirty="0">
              <a:solidFill>
                <a:srgbClr val="202124"/>
              </a:solidFill>
              <a:ea typeface="Roboto" panose="02000000000000000000" pitchFamily="2" charset="0"/>
            </a:endParaRPr>
          </a:p>
          <a:p>
            <a:pPr algn="just"/>
            <a:r>
              <a:rPr lang="en-US" sz="1600" dirty="0">
                <a:solidFill>
                  <a:srgbClr val="202124"/>
                </a:solidFill>
                <a:ea typeface="Roboto" panose="02000000000000000000" pitchFamily="2" charset="0"/>
              </a:rPr>
              <a:t>Configure JWT (JSON Web Token) authentication in ASP.NET Core Web API to secure endpoints and enable users to authenticate using JWTs. Provide steps or code snippets illustrating how to set up middleware for JWT validation, define authentication schemes, and configure token validation parameters in the Startup.cs file.</a:t>
            </a:r>
          </a:p>
        </p:txBody>
      </p:sp>
      <p:sp>
        <p:nvSpPr>
          <p:cNvPr id="13" name="TextBox 12"/>
          <p:cNvSpPr txBox="1"/>
          <p:nvPr/>
        </p:nvSpPr>
        <p:spPr>
          <a:xfrm>
            <a:off x="473289" y="4105179"/>
            <a:ext cx="4920832" cy="1361911"/>
          </a:xfrm>
          <a:prstGeom prst="rect">
            <a:avLst/>
          </a:prstGeom>
          <a:noFill/>
        </p:spPr>
        <p:txBody>
          <a:bodyPr wrap="square" rtlCol="0">
            <a:spAutoFit/>
          </a:bodyPr>
          <a:lstStyle/>
          <a:p>
            <a:pPr algn="just">
              <a:lnSpc>
                <a:spcPct val="150000"/>
              </a:lnSpc>
            </a:pPr>
            <a:r>
              <a:rPr lang="en-US" sz="1100" dirty="0" smtClean="0">
                <a:solidFill>
                  <a:srgbClr val="202124"/>
                </a:solidFill>
                <a:ea typeface="Roboto" panose="02000000000000000000" pitchFamily="2" charset="0"/>
              </a:rPr>
              <a:t>Github </a:t>
            </a:r>
            <a:r>
              <a:rPr lang="en-US" sz="1100" dirty="0">
                <a:solidFill>
                  <a:srgbClr val="202124"/>
                </a:solidFill>
                <a:ea typeface="Roboto" panose="02000000000000000000" pitchFamily="2" charset="0"/>
              </a:rPr>
              <a:t>Copilot Chat assists in setting up JWT authentication for ASP.NET Core Web API, ensuring secure endpoints and user authentication via JWTs. It provides concise code snippets and guidance for configuring middleware, authentication schemes, and token validation parameters, streamlining the process for enhanced </a:t>
            </a:r>
            <a:r>
              <a:rPr lang="en-US" sz="1100" dirty="0" smtClean="0">
                <a:solidFill>
                  <a:srgbClr val="202124"/>
                </a:solidFill>
                <a:ea typeface="Roboto" panose="02000000000000000000" pitchFamily="2" charset="0"/>
              </a:rPr>
              <a:t>security.</a:t>
            </a:r>
            <a:endParaRPr lang="en-US" sz="1100" dirty="0">
              <a:solidFill>
                <a:srgbClr val="202124"/>
              </a:solidFill>
              <a:ea typeface="Roboto" panose="02000000000000000000" pitchFamily="2" charset="0"/>
            </a:endParaRPr>
          </a:p>
        </p:txBody>
      </p:sp>
      <p:pic>
        <p:nvPicPr>
          <p:cNvPr id="12" name="Picture 11"/>
          <p:cNvPicPr>
            <a:picLocks noChangeAspect="1"/>
          </p:cNvPicPr>
          <p:nvPr/>
        </p:nvPicPr>
        <p:blipFill>
          <a:blip r:embed="rId2"/>
          <a:stretch>
            <a:fillRect/>
          </a:stretch>
        </p:blipFill>
        <p:spPr>
          <a:xfrm>
            <a:off x="6305289" y="1154938"/>
            <a:ext cx="5372186" cy="5095138"/>
          </a:xfrm>
          <a:prstGeom prst="rect">
            <a:avLst/>
          </a:prstGeom>
        </p:spPr>
      </p:pic>
    </p:spTree>
    <p:extLst>
      <p:ext uri="{BB962C8B-B14F-4D97-AF65-F5344CB8AC3E}">
        <p14:creationId xmlns:p14="http://schemas.microsoft.com/office/powerpoint/2010/main" val="33820202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73288" y="1377882"/>
            <a:ext cx="5608729" cy="338554"/>
          </a:xfrm>
          <a:prstGeom prst="rect">
            <a:avLst/>
          </a:prstGeom>
        </p:spPr>
        <p:txBody>
          <a:bodyPr wrap="square">
            <a:spAutoFit/>
          </a:bodyPr>
          <a:lstStyle/>
          <a:p>
            <a:r>
              <a:rPr lang="en-US" sz="1600" b="1" dirty="0">
                <a:solidFill>
                  <a:srgbClr val="202124"/>
                </a:solidFill>
                <a:ea typeface="Roboto" panose="02000000000000000000" pitchFamily="2" charset="0"/>
              </a:rPr>
              <a:t>Exploring Other Features of GitHub Copilot Chat</a:t>
            </a:r>
          </a:p>
        </p:txBody>
      </p:sp>
      <p:sp>
        <p:nvSpPr>
          <p:cNvPr id="2" name="Rectangle 1"/>
          <p:cNvSpPr/>
          <p:nvPr/>
        </p:nvSpPr>
        <p:spPr>
          <a:xfrm>
            <a:off x="473288" y="1889106"/>
            <a:ext cx="5520233" cy="3754874"/>
          </a:xfrm>
          <a:prstGeom prst="rect">
            <a:avLst/>
          </a:prstGeom>
        </p:spPr>
        <p:txBody>
          <a:bodyPr wrap="square">
            <a:spAutoFit/>
          </a:bodyPr>
          <a:lstStyle/>
          <a:p>
            <a:pPr algn="just"/>
            <a:r>
              <a:rPr lang="en-US" sz="1400" dirty="0">
                <a:solidFill>
                  <a:srgbClr val="202124"/>
                </a:solidFill>
                <a:ea typeface="Roboto" panose="02000000000000000000" pitchFamily="2" charset="0"/>
              </a:rPr>
              <a:t>To delve deeper into GitHub Copilot Chat's capabilities beyond its core functions, consider exploring its additional features. These features can enhance collaboration, productivity, and efficiency within your development workflows.</a:t>
            </a:r>
          </a:p>
          <a:p>
            <a:pPr marL="285750" indent="-285750" algn="just">
              <a:buFont typeface="Arial" panose="020B0604020202020204" pitchFamily="34" charset="0"/>
              <a:buChar char="•"/>
            </a:pPr>
            <a:endParaRPr lang="en-US" sz="1400" dirty="0">
              <a:solidFill>
                <a:srgbClr val="202124"/>
              </a:solidFill>
              <a:ea typeface="Roboto" panose="02000000000000000000" pitchFamily="2" charset="0"/>
            </a:endParaRPr>
          </a:p>
          <a:p>
            <a:pPr marL="285750" indent="-285750" algn="just">
              <a:buFont typeface="Arial" panose="020B0604020202020204" pitchFamily="34" charset="0"/>
              <a:buChar char="•"/>
            </a:pPr>
            <a:r>
              <a:rPr lang="en-US" sz="1400" dirty="0">
                <a:solidFill>
                  <a:srgbClr val="202124"/>
                </a:solidFill>
                <a:ea typeface="Roboto" panose="02000000000000000000" pitchFamily="2" charset="0"/>
              </a:rPr>
              <a:t>Include slash commands (i.e. /fix) at the beginning of your prompt to indicate intent. </a:t>
            </a:r>
          </a:p>
          <a:p>
            <a:pPr marL="285750" indent="-285750" algn="just">
              <a:buFont typeface="Arial" panose="020B0604020202020204" pitchFamily="34" charset="0"/>
              <a:buChar char="•"/>
            </a:pPr>
            <a:endParaRPr lang="en-US" sz="1400" dirty="0">
              <a:solidFill>
                <a:srgbClr val="202124"/>
              </a:solidFill>
              <a:ea typeface="Roboto" panose="02000000000000000000" pitchFamily="2" charset="0"/>
            </a:endParaRPr>
          </a:p>
          <a:p>
            <a:pPr marL="285750" indent="-285750" algn="just">
              <a:buFont typeface="Arial" panose="020B0604020202020204" pitchFamily="34" charset="0"/>
              <a:buChar char="•"/>
            </a:pPr>
            <a:r>
              <a:rPr lang="en-US" sz="1400" dirty="0">
                <a:solidFill>
                  <a:srgbClr val="202124"/>
                </a:solidFill>
                <a:ea typeface="Roboto" panose="02000000000000000000" pitchFamily="2" charset="0"/>
              </a:rPr>
              <a:t>Type # to refer to code you want to include. </a:t>
            </a:r>
            <a:endParaRPr lang="en-US" sz="1400" dirty="0" smtClean="0">
              <a:solidFill>
                <a:srgbClr val="202124"/>
              </a:solidFill>
              <a:ea typeface="Roboto" panose="02000000000000000000" pitchFamily="2" charset="0"/>
            </a:endParaRPr>
          </a:p>
          <a:p>
            <a:pPr marL="285750" indent="-285750" algn="just">
              <a:buFont typeface="Arial" panose="020B0604020202020204" pitchFamily="34" charset="0"/>
              <a:buChar char="•"/>
            </a:pPr>
            <a:endParaRPr lang="en-US" sz="1400" dirty="0">
              <a:solidFill>
                <a:srgbClr val="202124"/>
              </a:solidFill>
              <a:ea typeface="Roboto" panose="02000000000000000000" pitchFamily="2" charset="0"/>
            </a:endParaRPr>
          </a:p>
          <a:p>
            <a:pPr marL="285750" indent="-285750" algn="just">
              <a:buFont typeface="Arial" panose="020B0604020202020204" pitchFamily="34" charset="0"/>
              <a:buChar char="•"/>
            </a:pPr>
            <a:r>
              <a:rPr lang="en-US" sz="1400" dirty="0">
                <a:solidFill>
                  <a:srgbClr val="202124"/>
                </a:solidFill>
                <a:ea typeface="Roboto" panose="02000000000000000000" pitchFamily="2" charset="0"/>
              </a:rPr>
              <a:t>Use the Alt + / shortcut to open the inline chat and refine code in the editor. </a:t>
            </a:r>
          </a:p>
          <a:p>
            <a:pPr marL="285750" indent="-285750" algn="just">
              <a:buFont typeface="Arial" panose="020B0604020202020204" pitchFamily="34" charset="0"/>
              <a:buChar char="•"/>
            </a:pPr>
            <a:endParaRPr lang="en-US" sz="1400" dirty="0">
              <a:solidFill>
                <a:srgbClr val="202124"/>
              </a:solidFill>
              <a:ea typeface="Roboto" panose="02000000000000000000" pitchFamily="2" charset="0"/>
            </a:endParaRPr>
          </a:p>
          <a:p>
            <a:pPr marL="285750" indent="-285750" algn="just">
              <a:buFont typeface="Arial" panose="020B0604020202020204" pitchFamily="34" charset="0"/>
              <a:buChar char="•"/>
            </a:pPr>
            <a:r>
              <a:rPr lang="en-US" sz="1400" dirty="0">
                <a:solidFill>
                  <a:srgbClr val="202124"/>
                </a:solidFill>
                <a:ea typeface="Roboto" panose="02000000000000000000" pitchFamily="2" charset="0"/>
              </a:rPr>
              <a:t>Use /help for more guidance. </a:t>
            </a:r>
          </a:p>
          <a:p>
            <a:pPr marL="285750" indent="-285750" algn="just">
              <a:buFont typeface="Arial" panose="020B0604020202020204" pitchFamily="34" charset="0"/>
              <a:buChar char="•"/>
            </a:pPr>
            <a:endParaRPr lang="en-US" sz="1400" dirty="0">
              <a:solidFill>
                <a:srgbClr val="202124"/>
              </a:solidFill>
              <a:ea typeface="Roboto" panose="02000000000000000000" pitchFamily="2" charset="0"/>
            </a:endParaRPr>
          </a:p>
          <a:p>
            <a:pPr marL="285750" indent="-285750" algn="just">
              <a:buFont typeface="Arial" panose="020B0604020202020204" pitchFamily="34" charset="0"/>
              <a:buChar char="•"/>
            </a:pPr>
            <a:r>
              <a:rPr lang="en-US" sz="1400" dirty="0">
                <a:solidFill>
                  <a:srgbClr val="202124"/>
                </a:solidFill>
                <a:ea typeface="Roboto" panose="02000000000000000000" pitchFamily="2" charset="0"/>
              </a:rPr>
              <a:t>Slash command having 6 options : doc, explain, fix, help, optimize, tests</a:t>
            </a:r>
          </a:p>
        </p:txBody>
      </p:sp>
      <p:pic>
        <p:nvPicPr>
          <p:cNvPr id="8" name="Picture 7"/>
          <p:cNvPicPr>
            <a:picLocks noChangeAspect="1"/>
          </p:cNvPicPr>
          <p:nvPr/>
        </p:nvPicPr>
        <p:blipFill>
          <a:blip r:embed="rId2"/>
          <a:stretch>
            <a:fillRect/>
          </a:stretch>
        </p:blipFill>
        <p:spPr>
          <a:xfrm>
            <a:off x="8984818" y="1715162"/>
            <a:ext cx="2646536" cy="4060148"/>
          </a:xfrm>
          <a:prstGeom prst="rect">
            <a:avLst/>
          </a:prstGeom>
        </p:spPr>
      </p:pic>
      <p:pic>
        <p:nvPicPr>
          <p:cNvPr id="9" name="Picture 8"/>
          <p:cNvPicPr>
            <a:picLocks noChangeAspect="1"/>
          </p:cNvPicPr>
          <p:nvPr/>
        </p:nvPicPr>
        <p:blipFill>
          <a:blip r:embed="rId3"/>
          <a:stretch>
            <a:fillRect/>
          </a:stretch>
        </p:blipFill>
        <p:spPr>
          <a:xfrm>
            <a:off x="6305289" y="1715162"/>
            <a:ext cx="2562639" cy="4060148"/>
          </a:xfrm>
          <a:prstGeom prst="rect">
            <a:avLst/>
          </a:prstGeom>
        </p:spPr>
      </p:pic>
    </p:spTree>
    <p:extLst>
      <p:ext uri="{BB962C8B-B14F-4D97-AF65-F5344CB8AC3E}">
        <p14:creationId xmlns:p14="http://schemas.microsoft.com/office/powerpoint/2010/main" val="29154360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73288" y="1377882"/>
            <a:ext cx="5889412" cy="338554"/>
          </a:xfrm>
          <a:prstGeom prst="rect">
            <a:avLst/>
          </a:prstGeom>
        </p:spPr>
        <p:txBody>
          <a:bodyPr wrap="square">
            <a:spAutoFit/>
          </a:bodyPr>
          <a:lstStyle/>
          <a:p>
            <a:pPr algn="just"/>
            <a:r>
              <a:rPr lang="en-US" sz="1600" b="1" dirty="0">
                <a:solidFill>
                  <a:srgbClr val="202124"/>
                </a:solidFill>
                <a:ea typeface="Roboto" panose="02000000000000000000" pitchFamily="2" charset="0"/>
              </a:rPr>
              <a:t>Using '#' as Reference Symbol</a:t>
            </a:r>
          </a:p>
        </p:txBody>
      </p:sp>
      <p:pic>
        <p:nvPicPr>
          <p:cNvPr id="11" name="Picture 10"/>
          <p:cNvPicPr>
            <a:picLocks noChangeAspect="1"/>
          </p:cNvPicPr>
          <p:nvPr/>
        </p:nvPicPr>
        <p:blipFill>
          <a:blip r:embed="rId2"/>
          <a:stretch>
            <a:fillRect/>
          </a:stretch>
        </p:blipFill>
        <p:spPr>
          <a:xfrm>
            <a:off x="6842371" y="369701"/>
            <a:ext cx="4807092" cy="5926355"/>
          </a:xfrm>
          <a:prstGeom prst="rect">
            <a:avLst/>
          </a:prstGeom>
        </p:spPr>
      </p:pic>
      <p:sp>
        <p:nvSpPr>
          <p:cNvPr id="12" name="Rectangle 11"/>
          <p:cNvSpPr/>
          <p:nvPr/>
        </p:nvSpPr>
        <p:spPr>
          <a:xfrm>
            <a:off x="447888" y="1884760"/>
            <a:ext cx="5186558" cy="3046988"/>
          </a:xfrm>
          <a:prstGeom prst="rect">
            <a:avLst/>
          </a:prstGeom>
        </p:spPr>
        <p:txBody>
          <a:bodyPr wrap="square">
            <a:spAutoFit/>
          </a:bodyPr>
          <a:lstStyle/>
          <a:p>
            <a:pPr algn="just"/>
            <a:r>
              <a:rPr lang="en-US" sz="1600" dirty="0" smtClean="0">
                <a:solidFill>
                  <a:srgbClr val="202124"/>
                </a:solidFill>
                <a:ea typeface="Roboto" panose="02000000000000000000" pitchFamily="2" charset="0"/>
              </a:rPr>
              <a:t>Github </a:t>
            </a:r>
            <a:r>
              <a:rPr lang="en-US" sz="1600" dirty="0">
                <a:solidFill>
                  <a:srgbClr val="202124"/>
                </a:solidFill>
                <a:ea typeface="Roboto" panose="02000000000000000000" pitchFamily="2" charset="0"/>
              </a:rPr>
              <a:t>Copilot Chat, the '#' command streamlines workflow by enabling quick referencing and interaction with files in the project. </a:t>
            </a:r>
            <a:endParaRPr lang="en-US" sz="1600" dirty="0" smtClean="0">
              <a:solidFill>
                <a:srgbClr val="202124"/>
              </a:solidFill>
              <a:ea typeface="Roboto" panose="02000000000000000000" pitchFamily="2" charset="0"/>
            </a:endParaRPr>
          </a:p>
          <a:p>
            <a:pPr algn="just"/>
            <a:endParaRPr lang="en-US" sz="1600" dirty="0">
              <a:solidFill>
                <a:srgbClr val="202124"/>
              </a:solidFill>
              <a:ea typeface="Roboto" panose="02000000000000000000" pitchFamily="2" charset="0"/>
            </a:endParaRPr>
          </a:p>
          <a:p>
            <a:pPr algn="just"/>
            <a:r>
              <a:rPr lang="en-US" sz="1600" dirty="0" smtClean="0">
                <a:solidFill>
                  <a:srgbClr val="202124"/>
                </a:solidFill>
                <a:ea typeface="Roboto" panose="02000000000000000000" pitchFamily="2" charset="0"/>
              </a:rPr>
              <a:t>When </a:t>
            </a:r>
            <a:r>
              <a:rPr lang="en-US" sz="1600" dirty="0">
                <a:solidFill>
                  <a:srgbClr val="202124"/>
                </a:solidFill>
                <a:ea typeface="Roboto" panose="02000000000000000000" pitchFamily="2" charset="0"/>
              </a:rPr>
              <a:t>using </a:t>
            </a:r>
            <a:r>
              <a:rPr lang="en-US" sz="1600" dirty="0" smtClean="0">
                <a:solidFill>
                  <a:srgbClr val="202124"/>
                </a:solidFill>
                <a:ea typeface="Roboto" panose="02000000000000000000" pitchFamily="2" charset="0"/>
              </a:rPr>
              <a:t>'#' Github Copilot Chat </a:t>
            </a:r>
            <a:r>
              <a:rPr lang="en-US" sz="1600" dirty="0">
                <a:solidFill>
                  <a:srgbClr val="202124"/>
                </a:solidFill>
                <a:ea typeface="Roboto" panose="02000000000000000000" pitchFamily="2" charset="0"/>
              </a:rPr>
              <a:t>presents a list of all the files in the project, allowing for easy selection. </a:t>
            </a:r>
            <a:r>
              <a:rPr lang="en-US" sz="1600" dirty="0" smtClean="0">
                <a:solidFill>
                  <a:srgbClr val="202124"/>
                </a:solidFill>
                <a:ea typeface="Roboto" panose="02000000000000000000" pitchFamily="2" charset="0"/>
              </a:rPr>
              <a:t>Subsequently </a:t>
            </a:r>
            <a:r>
              <a:rPr lang="en-US" sz="1600" dirty="0">
                <a:solidFill>
                  <a:srgbClr val="202124"/>
                </a:solidFill>
                <a:ea typeface="Roboto" panose="02000000000000000000" pitchFamily="2" charset="0"/>
              </a:rPr>
              <a:t>specifying requirements or tasks directly within the chat prompts </a:t>
            </a:r>
            <a:r>
              <a:rPr lang="en-US" sz="1600" dirty="0" smtClean="0">
                <a:solidFill>
                  <a:srgbClr val="202124"/>
                </a:solidFill>
                <a:ea typeface="Roboto" panose="02000000000000000000" pitchFamily="2" charset="0"/>
              </a:rPr>
              <a:t>Copilot Chat </a:t>
            </a:r>
            <a:r>
              <a:rPr lang="en-US" sz="1600" dirty="0">
                <a:solidFill>
                  <a:srgbClr val="202124"/>
                </a:solidFill>
                <a:ea typeface="Roboto" panose="02000000000000000000" pitchFamily="2" charset="0"/>
              </a:rPr>
              <a:t>generate relevant code or suggestions based on the context of the selected file</a:t>
            </a:r>
            <a:r>
              <a:rPr lang="en-US" sz="1600" dirty="0" smtClean="0">
                <a:solidFill>
                  <a:srgbClr val="202124"/>
                </a:solidFill>
                <a:ea typeface="Roboto" panose="02000000000000000000" pitchFamily="2" charset="0"/>
              </a:rPr>
              <a:t>.</a:t>
            </a:r>
          </a:p>
          <a:p>
            <a:pPr algn="just"/>
            <a:endParaRPr lang="en-US" sz="1600" dirty="0">
              <a:solidFill>
                <a:srgbClr val="202124"/>
              </a:solidFill>
              <a:ea typeface="Roboto" panose="02000000000000000000" pitchFamily="2" charset="0"/>
            </a:endParaRPr>
          </a:p>
          <a:p>
            <a:pPr algn="just"/>
            <a:r>
              <a:rPr lang="en-US" sz="1600" dirty="0" smtClean="0">
                <a:solidFill>
                  <a:srgbClr val="202124"/>
                </a:solidFill>
                <a:ea typeface="Roboto" panose="02000000000000000000" pitchFamily="2" charset="0"/>
              </a:rPr>
              <a:t>This </a:t>
            </a:r>
            <a:r>
              <a:rPr lang="en-US" sz="1600" dirty="0">
                <a:solidFill>
                  <a:srgbClr val="202124"/>
                </a:solidFill>
                <a:ea typeface="Roboto" panose="02000000000000000000" pitchFamily="2" charset="0"/>
              </a:rPr>
              <a:t>feature enhances efficiency and facilitates seamless collaboration within the development environment</a:t>
            </a:r>
            <a:r>
              <a:rPr lang="en-US" sz="1600" dirty="0" smtClean="0">
                <a:solidFill>
                  <a:srgbClr val="202124"/>
                </a:solidFill>
                <a:ea typeface="Roboto" panose="02000000000000000000" pitchFamily="2" charset="0"/>
              </a:rPr>
              <a:t>.</a:t>
            </a:r>
            <a:endParaRPr lang="en-US" sz="1600" dirty="0">
              <a:solidFill>
                <a:srgbClr val="202124"/>
              </a:solidFill>
              <a:ea typeface="Roboto" panose="02000000000000000000" pitchFamily="2" charset="0"/>
            </a:endParaRPr>
          </a:p>
        </p:txBody>
      </p:sp>
    </p:spTree>
    <p:extLst>
      <p:ext uri="{BB962C8B-B14F-4D97-AF65-F5344CB8AC3E}">
        <p14:creationId xmlns:p14="http://schemas.microsoft.com/office/powerpoint/2010/main" val="22592346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73288" y="1377882"/>
            <a:ext cx="6499012" cy="338554"/>
          </a:xfrm>
          <a:prstGeom prst="rect">
            <a:avLst/>
          </a:prstGeom>
        </p:spPr>
        <p:txBody>
          <a:bodyPr wrap="square">
            <a:spAutoFit/>
          </a:bodyPr>
          <a:lstStyle/>
          <a:p>
            <a:r>
              <a:rPr lang="en-US" sz="1600" b="1" dirty="0" smtClean="0">
                <a:solidFill>
                  <a:srgbClr val="202124"/>
                </a:solidFill>
                <a:ea typeface="Roboto" panose="02000000000000000000" pitchFamily="2" charset="0"/>
              </a:rPr>
              <a:t>Use </a:t>
            </a:r>
            <a:r>
              <a:rPr lang="en-US" sz="1600" b="1" dirty="0">
                <a:solidFill>
                  <a:srgbClr val="202124"/>
                </a:solidFill>
                <a:ea typeface="Roboto" panose="02000000000000000000" pitchFamily="2" charset="0"/>
              </a:rPr>
              <a:t>slash </a:t>
            </a:r>
            <a:r>
              <a:rPr lang="en-US" sz="1600" b="1" dirty="0" smtClean="0">
                <a:solidFill>
                  <a:srgbClr val="202124"/>
                </a:solidFill>
                <a:ea typeface="Roboto" panose="02000000000000000000" pitchFamily="2" charset="0"/>
              </a:rPr>
              <a:t>for (doc </a:t>
            </a:r>
            <a:r>
              <a:rPr lang="en-US" sz="1600" b="1" dirty="0">
                <a:solidFill>
                  <a:srgbClr val="202124"/>
                </a:solidFill>
                <a:ea typeface="Roboto" panose="02000000000000000000" pitchFamily="2" charset="0"/>
              </a:rPr>
              <a:t>, explain , fix , help </a:t>
            </a:r>
            <a:r>
              <a:rPr lang="en-US" sz="1600" b="1" dirty="0" smtClean="0">
                <a:solidFill>
                  <a:srgbClr val="202124"/>
                </a:solidFill>
                <a:ea typeface="Roboto" panose="02000000000000000000" pitchFamily="2" charset="0"/>
              </a:rPr>
              <a:t>, optimize </a:t>
            </a:r>
            <a:r>
              <a:rPr lang="en-US" sz="1600" b="1" dirty="0">
                <a:solidFill>
                  <a:srgbClr val="202124"/>
                </a:solidFill>
                <a:ea typeface="Roboto" panose="02000000000000000000" pitchFamily="2" charset="0"/>
              </a:rPr>
              <a:t>, tests</a:t>
            </a:r>
            <a:r>
              <a:rPr lang="en-US" sz="1600" b="1" dirty="0" smtClean="0">
                <a:solidFill>
                  <a:srgbClr val="202124"/>
                </a:solidFill>
                <a:ea typeface="Roboto" panose="02000000000000000000" pitchFamily="2" charset="0"/>
              </a:rPr>
              <a:t>) commands</a:t>
            </a:r>
            <a:endParaRPr lang="en-US" sz="1600" b="1" dirty="0">
              <a:solidFill>
                <a:srgbClr val="202124"/>
              </a:solidFill>
              <a:ea typeface="Roboto" panose="02000000000000000000" pitchFamily="2" charset="0"/>
            </a:endParaRPr>
          </a:p>
        </p:txBody>
      </p:sp>
      <p:sp>
        <p:nvSpPr>
          <p:cNvPr id="9" name="Rectangle 8"/>
          <p:cNvSpPr/>
          <p:nvPr/>
        </p:nvSpPr>
        <p:spPr>
          <a:xfrm>
            <a:off x="447888" y="1884760"/>
            <a:ext cx="4698878" cy="3308598"/>
          </a:xfrm>
          <a:prstGeom prst="rect">
            <a:avLst/>
          </a:prstGeom>
        </p:spPr>
        <p:txBody>
          <a:bodyPr wrap="square">
            <a:spAutoFit/>
          </a:bodyPr>
          <a:lstStyle/>
          <a:p>
            <a:pPr algn="just"/>
            <a:r>
              <a:rPr lang="en-US" sz="1600" dirty="0">
                <a:solidFill>
                  <a:srgbClr val="202124"/>
                </a:solidFill>
                <a:ea typeface="Roboto" panose="02000000000000000000" pitchFamily="2" charset="0"/>
              </a:rPr>
              <a:t>GitHub Copilot Chat incorporates a convenient feature of slash commands, offering options like /tests initiates the process of writing unit test cases, /doc for add documentation comments, /explain for code explanations, /fix for coding errors , /help for assistance, /optimize for performance enhancement.</a:t>
            </a:r>
          </a:p>
          <a:p>
            <a:pPr algn="just"/>
            <a:endParaRPr lang="en-US" sz="1600" dirty="0" smtClean="0">
              <a:solidFill>
                <a:srgbClr val="202124"/>
              </a:solidFill>
              <a:ea typeface="Roboto" panose="02000000000000000000" pitchFamily="2" charset="0"/>
            </a:endParaRPr>
          </a:p>
          <a:p>
            <a:pPr algn="just"/>
            <a:endParaRPr lang="en-US" sz="1600" dirty="0">
              <a:solidFill>
                <a:srgbClr val="202124"/>
              </a:solidFill>
              <a:ea typeface="Roboto" panose="02000000000000000000" pitchFamily="2" charset="0"/>
            </a:endParaRPr>
          </a:p>
          <a:p>
            <a:pPr algn="just">
              <a:lnSpc>
                <a:spcPct val="150000"/>
              </a:lnSpc>
            </a:pPr>
            <a:r>
              <a:rPr lang="en-US" b="1" dirty="0" smtClean="0"/>
              <a:t>Tests Command :</a:t>
            </a:r>
          </a:p>
          <a:p>
            <a:pPr algn="just">
              <a:lnSpc>
                <a:spcPct val="150000"/>
              </a:lnSpc>
            </a:pPr>
            <a:r>
              <a:rPr lang="en-US" sz="1600" b="1" dirty="0">
                <a:solidFill>
                  <a:srgbClr val="0070C0"/>
                </a:solidFill>
                <a:ea typeface="Roboto" panose="02000000000000000000" pitchFamily="2" charset="0"/>
              </a:rPr>
              <a:t>/tests </a:t>
            </a:r>
            <a:r>
              <a:rPr lang="en-US" sz="1600" dirty="0">
                <a:solidFill>
                  <a:srgbClr val="202124"/>
                </a:solidFill>
                <a:ea typeface="Roboto" panose="02000000000000000000" pitchFamily="2" charset="0"/>
              </a:rPr>
              <a:t>Compose for Add Record and Update Record functionalities.</a:t>
            </a:r>
          </a:p>
        </p:txBody>
      </p:sp>
      <p:pic>
        <p:nvPicPr>
          <p:cNvPr id="2" name="Picture 1"/>
          <p:cNvPicPr>
            <a:picLocks noChangeAspect="1"/>
          </p:cNvPicPr>
          <p:nvPr/>
        </p:nvPicPr>
        <p:blipFill>
          <a:blip r:embed="rId2"/>
          <a:stretch>
            <a:fillRect/>
          </a:stretch>
        </p:blipFill>
        <p:spPr>
          <a:xfrm>
            <a:off x="9798252" y="585179"/>
            <a:ext cx="2076396" cy="5087492"/>
          </a:xfrm>
          <a:prstGeom prst="rect">
            <a:avLst/>
          </a:prstGeom>
        </p:spPr>
      </p:pic>
      <p:pic>
        <p:nvPicPr>
          <p:cNvPr id="3" name="Picture 2"/>
          <p:cNvPicPr>
            <a:picLocks noChangeAspect="1"/>
          </p:cNvPicPr>
          <p:nvPr/>
        </p:nvPicPr>
        <p:blipFill>
          <a:blip r:embed="rId3"/>
          <a:stretch>
            <a:fillRect/>
          </a:stretch>
        </p:blipFill>
        <p:spPr>
          <a:xfrm>
            <a:off x="5660049" y="2628832"/>
            <a:ext cx="4059781" cy="3043839"/>
          </a:xfrm>
          <a:prstGeom prst="rect">
            <a:avLst/>
          </a:prstGeom>
        </p:spPr>
      </p:pic>
    </p:spTree>
    <p:extLst>
      <p:ext uri="{BB962C8B-B14F-4D97-AF65-F5344CB8AC3E}">
        <p14:creationId xmlns:p14="http://schemas.microsoft.com/office/powerpoint/2010/main" val="26847776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73288" y="1377882"/>
            <a:ext cx="6499012" cy="338554"/>
          </a:xfrm>
          <a:prstGeom prst="rect">
            <a:avLst/>
          </a:prstGeom>
        </p:spPr>
        <p:txBody>
          <a:bodyPr wrap="square">
            <a:spAutoFit/>
          </a:bodyPr>
          <a:lstStyle/>
          <a:p>
            <a:r>
              <a:rPr lang="en-US" sz="1600" b="1" dirty="0" smtClean="0">
                <a:solidFill>
                  <a:srgbClr val="202124"/>
                </a:solidFill>
                <a:ea typeface="Roboto" panose="02000000000000000000" pitchFamily="2" charset="0"/>
              </a:rPr>
              <a:t>Use </a:t>
            </a:r>
            <a:r>
              <a:rPr lang="en-US" sz="1600" b="1" dirty="0">
                <a:solidFill>
                  <a:srgbClr val="202124"/>
                </a:solidFill>
                <a:ea typeface="Roboto" panose="02000000000000000000" pitchFamily="2" charset="0"/>
              </a:rPr>
              <a:t>slash </a:t>
            </a:r>
            <a:r>
              <a:rPr lang="en-US" sz="1600" b="1" dirty="0" smtClean="0">
                <a:solidFill>
                  <a:srgbClr val="202124"/>
                </a:solidFill>
                <a:ea typeface="Roboto" panose="02000000000000000000" pitchFamily="2" charset="0"/>
              </a:rPr>
              <a:t>for (doc </a:t>
            </a:r>
            <a:r>
              <a:rPr lang="en-US" sz="1600" b="1" dirty="0">
                <a:solidFill>
                  <a:srgbClr val="202124"/>
                </a:solidFill>
                <a:ea typeface="Roboto" panose="02000000000000000000" pitchFamily="2" charset="0"/>
              </a:rPr>
              <a:t>, explain , fix , help </a:t>
            </a:r>
            <a:r>
              <a:rPr lang="en-US" sz="1600" b="1" dirty="0" smtClean="0">
                <a:solidFill>
                  <a:srgbClr val="202124"/>
                </a:solidFill>
                <a:ea typeface="Roboto" panose="02000000000000000000" pitchFamily="2" charset="0"/>
              </a:rPr>
              <a:t>, optimize </a:t>
            </a:r>
            <a:r>
              <a:rPr lang="en-US" sz="1600" b="1" dirty="0">
                <a:solidFill>
                  <a:srgbClr val="202124"/>
                </a:solidFill>
                <a:ea typeface="Roboto" panose="02000000000000000000" pitchFamily="2" charset="0"/>
              </a:rPr>
              <a:t>, tests</a:t>
            </a:r>
            <a:r>
              <a:rPr lang="en-US" sz="1600" b="1" dirty="0" smtClean="0">
                <a:solidFill>
                  <a:srgbClr val="202124"/>
                </a:solidFill>
                <a:ea typeface="Roboto" panose="02000000000000000000" pitchFamily="2" charset="0"/>
              </a:rPr>
              <a:t>) commands</a:t>
            </a:r>
            <a:endParaRPr lang="en-US" sz="1600" b="1" dirty="0">
              <a:solidFill>
                <a:srgbClr val="202124"/>
              </a:solidFill>
              <a:ea typeface="Roboto" panose="02000000000000000000" pitchFamily="2" charset="0"/>
            </a:endParaRPr>
          </a:p>
        </p:txBody>
      </p:sp>
      <p:sp>
        <p:nvSpPr>
          <p:cNvPr id="9" name="Rectangle 8"/>
          <p:cNvSpPr/>
          <p:nvPr/>
        </p:nvSpPr>
        <p:spPr>
          <a:xfrm>
            <a:off x="447888" y="1884760"/>
            <a:ext cx="4848012" cy="923330"/>
          </a:xfrm>
          <a:prstGeom prst="rect">
            <a:avLst/>
          </a:prstGeom>
        </p:spPr>
        <p:txBody>
          <a:bodyPr wrap="square">
            <a:spAutoFit/>
          </a:bodyPr>
          <a:lstStyle/>
          <a:p>
            <a:pPr algn="just">
              <a:lnSpc>
                <a:spcPct val="150000"/>
              </a:lnSpc>
            </a:pPr>
            <a:r>
              <a:rPr lang="en-US" b="1" dirty="0" smtClean="0"/>
              <a:t>Fix Command :</a:t>
            </a:r>
          </a:p>
          <a:p>
            <a:pPr algn="just">
              <a:lnSpc>
                <a:spcPct val="150000"/>
              </a:lnSpc>
            </a:pPr>
            <a:r>
              <a:rPr lang="en-US" dirty="0" smtClean="0"/>
              <a:t> </a:t>
            </a:r>
            <a:r>
              <a:rPr lang="en-US" b="1" dirty="0">
                <a:solidFill>
                  <a:srgbClr val="0070C0"/>
                </a:solidFill>
              </a:rPr>
              <a:t>/fix </a:t>
            </a:r>
            <a:r>
              <a:rPr lang="en-US" dirty="0" smtClean="0"/>
              <a:t>selected code</a:t>
            </a:r>
            <a:endParaRPr lang="en-US" sz="1600" dirty="0">
              <a:solidFill>
                <a:srgbClr val="202124"/>
              </a:solidFill>
              <a:ea typeface="Roboto" panose="02000000000000000000" pitchFamily="2" charset="0"/>
            </a:endParaRPr>
          </a:p>
        </p:txBody>
      </p:sp>
      <p:pic>
        <p:nvPicPr>
          <p:cNvPr id="10" name="Picture 9"/>
          <p:cNvPicPr>
            <a:picLocks noChangeAspect="1"/>
          </p:cNvPicPr>
          <p:nvPr/>
        </p:nvPicPr>
        <p:blipFill>
          <a:blip r:embed="rId2"/>
          <a:stretch>
            <a:fillRect/>
          </a:stretch>
        </p:blipFill>
        <p:spPr>
          <a:xfrm>
            <a:off x="4238626" y="1958902"/>
            <a:ext cx="5302440" cy="3709632"/>
          </a:xfrm>
          <a:prstGeom prst="rect">
            <a:avLst/>
          </a:prstGeom>
        </p:spPr>
      </p:pic>
      <p:grpSp>
        <p:nvGrpSpPr>
          <p:cNvPr id="16" name="Group 15"/>
          <p:cNvGrpSpPr/>
          <p:nvPr/>
        </p:nvGrpSpPr>
        <p:grpSpPr>
          <a:xfrm>
            <a:off x="9586534" y="585179"/>
            <a:ext cx="2288114" cy="5087492"/>
            <a:chOff x="9586534" y="585179"/>
            <a:chExt cx="2288114" cy="5087492"/>
          </a:xfrm>
        </p:grpSpPr>
        <p:pic>
          <p:nvPicPr>
            <p:cNvPr id="13" name="Picture 12"/>
            <p:cNvPicPr>
              <a:picLocks noChangeAspect="1"/>
            </p:cNvPicPr>
            <p:nvPr/>
          </p:nvPicPr>
          <p:blipFill>
            <a:blip r:embed="rId3"/>
            <a:stretch>
              <a:fillRect/>
            </a:stretch>
          </p:blipFill>
          <p:spPr>
            <a:xfrm>
              <a:off x="9586534" y="585179"/>
              <a:ext cx="2288114" cy="5087492"/>
            </a:xfrm>
            <a:prstGeom prst="rect">
              <a:avLst/>
            </a:prstGeom>
          </p:spPr>
        </p:pic>
        <p:pic>
          <p:nvPicPr>
            <p:cNvPr id="14" name="Picture 13"/>
            <p:cNvPicPr>
              <a:picLocks noChangeAspect="1"/>
            </p:cNvPicPr>
            <p:nvPr/>
          </p:nvPicPr>
          <p:blipFill>
            <a:blip r:embed="rId4"/>
            <a:stretch>
              <a:fillRect/>
            </a:stretch>
          </p:blipFill>
          <p:spPr>
            <a:xfrm>
              <a:off x="11266483" y="1835150"/>
              <a:ext cx="525467" cy="200178"/>
            </a:xfrm>
            <a:prstGeom prst="rect">
              <a:avLst/>
            </a:prstGeom>
          </p:spPr>
        </p:pic>
        <p:pic>
          <p:nvPicPr>
            <p:cNvPr id="15" name="Picture 14"/>
            <p:cNvPicPr>
              <a:picLocks noChangeAspect="1"/>
            </p:cNvPicPr>
            <p:nvPr/>
          </p:nvPicPr>
          <p:blipFill>
            <a:blip r:embed="rId5"/>
            <a:stretch>
              <a:fillRect/>
            </a:stretch>
          </p:blipFill>
          <p:spPr>
            <a:xfrm>
              <a:off x="10781608" y="1835150"/>
              <a:ext cx="484876" cy="200178"/>
            </a:xfrm>
            <a:prstGeom prst="rect">
              <a:avLst/>
            </a:prstGeom>
          </p:spPr>
        </p:pic>
      </p:grpSp>
      <p:sp>
        <p:nvSpPr>
          <p:cNvPr id="21" name="Rectangle 20"/>
          <p:cNvSpPr/>
          <p:nvPr/>
        </p:nvSpPr>
        <p:spPr>
          <a:xfrm>
            <a:off x="413464" y="3128925"/>
            <a:ext cx="3479267" cy="2031325"/>
          </a:xfrm>
          <a:prstGeom prst="rect">
            <a:avLst/>
          </a:prstGeom>
        </p:spPr>
        <p:txBody>
          <a:bodyPr wrap="square">
            <a:spAutoFit/>
          </a:bodyPr>
          <a:lstStyle/>
          <a:p>
            <a:pPr algn="just">
              <a:lnSpc>
                <a:spcPct val="150000"/>
              </a:lnSpc>
            </a:pPr>
            <a:r>
              <a:rPr lang="en-US" sz="1400" dirty="0">
                <a:solidFill>
                  <a:srgbClr val="202124"/>
                </a:solidFill>
                <a:ea typeface="Roboto" panose="02000000000000000000" pitchFamily="2" charset="0"/>
              </a:rPr>
              <a:t>The "</a:t>
            </a:r>
            <a:r>
              <a:rPr lang="en-US" sz="1400" dirty="0" smtClean="0">
                <a:solidFill>
                  <a:srgbClr val="202124"/>
                </a:solidFill>
                <a:ea typeface="Roboto" panose="02000000000000000000" pitchFamily="2" charset="0"/>
              </a:rPr>
              <a:t>/fix“ command </a:t>
            </a:r>
            <a:r>
              <a:rPr lang="en-US" sz="1400" dirty="0">
                <a:solidFill>
                  <a:srgbClr val="202124"/>
                </a:solidFill>
                <a:ea typeface="Roboto" panose="02000000000000000000" pitchFamily="2" charset="0"/>
              </a:rPr>
              <a:t>helps to automatically correct errors </a:t>
            </a:r>
            <a:r>
              <a:rPr lang="en-US" sz="1400" dirty="0" smtClean="0">
                <a:solidFill>
                  <a:srgbClr val="202124"/>
                </a:solidFill>
                <a:ea typeface="Roboto" panose="02000000000000000000" pitchFamily="2" charset="0"/>
              </a:rPr>
              <a:t>from </a:t>
            </a:r>
            <a:r>
              <a:rPr lang="en-US" sz="1400" dirty="0">
                <a:solidFill>
                  <a:srgbClr val="202124"/>
                </a:solidFill>
                <a:ea typeface="Roboto" panose="02000000000000000000" pitchFamily="2" charset="0"/>
              </a:rPr>
              <a:t>the selected code by applying appropriate fixes based on the context. It provides a quick and efficient way to resolve coding issues without manually editing the code.</a:t>
            </a:r>
          </a:p>
        </p:txBody>
      </p:sp>
    </p:spTree>
    <p:extLst>
      <p:ext uri="{BB962C8B-B14F-4D97-AF65-F5344CB8AC3E}">
        <p14:creationId xmlns:p14="http://schemas.microsoft.com/office/powerpoint/2010/main" val="16751125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73288" y="1377882"/>
            <a:ext cx="6499012" cy="338554"/>
          </a:xfrm>
          <a:prstGeom prst="rect">
            <a:avLst/>
          </a:prstGeom>
        </p:spPr>
        <p:txBody>
          <a:bodyPr wrap="square">
            <a:spAutoFit/>
          </a:bodyPr>
          <a:lstStyle/>
          <a:p>
            <a:r>
              <a:rPr lang="en-US" sz="1600" b="1" dirty="0" smtClean="0">
                <a:solidFill>
                  <a:srgbClr val="202124"/>
                </a:solidFill>
                <a:ea typeface="Roboto" panose="02000000000000000000" pitchFamily="2" charset="0"/>
              </a:rPr>
              <a:t>Use </a:t>
            </a:r>
            <a:r>
              <a:rPr lang="en-US" sz="1600" b="1" dirty="0">
                <a:solidFill>
                  <a:srgbClr val="202124"/>
                </a:solidFill>
                <a:ea typeface="Roboto" panose="02000000000000000000" pitchFamily="2" charset="0"/>
              </a:rPr>
              <a:t>slash </a:t>
            </a:r>
            <a:r>
              <a:rPr lang="en-US" sz="1600" b="1" dirty="0" smtClean="0">
                <a:solidFill>
                  <a:srgbClr val="202124"/>
                </a:solidFill>
                <a:ea typeface="Roboto" panose="02000000000000000000" pitchFamily="2" charset="0"/>
              </a:rPr>
              <a:t>for (doc </a:t>
            </a:r>
            <a:r>
              <a:rPr lang="en-US" sz="1600" b="1" dirty="0">
                <a:solidFill>
                  <a:srgbClr val="202124"/>
                </a:solidFill>
                <a:ea typeface="Roboto" panose="02000000000000000000" pitchFamily="2" charset="0"/>
              </a:rPr>
              <a:t>, explain , fix , help </a:t>
            </a:r>
            <a:r>
              <a:rPr lang="en-US" sz="1600" b="1" dirty="0" smtClean="0">
                <a:solidFill>
                  <a:srgbClr val="202124"/>
                </a:solidFill>
                <a:ea typeface="Roboto" panose="02000000000000000000" pitchFamily="2" charset="0"/>
              </a:rPr>
              <a:t>, optimize </a:t>
            </a:r>
            <a:r>
              <a:rPr lang="en-US" sz="1600" b="1" dirty="0">
                <a:solidFill>
                  <a:srgbClr val="202124"/>
                </a:solidFill>
                <a:ea typeface="Roboto" panose="02000000000000000000" pitchFamily="2" charset="0"/>
              </a:rPr>
              <a:t>, tests</a:t>
            </a:r>
            <a:r>
              <a:rPr lang="en-US" sz="1600" b="1" dirty="0" smtClean="0">
                <a:solidFill>
                  <a:srgbClr val="202124"/>
                </a:solidFill>
                <a:ea typeface="Roboto" panose="02000000000000000000" pitchFamily="2" charset="0"/>
              </a:rPr>
              <a:t>) commands</a:t>
            </a:r>
            <a:endParaRPr lang="en-US" sz="1600" b="1" dirty="0">
              <a:solidFill>
                <a:srgbClr val="202124"/>
              </a:solidFill>
              <a:ea typeface="Roboto" panose="02000000000000000000" pitchFamily="2" charset="0"/>
            </a:endParaRPr>
          </a:p>
        </p:txBody>
      </p:sp>
      <p:sp>
        <p:nvSpPr>
          <p:cNvPr id="9" name="Rectangle 8"/>
          <p:cNvSpPr/>
          <p:nvPr/>
        </p:nvSpPr>
        <p:spPr>
          <a:xfrm>
            <a:off x="447888" y="1884760"/>
            <a:ext cx="4848012" cy="923330"/>
          </a:xfrm>
          <a:prstGeom prst="rect">
            <a:avLst/>
          </a:prstGeom>
        </p:spPr>
        <p:txBody>
          <a:bodyPr wrap="square">
            <a:spAutoFit/>
          </a:bodyPr>
          <a:lstStyle/>
          <a:p>
            <a:pPr algn="just">
              <a:lnSpc>
                <a:spcPct val="150000"/>
              </a:lnSpc>
            </a:pPr>
            <a:r>
              <a:rPr lang="en-US" b="1" dirty="0" smtClean="0"/>
              <a:t>Doc Command :</a:t>
            </a:r>
          </a:p>
          <a:p>
            <a:pPr algn="just">
              <a:lnSpc>
                <a:spcPct val="150000"/>
              </a:lnSpc>
            </a:pPr>
            <a:r>
              <a:rPr lang="en-US" b="1" dirty="0" smtClean="0"/>
              <a:t> </a:t>
            </a:r>
            <a:r>
              <a:rPr lang="en-US" b="1" dirty="0">
                <a:solidFill>
                  <a:srgbClr val="0070C0"/>
                </a:solidFill>
              </a:rPr>
              <a:t>/</a:t>
            </a:r>
            <a:r>
              <a:rPr lang="en-US" b="1" dirty="0" smtClean="0">
                <a:solidFill>
                  <a:srgbClr val="0070C0"/>
                </a:solidFill>
              </a:rPr>
              <a:t>doc</a:t>
            </a:r>
            <a:endParaRPr lang="en-US" sz="1600" b="1" dirty="0">
              <a:solidFill>
                <a:srgbClr val="202124"/>
              </a:solidFill>
              <a:ea typeface="Roboto" panose="02000000000000000000" pitchFamily="2" charset="0"/>
            </a:endParaRPr>
          </a:p>
        </p:txBody>
      </p:sp>
      <p:pic>
        <p:nvPicPr>
          <p:cNvPr id="19" name="Picture 18"/>
          <p:cNvPicPr>
            <a:picLocks noChangeAspect="1"/>
          </p:cNvPicPr>
          <p:nvPr/>
        </p:nvPicPr>
        <p:blipFill>
          <a:blip r:embed="rId2"/>
          <a:stretch>
            <a:fillRect/>
          </a:stretch>
        </p:blipFill>
        <p:spPr>
          <a:xfrm>
            <a:off x="5605956" y="1798640"/>
            <a:ext cx="3957384" cy="4546280"/>
          </a:xfrm>
          <a:prstGeom prst="rect">
            <a:avLst/>
          </a:prstGeom>
        </p:spPr>
      </p:pic>
      <p:grpSp>
        <p:nvGrpSpPr>
          <p:cNvPr id="26" name="Group 25"/>
          <p:cNvGrpSpPr/>
          <p:nvPr/>
        </p:nvGrpSpPr>
        <p:grpSpPr>
          <a:xfrm>
            <a:off x="9612612" y="283216"/>
            <a:ext cx="2140364" cy="6061704"/>
            <a:chOff x="9612612" y="283216"/>
            <a:chExt cx="2140364" cy="6061704"/>
          </a:xfrm>
        </p:grpSpPr>
        <p:grpSp>
          <p:nvGrpSpPr>
            <p:cNvPr id="25" name="Group 24"/>
            <p:cNvGrpSpPr/>
            <p:nvPr/>
          </p:nvGrpSpPr>
          <p:grpSpPr>
            <a:xfrm>
              <a:off x="9612612" y="283216"/>
              <a:ext cx="2140364" cy="6061704"/>
              <a:chOff x="9612612" y="283216"/>
              <a:chExt cx="2140364" cy="6061704"/>
            </a:xfrm>
          </p:grpSpPr>
          <p:pic>
            <p:nvPicPr>
              <p:cNvPr id="18" name="Picture 17"/>
              <p:cNvPicPr>
                <a:picLocks noChangeAspect="1"/>
              </p:cNvPicPr>
              <p:nvPr/>
            </p:nvPicPr>
            <p:blipFill>
              <a:blip r:embed="rId3"/>
              <a:stretch>
                <a:fillRect/>
              </a:stretch>
            </p:blipFill>
            <p:spPr>
              <a:xfrm>
                <a:off x="9612612" y="283216"/>
                <a:ext cx="2140364" cy="6061704"/>
              </a:xfrm>
              <a:prstGeom prst="rect">
                <a:avLst/>
              </a:prstGeom>
            </p:spPr>
          </p:pic>
          <p:pic>
            <p:nvPicPr>
              <p:cNvPr id="24" name="Picture 23"/>
              <p:cNvPicPr>
                <a:picLocks noChangeAspect="1"/>
              </p:cNvPicPr>
              <p:nvPr/>
            </p:nvPicPr>
            <p:blipFill>
              <a:blip r:embed="rId4"/>
              <a:stretch>
                <a:fillRect/>
              </a:stretch>
            </p:blipFill>
            <p:spPr>
              <a:xfrm>
                <a:off x="11416188" y="472547"/>
                <a:ext cx="269514" cy="187162"/>
              </a:xfrm>
              <a:prstGeom prst="rect">
                <a:avLst/>
              </a:prstGeom>
            </p:spPr>
          </p:pic>
        </p:grpSp>
        <p:pic>
          <p:nvPicPr>
            <p:cNvPr id="11" name="Picture 10"/>
            <p:cNvPicPr>
              <a:picLocks noChangeAspect="1"/>
            </p:cNvPicPr>
            <p:nvPr/>
          </p:nvPicPr>
          <p:blipFill>
            <a:blip r:embed="rId5"/>
            <a:stretch>
              <a:fillRect/>
            </a:stretch>
          </p:blipFill>
          <p:spPr>
            <a:xfrm>
              <a:off x="10906175" y="460968"/>
              <a:ext cx="548459" cy="215082"/>
            </a:xfrm>
            <a:prstGeom prst="rect">
              <a:avLst/>
            </a:prstGeom>
          </p:spPr>
        </p:pic>
      </p:grpSp>
      <p:sp>
        <p:nvSpPr>
          <p:cNvPr id="27" name="Rectangle 26"/>
          <p:cNvSpPr/>
          <p:nvPr/>
        </p:nvSpPr>
        <p:spPr>
          <a:xfrm>
            <a:off x="413464" y="3128925"/>
            <a:ext cx="3479267" cy="1351588"/>
          </a:xfrm>
          <a:prstGeom prst="rect">
            <a:avLst/>
          </a:prstGeom>
        </p:spPr>
        <p:txBody>
          <a:bodyPr wrap="square">
            <a:spAutoFit/>
          </a:bodyPr>
          <a:lstStyle/>
          <a:p>
            <a:pPr algn="just">
              <a:lnSpc>
                <a:spcPct val="150000"/>
              </a:lnSpc>
            </a:pPr>
            <a:r>
              <a:rPr lang="en-US" sz="1400" dirty="0">
                <a:solidFill>
                  <a:srgbClr val="202124"/>
                </a:solidFill>
                <a:ea typeface="Roboto" panose="02000000000000000000" pitchFamily="2" charset="0"/>
              </a:rPr>
              <a:t>The "/doc" command helps in adding comments to code for documenting symbols, thereby aiding in improving code clarity and </a:t>
            </a:r>
            <a:r>
              <a:rPr lang="en-US" sz="1400" dirty="0" smtClean="0">
                <a:solidFill>
                  <a:srgbClr val="202124"/>
                </a:solidFill>
                <a:ea typeface="Roboto" panose="02000000000000000000" pitchFamily="2" charset="0"/>
              </a:rPr>
              <a:t>understanding.</a:t>
            </a:r>
            <a:endParaRPr lang="en-US" sz="1400" dirty="0">
              <a:solidFill>
                <a:srgbClr val="202124"/>
              </a:solidFill>
              <a:ea typeface="Roboto" panose="02000000000000000000" pitchFamily="2" charset="0"/>
            </a:endParaRPr>
          </a:p>
        </p:txBody>
      </p:sp>
    </p:spTree>
    <p:extLst>
      <p:ext uri="{BB962C8B-B14F-4D97-AF65-F5344CB8AC3E}">
        <p14:creationId xmlns:p14="http://schemas.microsoft.com/office/powerpoint/2010/main" val="4710605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73288" y="1377882"/>
            <a:ext cx="6499012" cy="338554"/>
          </a:xfrm>
          <a:prstGeom prst="rect">
            <a:avLst/>
          </a:prstGeom>
        </p:spPr>
        <p:txBody>
          <a:bodyPr wrap="square">
            <a:spAutoFit/>
          </a:bodyPr>
          <a:lstStyle/>
          <a:p>
            <a:r>
              <a:rPr lang="en-US" sz="1600" b="1" dirty="0" smtClean="0">
                <a:solidFill>
                  <a:srgbClr val="202124"/>
                </a:solidFill>
                <a:ea typeface="Roboto" panose="02000000000000000000" pitchFamily="2" charset="0"/>
              </a:rPr>
              <a:t>Use </a:t>
            </a:r>
            <a:r>
              <a:rPr lang="en-US" sz="1600" b="1" dirty="0">
                <a:solidFill>
                  <a:srgbClr val="202124"/>
                </a:solidFill>
                <a:ea typeface="Roboto" panose="02000000000000000000" pitchFamily="2" charset="0"/>
              </a:rPr>
              <a:t>slash </a:t>
            </a:r>
            <a:r>
              <a:rPr lang="en-US" sz="1600" b="1" dirty="0" smtClean="0">
                <a:solidFill>
                  <a:srgbClr val="202124"/>
                </a:solidFill>
                <a:ea typeface="Roboto" panose="02000000000000000000" pitchFamily="2" charset="0"/>
              </a:rPr>
              <a:t>for (doc </a:t>
            </a:r>
            <a:r>
              <a:rPr lang="en-US" sz="1600" b="1" dirty="0">
                <a:solidFill>
                  <a:srgbClr val="202124"/>
                </a:solidFill>
                <a:ea typeface="Roboto" panose="02000000000000000000" pitchFamily="2" charset="0"/>
              </a:rPr>
              <a:t>, explain , fix , help </a:t>
            </a:r>
            <a:r>
              <a:rPr lang="en-US" sz="1600" b="1" dirty="0" smtClean="0">
                <a:solidFill>
                  <a:srgbClr val="202124"/>
                </a:solidFill>
                <a:ea typeface="Roboto" panose="02000000000000000000" pitchFamily="2" charset="0"/>
              </a:rPr>
              <a:t>, optimize </a:t>
            </a:r>
            <a:r>
              <a:rPr lang="en-US" sz="1600" b="1" dirty="0">
                <a:solidFill>
                  <a:srgbClr val="202124"/>
                </a:solidFill>
                <a:ea typeface="Roboto" panose="02000000000000000000" pitchFamily="2" charset="0"/>
              </a:rPr>
              <a:t>, tests</a:t>
            </a:r>
            <a:r>
              <a:rPr lang="en-US" sz="1600" b="1" dirty="0" smtClean="0">
                <a:solidFill>
                  <a:srgbClr val="202124"/>
                </a:solidFill>
                <a:ea typeface="Roboto" panose="02000000000000000000" pitchFamily="2" charset="0"/>
              </a:rPr>
              <a:t>) commands</a:t>
            </a:r>
            <a:endParaRPr lang="en-US" sz="1600" b="1" dirty="0">
              <a:solidFill>
                <a:srgbClr val="202124"/>
              </a:solidFill>
              <a:ea typeface="Roboto" panose="02000000000000000000" pitchFamily="2" charset="0"/>
            </a:endParaRPr>
          </a:p>
        </p:txBody>
      </p:sp>
      <p:sp>
        <p:nvSpPr>
          <p:cNvPr id="9" name="Rectangle 8"/>
          <p:cNvSpPr/>
          <p:nvPr/>
        </p:nvSpPr>
        <p:spPr>
          <a:xfrm>
            <a:off x="447888" y="1884760"/>
            <a:ext cx="4848012" cy="923330"/>
          </a:xfrm>
          <a:prstGeom prst="rect">
            <a:avLst/>
          </a:prstGeom>
        </p:spPr>
        <p:txBody>
          <a:bodyPr wrap="square">
            <a:spAutoFit/>
          </a:bodyPr>
          <a:lstStyle/>
          <a:p>
            <a:pPr algn="just">
              <a:lnSpc>
                <a:spcPct val="150000"/>
              </a:lnSpc>
            </a:pPr>
            <a:r>
              <a:rPr lang="en-US" b="1" dirty="0" smtClean="0"/>
              <a:t>Explain Command :</a:t>
            </a:r>
          </a:p>
          <a:p>
            <a:pPr algn="just">
              <a:lnSpc>
                <a:spcPct val="150000"/>
              </a:lnSpc>
            </a:pPr>
            <a:r>
              <a:rPr lang="en-US" b="1" dirty="0" smtClean="0"/>
              <a:t> </a:t>
            </a:r>
            <a:r>
              <a:rPr lang="en-US" b="1" dirty="0">
                <a:solidFill>
                  <a:srgbClr val="0070C0"/>
                </a:solidFill>
              </a:rPr>
              <a:t>/explain</a:t>
            </a:r>
          </a:p>
        </p:txBody>
      </p:sp>
      <p:grpSp>
        <p:nvGrpSpPr>
          <p:cNvPr id="14" name="Group 13"/>
          <p:cNvGrpSpPr/>
          <p:nvPr/>
        </p:nvGrpSpPr>
        <p:grpSpPr>
          <a:xfrm>
            <a:off x="5295900" y="1798640"/>
            <a:ext cx="6428306" cy="4546280"/>
            <a:chOff x="5656290" y="1798640"/>
            <a:chExt cx="6428306" cy="4546280"/>
          </a:xfrm>
        </p:grpSpPr>
        <p:pic>
          <p:nvPicPr>
            <p:cNvPr id="15" name="Picture 14"/>
            <p:cNvPicPr>
              <a:picLocks noChangeAspect="1"/>
            </p:cNvPicPr>
            <p:nvPr/>
          </p:nvPicPr>
          <p:blipFill>
            <a:blip r:embed="rId2"/>
            <a:stretch>
              <a:fillRect/>
            </a:stretch>
          </p:blipFill>
          <p:spPr>
            <a:xfrm>
              <a:off x="5656290" y="1798640"/>
              <a:ext cx="3957384" cy="4546280"/>
            </a:xfrm>
            <a:prstGeom prst="rect">
              <a:avLst/>
            </a:prstGeom>
          </p:spPr>
        </p:pic>
        <p:pic>
          <p:nvPicPr>
            <p:cNvPr id="16" name="Picture 15"/>
            <p:cNvPicPr>
              <a:picLocks noChangeAspect="1"/>
            </p:cNvPicPr>
            <p:nvPr/>
          </p:nvPicPr>
          <p:blipFill>
            <a:blip r:embed="rId3"/>
            <a:stretch>
              <a:fillRect/>
            </a:stretch>
          </p:blipFill>
          <p:spPr>
            <a:xfrm>
              <a:off x="9612612" y="1798640"/>
              <a:ext cx="2471984" cy="4546280"/>
            </a:xfrm>
            <a:prstGeom prst="rect">
              <a:avLst/>
            </a:prstGeom>
          </p:spPr>
        </p:pic>
      </p:grpSp>
      <p:sp>
        <p:nvSpPr>
          <p:cNvPr id="21" name="Rectangle 20"/>
          <p:cNvSpPr/>
          <p:nvPr/>
        </p:nvSpPr>
        <p:spPr>
          <a:xfrm>
            <a:off x="413464" y="3128925"/>
            <a:ext cx="3479267" cy="1351588"/>
          </a:xfrm>
          <a:prstGeom prst="rect">
            <a:avLst/>
          </a:prstGeom>
        </p:spPr>
        <p:txBody>
          <a:bodyPr wrap="square">
            <a:spAutoFit/>
          </a:bodyPr>
          <a:lstStyle/>
          <a:p>
            <a:pPr algn="just">
              <a:lnSpc>
                <a:spcPct val="150000"/>
              </a:lnSpc>
            </a:pPr>
            <a:r>
              <a:rPr lang="en-US" sz="1400" dirty="0">
                <a:solidFill>
                  <a:srgbClr val="202124"/>
                </a:solidFill>
                <a:ea typeface="Roboto" panose="02000000000000000000" pitchFamily="2" charset="0"/>
              </a:rPr>
              <a:t>The "/explain" command is utilized </a:t>
            </a:r>
            <a:r>
              <a:rPr lang="en-US" sz="1400" dirty="0" smtClean="0">
                <a:solidFill>
                  <a:srgbClr val="202124"/>
                </a:solidFill>
                <a:ea typeface="Roboto" panose="02000000000000000000" pitchFamily="2" charset="0"/>
              </a:rPr>
              <a:t>to provide </a:t>
            </a:r>
            <a:r>
              <a:rPr lang="en-US" sz="1400" dirty="0">
                <a:solidFill>
                  <a:srgbClr val="202124"/>
                </a:solidFill>
                <a:ea typeface="Roboto" panose="02000000000000000000" pitchFamily="2" charset="0"/>
              </a:rPr>
              <a:t>an explanation or clarification regarding the code, assisting in understanding its functionality and purpose.</a:t>
            </a:r>
          </a:p>
        </p:txBody>
      </p:sp>
    </p:spTree>
    <p:extLst>
      <p:ext uri="{BB962C8B-B14F-4D97-AF65-F5344CB8AC3E}">
        <p14:creationId xmlns:p14="http://schemas.microsoft.com/office/powerpoint/2010/main" val="28412362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73288" y="1377882"/>
            <a:ext cx="6499012" cy="338554"/>
          </a:xfrm>
          <a:prstGeom prst="rect">
            <a:avLst/>
          </a:prstGeom>
        </p:spPr>
        <p:txBody>
          <a:bodyPr wrap="square">
            <a:spAutoFit/>
          </a:bodyPr>
          <a:lstStyle/>
          <a:p>
            <a:r>
              <a:rPr lang="en-US" sz="1600" b="1" dirty="0" smtClean="0">
                <a:solidFill>
                  <a:srgbClr val="202124"/>
                </a:solidFill>
                <a:ea typeface="Roboto" panose="02000000000000000000" pitchFamily="2" charset="0"/>
              </a:rPr>
              <a:t>Use </a:t>
            </a:r>
            <a:r>
              <a:rPr lang="en-US" sz="1600" b="1" dirty="0">
                <a:solidFill>
                  <a:srgbClr val="202124"/>
                </a:solidFill>
                <a:ea typeface="Roboto" panose="02000000000000000000" pitchFamily="2" charset="0"/>
              </a:rPr>
              <a:t>slash </a:t>
            </a:r>
            <a:r>
              <a:rPr lang="en-US" sz="1600" b="1" dirty="0" smtClean="0">
                <a:solidFill>
                  <a:srgbClr val="202124"/>
                </a:solidFill>
                <a:ea typeface="Roboto" panose="02000000000000000000" pitchFamily="2" charset="0"/>
              </a:rPr>
              <a:t>for (doc </a:t>
            </a:r>
            <a:r>
              <a:rPr lang="en-US" sz="1600" b="1" dirty="0">
                <a:solidFill>
                  <a:srgbClr val="202124"/>
                </a:solidFill>
                <a:ea typeface="Roboto" panose="02000000000000000000" pitchFamily="2" charset="0"/>
              </a:rPr>
              <a:t>, explain , fix , help </a:t>
            </a:r>
            <a:r>
              <a:rPr lang="en-US" sz="1600" b="1" dirty="0" smtClean="0">
                <a:solidFill>
                  <a:srgbClr val="202124"/>
                </a:solidFill>
                <a:ea typeface="Roboto" panose="02000000000000000000" pitchFamily="2" charset="0"/>
              </a:rPr>
              <a:t>, optimize </a:t>
            </a:r>
            <a:r>
              <a:rPr lang="en-US" sz="1600" b="1" dirty="0">
                <a:solidFill>
                  <a:srgbClr val="202124"/>
                </a:solidFill>
                <a:ea typeface="Roboto" panose="02000000000000000000" pitchFamily="2" charset="0"/>
              </a:rPr>
              <a:t>, tests</a:t>
            </a:r>
            <a:r>
              <a:rPr lang="en-US" sz="1600" b="1" dirty="0" smtClean="0">
                <a:solidFill>
                  <a:srgbClr val="202124"/>
                </a:solidFill>
                <a:ea typeface="Roboto" panose="02000000000000000000" pitchFamily="2" charset="0"/>
              </a:rPr>
              <a:t>) commands</a:t>
            </a:r>
            <a:endParaRPr lang="en-US" sz="1600" b="1" dirty="0">
              <a:solidFill>
                <a:srgbClr val="202124"/>
              </a:solidFill>
              <a:ea typeface="Roboto" panose="02000000000000000000" pitchFamily="2" charset="0"/>
            </a:endParaRPr>
          </a:p>
        </p:txBody>
      </p:sp>
      <p:sp>
        <p:nvSpPr>
          <p:cNvPr id="9" name="Rectangle 8"/>
          <p:cNvSpPr/>
          <p:nvPr/>
        </p:nvSpPr>
        <p:spPr>
          <a:xfrm>
            <a:off x="447888" y="1884760"/>
            <a:ext cx="4848012" cy="923330"/>
          </a:xfrm>
          <a:prstGeom prst="rect">
            <a:avLst/>
          </a:prstGeom>
        </p:spPr>
        <p:txBody>
          <a:bodyPr wrap="square">
            <a:spAutoFit/>
          </a:bodyPr>
          <a:lstStyle/>
          <a:p>
            <a:pPr algn="just">
              <a:lnSpc>
                <a:spcPct val="150000"/>
              </a:lnSpc>
            </a:pPr>
            <a:r>
              <a:rPr lang="en-US" b="1" dirty="0" smtClean="0"/>
              <a:t>Optimize Command :</a:t>
            </a:r>
          </a:p>
          <a:p>
            <a:pPr algn="just">
              <a:lnSpc>
                <a:spcPct val="150000"/>
              </a:lnSpc>
            </a:pPr>
            <a:r>
              <a:rPr lang="en-US" b="1" dirty="0" smtClean="0"/>
              <a:t> </a:t>
            </a:r>
            <a:r>
              <a:rPr lang="en-US" b="1" dirty="0" smtClean="0">
                <a:solidFill>
                  <a:srgbClr val="0070C0"/>
                </a:solidFill>
              </a:rPr>
              <a:t>/optimize</a:t>
            </a:r>
            <a:endParaRPr lang="en-US" b="1" dirty="0">
              <a:solidFill>
                <a:srgbClr val="0070C0"/>
              </a:solidFill>
            </a:endParaRPr>
          </a:p>
        </p:txBody>
      </p:sp>
      <p:pic>
        <p:nvPicPr>
          <p:cNvPr id="12" name="Picture 11"/>
          <p:cNvPicPr>
            <a:picLocks noChangeAspect="1"/>
          </p:cNvPicPr>
          <p:nvPr/>
        </p:nvPicPr>
        <p:blipFill>
          <a:blip r:embed="rId2"/>
          <a:stretch>
            <a:fillRect/>
          </a:stretch>
        </p:blipFill>
        <p:spPr>
          <a:xfrm>
            <a:off x="4406842" y="2009237"/>
            <a:ext cx="7317364" cy="3937530"/>
          </a:xfrm>
          <a:prstGeom prst="rect">
            <a:avLst/>
          </a:prstGeom>
        </p:spPr>
      </p:pic>
      <p:sp>
        <p:nvSpPr>
          <p:cNvPr id="17" name="Rectangle 16"/>
          <p:cNvSpPr/>
          <p:nvPr/>
        </p:nvSpPr>
        <p:spPr>
          <a:xfrm>
            <a:off x="413464" y="3128925"/>
            <a:ext cx="3479267" cy="1351588"/>
          </a:xfrm>
          <a:prstGeom prst="rect">
            <a:avLst/>
          </a:prstGeom>
        </p:spPr>
        <p:txBody>
          <a:bodyPr wrap="square">
            <a:spAutoFit/>
          </a:bodyPr>
          <a:lstStyle/>
          <a:p>
            <a:pPr algn="just">
              <a:lnSpc>
                <a:spcPct val="150000"/>
              </a:lnSpc>
            </a:pPr>
            <a:r>
              <a:rPr lang="en-US" sz="1400" dirty="0">
                <a:solidFill>
                  <a:srgbClr val="202124"/>
                </a:solidFill>
                <a:ea typeface="Roboto" panose="02000000000000000000" pitchFamily="2" charset="0"/>
              </a:rPr>
              <a:t>The "/optimize" command is used to analyze and enhance the efficiency and performance of the selected code, primarily focusing on reducing its running time.</a:t>
            </a:r>
          </a:p>
        </p:txBody>
      </p:sp>
    </p:spTree>
    <p:extLst>
      <p:ext uri="{BB962C8B-B14F-4D97-AF65-F5344CB8AC3E}">
        <p14:creationId xmlns:p14="http://schemas.microsoft.com/office/powerpoint/2010/main" val="41739733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73288" y="1377882"/>
            <a:ext cx="6499012" cy="338554"/>
          </a:xfrm>
          <a:prstGeom prst="rect">
            <a:avLst/>
          </a:prstGeom>
        </p:spPr>
        <p:txBody>
          <a:bodyPr wrap="square">
            <a:spAutoFit/>
          </a:bodyPr>
          <a:lstStyle/>
          <a:p>
            <a:r>
              <a:rPr lang="en-US" sz="1600" b="1" dirty="0" smtClean="0">
                <a:solidFill>
                  <a:srgbClr val="202124"/>
                </a:solidFill>
                <a:ea typeface="Roboto" panose="02000000000000000000" pitchFamily="2" charset="0"/>
              </a:rPr>
              <a:t>Use </a:t>
            </a:r>
            <a:r>
              <a:rPr lang="en-US" sz="1600" b="1" dirty="0">
                <a:solidFill>
                  <a:srgbClr val="202124"/>
                </a:solidFill>
                <a:ea typeface="Roboto" panose="02000000000000000000" pitchFamily="2" charset="0"/>
              </a:rPr>
              <a:t>slash </a:t>
            </a:r>
            <a:r>
              <a:rPr lang="en-US" sz="1600" b="1" dirty="0" smtClean="0">
                <a:solidFill>
                  <a:srgbClr val="202124"/>
                </a:solidFill>
                <a:ea typeface="Roboto" panose="02000000000000000000" pitchFamily="2" charset="0"/>
              </a:rPr>
              <a:t>for (doc </a:t>
            </a:r>
            <a:r>
              <a:rPr lang="en-US" sz="1600" b="1" dirty="0">
                <a:solidFill>
                  <a:srgbClr val="202124"/>
                </a:solidFill>
                <a:ea typeface="Roboto" panose="02000000000000000000" pitchFamily="2" charset="0"/>
              </a:rPr>
              <a:t>, explain , fix , help </a:t>
            </a:r>
            <a:r>
              <a:rPr lang="en-US" sz="1600" b="1" dirty="0" smtClean="0">
                <a:solidFill>
                  <a:srgbClr val="202124"/>
                </a:solidFill>
                <a:ea typeface="Roboto" panose="02000000000000000000" pitchFamily="2" charset="0"/>
              </a:rPr>
              <a:t>, optimize </a:t>
            </a:r>
            <a:r>
              <a:rPr lang="en-US" sz="1600" b="1" dirty="0">
                <a:solidFill>
                  <a:srgbClr val="202124"/>
                </a:solidFill>
                <a:ea typeface="Roboto" panose="02000000000000000000" pitchFamily="2" charset="0"/>
              </a:rPr>
              <a:t>, tests</a:t>
            </a:r>
            <a:r>
              <a:rPr lang="en-US" sz="1600" b="1" dirty="0" smtClean="0">
                <a:solidFill>
                  <a:srgbClr val="202124"/>
                </a:solidFill>
                <a:ea typeface="Roboto" panose="02000000000000000000" pitchFamily="2" charset="0"/>
              </a:rPr>
              <a:t>) commands</a:t>
            </a:r>
            <a:endParaRPr lang="en-US" sz="1600" b="1" dirty="0">
              <a:solidFill>
                <a:srgbClr val="202124"/>
              </a:solidFill>
              <a:ea typeface="Roboto" panose="02000000000000000000" pitchFamily="2" charset="0"/>
            </a:endParaRPr>
          </a:p>
        </p:txBody>
      </p:sp>
      <p:sp>
        <p:nvSpPr>
          <p:cNvPr id="9" name="Rectangle 8"/>
          <p:cNvSpPr/>
          <p:nvPr/>
        </p:nvSpPr>
        <p:spPr>
          <a:xfrm>
            <a:off x="447888" y="1884760"/>
            <a:ext cx="4848012" cy="923330"/>
          </a:xfrm>
          <a:prstGeom prst="rect">
            <a:avLst/>
          </a:prstGeom>
        </p:spPr>
        <p:txBody>
          <a:bodyPr wrap="square">
            <a:spAutoFit/>
          </a:bodyPr>
          <a:lstStyle/>
          <a:p>
            <a:pPr algn="just">
              <a:lnSpc>
                <a:spcPct val="150000"/>
              </a:lnSpc>
            </a:pPr>
            <a:r>
              <a:rPr lang="en-US" b="1" dirty="0" smtClean="0"/>
              <a:t>Help Command :</a:t>
            </a:r>
          </a:p>
          <a:p>
            <a:pPr algn="just">
              <a:lnSpc>
                <a:spcPct val="150000"/>
              </a:lnSpc>
            </a:pPr>
            <a:r>
              <a:rPr lang="en-US" b="1" dirty="0" smtClean="0"/>
              <a:t> </a:t>
            </a:r>
            <a:r>
              <a:rPr lang="en-US" b="1" dirty="0" smtClean="0">
                <a:solidFill>
                  <a:srgbClr val="0070C0"/>
                </a:solidFill>
              </a:rPr>
              <a:t>/help</a:t>
            </a:r>
            <a:endParaRPr lang="en-US" b="1" dirty="0">
              <a:solidFill>
                <a:srgbClr val="0070C0"/>
              </a:solidFill>
            </a:endParaRPr>
          </a:p>
        </p:txBody>
      </p:sp>
      <p:pic>
        <p:nvPicPr>
          <p:cNvPr id="10" name="Picture 9"/>
          <p:cNvPicPr>
            <a:picLocks noChangeAspect="1"/>
          </p:cNvPicPr>
          <p:nvPr/>
        </p:nvPicPr>
        <p:blipFill>
          <a:blip r:embed="rId2"/>
          <a:stretch>
            <a:fillRect/>
          </a:stretch>
        </p:blipFill>
        <p:spPr>
          <a:xfrm>
            <a:off x="8419917" y="465499"/>
            <a:ext cx="2485692" cy="5879421"/>
          </a:xfrm>
          <a:prstGeom prst="rect">
            <a:avLst/>
          </a:prstGeom>
        </p:spPr>
      </p:pic>
      <p:sp>
        <p:nvSpPr>
          <p:cNvPr id="11" name="Rectangle 10"/>
          <p:cNvSpPr/>
          <p:nvPr/>
        </p:nvSpPr>
        <p:spPr>
          <a:xfrm>
            <a:off x="413464" y="3128925"/>
            <a:ext cx="3479267" cy="2031325"/>
          </a:xfrm>
          <a:prstGeom prst="rect">
            <a:avLst/>
          </a:prstGeom>
        </p:spPr>
        <p:txBody>
          <a:bodyPr wrap="square">
            <a:spAutoFit/>
          </a:bodyPr>
          <a:lstStyle/>
          <a:p>
            <a:pPr algn="just">
              <a:lnSpc>
                <a:spcPct val="150000"/>
              </a:lnSpc>
            </a:pPr>
            <a:r>
              <a:rPr lang="en-US" sz="1400" dirty="0" smtClean="0">
                <a:solidFill>
                  <a:srgbClr val="202124"/>
                </a:solidFill>
                <a:ea typeface="Roboto" panose="02000000000000000000" pitchFamily="2" charset="0"/>
              </a:rPr>
              <a:t>The </a:t>
            </a:r>
            <a:r>
              <a:rPr lang="en-US" sz="1400" dirty="0">
                <a:solidFill>
                  <a:srgbClr val="202124"/>
                </a:solidFill>
                <a:ea typeface="Roboto" panose="02000000000000000000" pitchFamily="2" charset="0"/>
              </a:rPr>
              <a:t>"/help" command in GitHub Copilot chat provides a concise summary of Copilot's capabilities, including </a:t>
            </a:r>
            <a:r>
              <a:rPr lang="en-US" sz="1400" dirty="0" smtClean="0">
                <a:solidFill>
                  <a:srgbClr val="202124"/>
                </a:solidFill>
                <a:ea typeface="Roboto" panose="02000000000000000000" pitchFamily="2" charset="0"/>
              </a:rPr>
              <a:t>how to use commands like code </a:t>
            </a:r>
            <a:r>
              <a:rPr lang="en-US" sz="1400" dirty="0">
                <a:solidFill>
                  <a:srgbClr val="202124"/>
                </a:solidFill>
                <a:ea typeface="Roboto" panose="02000000000000000000" pitchFamily="2" charset="0"/>
              </a:rPr>
              <a:t>explanation, issue identification, optimization, test generation, and programming support. </a:t>
            </a:r>
          </a:p>
        </p:txBody>
      </p:sp>
    </p:spTree>
    <p:extLst>
      <p:ext uri="{BB962C8B-B14F-4D97-AF65-F5344CB8AC3E}">
        <p14:creationId xmlns:p14="http://schemas.microsoft.com/office/powerpoint/2010/main" val="21904450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924945" y="6269666"/>
            <a:ext cx="4729467" cy="103417"/>
          </a:xfrm>
          <a:prstGeom prst="rect">
            <a:avLst/>
          </a:prstGeom>
          <a:solidFill>
            <a:srgbClr val="FFFFF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3" name="Rectangle 2"/>
          <p:cNvSpPr/>
          <p:nvPr/>
        </p:nvSpPr>
        <p:spPr>
          <a:xfrm>
            <a:off x="0" y="2777598"/>
            <a:ext cx="12192000" cy="589072"/>
          </a:xfrm>
          <a:prstGeom prst="rect">
            <a:avLst/>
          </a:prstGeom>
        </p:spPr>
        <p:txBody>
          <a:bodyPr wrap="square">
            <a:spAutoFit/>
          </a:bodyPr>
          <a:lstStyle/>
          <a:p>
            <a:pPr algn="ctr">
              <a:lnSpc>
                <a:spcPct val="150000"/>
              </a:lnSpc>
            </a:pPr>
            <a:r>
              <a:rPr lang="en-US" sz="2400" b="1" dirty="0" smtClean="0">
                <a:solidFill>
                  <a:srgbClr val="2F3033"/>
                </a:solidFill>
              </a:rPr>
              <a:t>Thankyou</a:t>
            </a:r>
            <a:endParaRPr lang="en-US" sz="2400" dirty="0">
              <a:solidFill>
                <a:srgbClr val="2F3033"/>
              </a:solidFill>
            </a:endParaRPr>
          </a:p>
        </p:txBody>
      </p:sp>
      <p:sp>
        <p:nvSpPr>
          <p:cNvPr id="5" name="Rectangle 4"/>
          <p:cNvSpPr/>
          <p:nvPr/>
        </p:nvSpPr>
        <p:spPr>
          <a:xfrm>
            <a:off x="11381422" y="6373083"/>
            <a:ext cx="246698" cy="279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8975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13465" y="1517473"/>
            <a:ext cx="6222227" cy="1769715"/>
          </a:xfrm>
          <a:prstGeom prst="rect">
            <a:avLst/>
          </a:prstGeom>
        </p:spPr>
        <p:txBody>
          <a:bodyPr wrap="square">
            <a:spAutoFit/>
          </a:bodyPr>
          <a:lstStyle/>
          <a:p>
            <a:pPr algn="just"/>
            <a:r>
              <a:rPr lang="en-US" sz="1600" b="1" dirty="0" smtClean="0">
                <a:solidFill>
                  <a:srgbClr val="202124"/>
                </a:solidFill>
                <a:ea typeface="Roboto" panose="02000000000000000000" pitchFamily="2" charset="0"/>
              </a:rPr>
              <a:t>Enable GitHub Copilot Chat in Visual Studio :</a:t>
            </a:r>
          </a:p>
          <a:p>
            <a:pPr algn="just"/>
            <a:endParaRPr lang="en-US" sz="1600" b="1" dirty="0" smtClean="0">
              <a:solidFill>
                <a:srgbClr val="202124"/>
              </a:solidFill>
              <a:ea typeface="Roboto" panose="02000000000000000000" pitchFamily="2" charset="0"/>
            </a:endParaRPr>
          </a:p>
          <a:p>
            <a:pPr marL="285750" indent="-285750" algn="just">
              <a:buFont typeface="Arial" panose="020B0604020202020204" pitchFamily="34" charset="0"/>
              <a:buChar char="•"/>
            </a:pPr>
            <a:r>
              <a:rPr lang="en-US" sz="1100" dirty="0" smtClean="0">
                <a:solidFill>
                  <a:srgbClr val="202124"/>
                </a:solidFill>
                <a:ea typeface="Roboto" panose="02000000000000000000" pitchFamily="2" charset="0"/>
              </a:rPr>
              <a:t>Install the Visual Studio 2022 version 17.6 or later.</a:t>
            </a:r>
          </a:p>
          <a:p>
            <a:pPr marL="285750" indent="-285750" algn="just">
              <a:buFont typeface="Arial" panose="020B0604020202020204" pitchFamily="34" charset="0"/>
              <a:buChar char="•"/>
            </a:pPr>
            <a:r>
              <a:rPr lang="en-US" sz="1100" dirty="0" smtClean="0">
                <a:solidFill>
                  <a:srgbClr val="202124"/>
                </a:solidFill>
                <a:ea typeface="Roboto" panose="02000000000000000000" pitchFamily="2" charset="0"/>
              </a:rPr>
              <a:t>Download and install the Github Copilot and Github Copilot Chat extensions </a:t>
            </a:r>
            <a:r>
              <a:rPr lang="en-US" sz="1100" dirty="0">
                <a:solidFill>
                  <a:srgbClr val="202124"/>
                </a:solidFill>
                <a:ea typeface="Roboto" panose="02000000000000000000" pitchFamily="2" charset="0"/>
              </a:rPr>
              <a:t>from the Visual Studio Marketplace.</a:t>
            </a:r>
          </a:p>
          <a:p>
            <a:pPr marL="285750" indent="-285750" algn="just">
              <a:buFont typeface="Arial" panose="020B0604020202020204" pitchFamily="34" charset="0"/>
              <a:buChar char="•"/>
            </a:pPr>
            <a:r>
              <a:rPr lang="en-US" sz="1100" dirty="0">
                <a:solidFill>
                  <a:srgbClr val="202124"/>
                </a:solidFill>
                <a:ea typeface="Roboto" panose="02000000000000000000" pitchFamily="2" charset="0"/>
              </a:rPr>
              <a:t>Sign in to your GitHub account within Visual Studio.</a:t>
            </a:r>
          </a:p>
          <a:p>
            <a:pPr marL="285750" indent="-285750" algn="just">
              <a:buFont typeface="Arial" panose="020B0604020202020204" pitchFamily="34" charset="0"/>
              <a:buChar char="•"/>
            </a:pPr>
            <a:r>
              <a:rPr lang="en-US" sz="1100" dirty="0" smtClean="0">
                <a:solidFill>
                  <a:srgbClr val="202124"/>
                </a:solidFill>
                <a:ea typeface="Roboto" panose="02000000000000000000" pitchFamily="2" charset="0"/>
              </a:rPr>
              <a:t>Go to view and click on “Github Copilot Chat’ option.</a:t>
            </a:r>
          </a:p>
          <a:p>
            <a:pPr marL="285750" indent="-285750" algn="just">
              <a:buFont typeface="Arial" panose="020B0604020202020204" pitchFamily="34" charset="0"/>
              <a:buChar char="•"/>
            </a:pPr>
            <a:r>
              <a:rPr lang="en-US" sz="1100" dirty="0" smtClean="0">
                <a:solidFill>
                  <a:srgbClr val="202124"/>
                </a:solidFill>
                <a:ea typeface="Roboto" panose="02000000000000000000" pitchFamily="2" charset="0"/>
              </a:rPr>
              <a:t>Once activated</a:t>
            </a:r>
            <a:r>
              <a:rPr lang="en-US" sz="1100" dirty="0">
                <a:solidFill>
                  <a:srgbClr val="202124"/>
                </a:solidFill>
                <a:ea typeface="Roboto" panose="02000000000000000000" pitchFamily="2" charset="0"/>
              </a:rPr>
              <a:t>, </a:t>
            </a:r>
            <a:r>
              <a:rPr lang="en-US" sz="1100" dirty="0" smtClean="0">
                <a:solidFill>
                  <a:srgbClr val="202124"/>
                </a:solidFill>
                <a:ea typeface="Roboto" panose="02000000000000000000" pitchFamily="2" charset="0"/>
              </a:rPr>
              <a:t>GitHub Copilot Chat </a:t>
            </a:r>
            <a:r>
              <a:rPr lang="en-US" sz="1100" dirty="0">
                <a:solidFill>
                  <a:srgbClr val="202124"/>
                </a:solidFill>
                <a:ea typeface="Roboto" panose="02000000000000000000" pitchFamily="2" charset="0"/>
              </a:rPr>
              <a:t>window should appear on the right side of your Visual Studio interface</a:t>
            </a:r>
            <a:r>
              <a:rPr lang="en-US" sz="1100" dirty="0" smtClean="0">
                <a:solidFill>
                  <a:srgbClr val="202124"/>
                </a:solidFill>
                <a:ea typeface="Roboto" panose="02000000000000000000" pitchFamily="2" charset="0"/>
              </a:rPr>
              <a:t>.</a:t>
            </a:r>
          </a:p>
        </p:txBody>
      </p:sp>
      <p:sp>
        <p:nvSpPr>
          <p:cNvPr id="9" name="Rectangle 8"/>
          <p:cNvSpPr/>
          <p:nvPr/>
        </p:nvSpPr>
        <p:spPr>
          <a:xfrm>
            <a:off x="413464" y="3692154"/>
            <a:ext cx="6372836" cy="1692771"/>
          </a:xfrm>
          <a:prstGeom prst="rect">
            <a:avLst/>
          </a:prstGeom>
        </p:spPr>
        <p:txBody>
          <a:bodyPr wrap="square">
            <a:spAutoFit/>
          </a:bodyPr>
          <a:lstStyle/>
          <a:p>
            <a:pPr algn="just"/>
            <a:r>
              <a:rPr lang="en-US" sz="1600" b="1" dirty="0">
                <a:solidFill>
                  <a:srgbClr val="202124"/>
                </a:solidFill>
                <a:ea typeface="Roboto" panose="02000000000000000000" pitchFamily="2" charset="0"/>
              </a:rPr>
              <a:t>Enable GitHub Copilot Chat in Visual </a:t>
            </a:r>
            <a:r>
              <a:rPr lang="en-US" sz="1600" b="1" dirty="0" smtClean="0">
                <a:solidFill>
                  <a:srgbClr val="202124"/>
                </a:solidFill>
                <a:ea typeface="Roboto" panose="02000000000000000000" pitchFamily="2" charset="0"/>
              </a:rPr>
              <a:t>Studio Code </a:t>
            </a:r>
            <a:r>
              <a:rPr lang="en-US" sz="1600" b="1" dirty="0">
                <a:solidFill>
                  <a:srgbClr val="202124"/>
                </a:solidFill>
                <a:ea typeface="Roboto" panose="02000000000000000000" pitchFamily="2" charset="0"/>
              </a:rPr>
              <a:t>:</a:t>
            </a:r>
          </a:p>
          <a:p>
            <a:pPr algn="just"/>
            <a:endParaRPr lang="en-US" sz="1100" dirty="0" smtClean="0">
              <a:solidFill>
                <a:srgbClr val="202124"/>
              </a:solidFill>
              <a:ea typeface="Roboto" panose="02000000000000000000" pitchFamily="2" charset="0"/>
            </a:endParaRPr>
          </a:p>
          <a:p>
            <a:pPr marL="285750" indent="-285750" algn="just">
              <a:buFont typeface="Arial" panose="020B0604020202020204" pitchFamily="34" charset="0"/>
              <a:buChar char="•"/>
            </a:pPr>
            <a:r>
              <a:rPr lang="en-US" sz="1100" dirty="0" smtClean="0">
                <a:solidFill>
                  <a:srgbClr val="202124"/>
                </a:solidFill>
                <a:ea typeface="Roboto" panose="02000000000000000000" pitchFamily="2" charset="0"/>
              </a:rPr>
              <a:t>Install the Visual Studio </a:t>
            </a:r>
            <a:r>
              <a:rPr lang="en-US" sz="1100" dirty="0">
                <a:solidFill>
                  <a:srgbClr val="202124"/>
                </a:solidFill>
                <a:ea typeface="Roboto" panose="02000000000000000000" pitchFamily="2" charset="0"/>
              </a:rPr>
              <a:t>Code </a:t>
            </a:r>
            <a:r>
              <a:rPr lang="en-US" sz="1100" dirty="0" smtClean="0">
                <a:solidFill>
                  <a:srgbClr val="202124"/>
                </a:solidFill>
                <a:ea typeface="Roboto" panose="02000000000000000000" pitchFamily="2" charset="0"/>
              </a:rPr>
              <a:t>Version 1.77 or later.</a:t>
            </a:r>
          </a:p>
          <a:p>
            <a:pPr marL="285750" indent="-285750" algn="just">
              <a:buFont typeface="Arial" panose="020B0604020202020204" pitchFamily="34" charset="0"/>
              <a:buChar char="•"/>
            </a:pPr>
            <a:r>
              <a:rPr lang="en-US" sz="1100" dirty="0" smtClean="0">
                <a:solidFill>
                  <a:srgbClr val="202124"/>
                </a:solidFill>
                <a:ea typeface="Roboto" panose="02000000000000000000" pitchFamily="2" charset="0"/>
              </a:rPr>
              <a:t>Open </a:t>
            </a:r>
            <a:r>
              <a:rPr lang="en-US" sz="1100" dirty="0">
                <a:solidFill>
                  <a:srgbClr val="202124"/>
                </a:solidFill>
                <a:ea typeface="Roboto" panose="02000000000000000000" pitchFamily="2" charset="0"/>
              </a:rPr>
              <a:t>Visual Studio Code, go to Extensions, and install </a:t>
            </a:r>
            <a:r>
              <a:rPr lang="en-US" sz="1100" dirty="0" smtClean="0">
                <a:solidFill>
                  <a:srgbClr val="202124"/>
                </a:solidFill>
                <a:ea typeface="Roboto" panose="02000000000000000000" pitchFamily="2" charset="0"/>
              </a:rPr>
              <a:t>the Github Copilot and </a:t>
            </a:r>
            <a:r>
              <a:rPr lang="en-US" sz="1100" dirty="0">
                <a:solidFill>
                  <a:srgbClr val="202124"/>
                </a:solidFill>
                <a:ea typeface="Roboto" panose="02000000000000000000" pitchFamily="2" charset="0"/>
              </a:rPr>
              <a:t>GitHub </a:t>
            </a:r>
            <a:r>
              <a:rPr lang="en-US" sz="1100" dirty="0" smtClean="0">
                <a:solidFill>
                  <a:srgbClr val="202124"/>
                </a:solidFill>
                <a:ea typeface="Roboto" panose="02000000000000000000" pitchFamily="2" charset="0"/>
              </a:rPr>
              <a:t>Copilot Chat extensions.</a:t>
            </a:r>
            <a:endParaRPr lang="en-US" sz="1100" dirty="0">
              <a:solidFill>
                <a:srgbClr val="202124"/>
              </a:solidFill>
              <a:ea typeface="Roboto" panose="02000000000000000000" pitchFamily="2" charset="0"/>
            </a:endParaRPr>
          </a:p>
          <a:p>
            <a:pPr marL="285750" indent="-285750" algn="just">
              <a:buFont typeface="Arial" panose="020B0604020202020204" pitchFamily="34" charset="0"/>
              <a:buChar char="•"/>
            </a:pPr>
            <a:r>
              <a:rPr lang="en-US" sz="1100" dirty="0" smtClean="0">
                <a:solidFill>
                  <a:srgbClr val="202124"/>
                </a:solidFill>
                <a:ea typeface="Roboto" panose="02000000000000000000" pitchFamily="2" charset="0"/>
              </a:rPr>
              <a:t>Sign </a:t>
            </a:r>
            <a:r>
              <a:rPr lang="en-US" sz="1100" dirty="0">
                <a:solidFill>
                  <a:srgbClr val="202124"/>
                </a:solidFill>
                <a:ea typeface="Roboto" panose="02000000000000000000" pitchFamily="2" charset="0"/>
              </a:rPr>
              <a:t>in with your GitHub account within </a:t>
            </a:r>
            <a:r>
              <a:rPr lang="en-US" sz="1100" dirty="0" smtClean="0">
                <a:solidFill>
                  <a:srgbClr val="202124"/>
                </a:solidFill>
                <a:ea typeface="Roboto" panose="02000000000000000000" pitchFamily="2" charset="0"/>
              </a:rPr>
              <a:t>Visual Studio Code.</a:t>
            </a:r>
            <a:endParaRPr lang="en-US" sz="1100" dirty="0">
              <a:solidFill>
                <a:srgbClr val="202124"/>
              </a:solidFill>
              <a:ea typeface="Roboto" panose="02000000000000000000" pitchFamily="2" charset="0"/>
            </a:endParaRPr>
          </a:p>
          <a:p>
            <a:pPr marL="285750" indent="-285750" algn="just">
              <a:buFont typeface="Arial" panose="020B0604020202020204" pitchFamily="34" charset="0"/>
              <a:buChar char="•"/>
            </a:pPr>
            <a:r>
              <a:rPr lang="en-US" sz="1100" dirty="0" smtClean="0">
                <a:solidFill>
                  <a:srgbClr val="202124"/>
                </a:solidFill>
                <a:ea typeface="Roboto" panose="02000000000000000000" pitchFamily="2" charset="0"/>
              </a:rPr>
              <a:t>Press </a:t>
            </a:r>
            <a:r>
              <a:rPr lang="en-US" sz="1100" dirty="0">
                <a:solidFill>
                  <a:srgbClr val="202124"/>
                </a:solidFill>
                <a:ea typeface="Roboto" panose="02000000000000000000" pitchFamily="2" charset="0"/>
              </a:rPr>
              <a:t>Ctrl+Shift+P, type "GitHub </a:t>
            </a:r>
            <a:r>
              <a:rPr lang="en-US" sz="1100" dirty="0" smtClean="0">
                <a:solidFill>
                  <a:srgbClr val="202124"/>
                </a:solidFill>
                <a:ea typeface="Roboto" panose="02000000000000000000" pitchFamily="2" charset="0"/>
              </a:rPr>
              <a:t>Copilot Chat </a:t>
            </a:r>
            <a:r>
              <a:rPr lang="en-US" sz="1100" dirty="0">
                <a:solidFill>
                  <a:srgbClr val="202124"/>
                </a:solidFill>
                <a:ea typeface="Roboto" panose="02000000000000000000" pitchFamily="2" charset="0"/>
              </a:rPr>
              <a:t>Toggle Chat Mode", and press Enter</a:t>
            </a:r>
            <a:r>
              <a:rPr lang="en-US" sz="1100" dirty="0" smtClean="0">
                <a:solidFill>
                  <a:srgbClr val="202124"/>
                </a:solidFill>
                <a:ea typeface="Roboto" panose="02000000000000000000" pitchFamily="2" charset="0"/>
              </a:rPr>
              <a:t>.</a:t>
            </a:r>
          </a:p>
          <a:p>
            <a:pPr marL="285750" indent="-285750" algn="just">
              <a:buFont typeface="Arial" panose="020B0604020202020204" pitchFamily="34" charset="0"/>
              <a:buChar char="•"/>
            </a:pPr>
            <a:r>
              <a:rPr lang="en-US" sz="1100" dirty="0">
                <a:solidFill>
                  <a:srgbClr val="202124"/>
                </a:solidFill>
                <a:ea typeface="Roboto" panose="02000000000000000000" pitchFamily="2" charset="0"/>
              </a:rPr>
              <a:t>Once activated, GitHub Copilot Chat window should appear on the </a:t>
            </a:r>
            <a:r>
              <a:rPr lang="en-US" sz="1100" dirty="0" smtClean="0">
                <a:solidFill>
                  <a:srgbClr val="202124"/>
                </a:solidFill>
                <a:ea typeface="Roboto" panose="02000000000000000000" pitchFamily="2" charset="0"/>
              </a:rPr>
              <a:t>right </a:t>
            </a:r>
            <a:r>
              <a:rPr lang="en-US" sz="1100" dirty="0">
                <a:solidFill>
                  <a:srgbClr val="202124"/>
                </a:solidFill>
                <a:ea typeface="Roboto" panose="02000000000000000000" pitchFamily="2" charset="0"/>
              </a:rPr>
              <a:t>side of your Visual Studio interface</a:t>
            </a:r>
            <a:r>
              <a:rPr lang="en-US" sz="1100" dirty="0" smtClean="0">
                <a:solidFill>
                  <a:srgbClr val="202124"/>
                </a:solidFill>
                <a:ea typeface="Roboto" panose="02000000000000000000" pitchFamily="2" charset="0"/>
              </a:rPr>
              <a:t>.</a:t>
            </a:r>
            <a:endParaRPr lang="en-US" sz="1100" dirty="0">
              <a:solidFill>
                <a:srgbClr val="202124"/>
              </a:solidFill>
              <a:ea typeface="Roboto" panose="02000000000000000000" pitchFamily="2" charset="0"/>
            </a:endParaRPr>
          </a:p>
        </p:txBody>
      </p:sp>
      <p:grpSp>
        <p:nvGrpSpPr>
          <p:cNvPr id="12" name="Group 11"/>
          <p:cNvGrpSpPr/>
          <p:nvPr/>
        </p:nvGrpSpPr>
        <p:grpSpPr>
          <a:xfrm>
            <a:off x="7419708" y="585179"/>
            <a:ext cx="3839417" cy="5412949"/>
            <a:chOff x="7419708" y="585179"/>
            <a:chExt cx="3839417" cy="5412949"/>
          </a:xfrm>
        </p:grpSpPr>
        <p:pic>
          <p:nvPicPr>
            <p:cNvPr id="10" name="Picture 9"/>
            <p:cNvPicPr>
              <a:picLocks noChangeAspect="1"/>
            </p:cNvPicPr>
            <p:nvPr/>
          </p:nvPicPr>
          <p:blipFill>
            <a:blip r:embed="rId2"/>
            <a:stretch>
              <a:fillRect/>
            </a:stretch>
          </p:blipFill>
          <p:spPr>
            <a:xfrm>
              <a:off x="7419708" y="585179"/>
              <a:ext cx="3839417" cy="5412949"/>
            </a:xfrm>
            <a:prstGeom prst="rect">
              <a:avLst/>
            </a:prstGeom>
          </p:spPr>
        </p:pic>
        <p:pic>
          <p:nvPicPr>
            <p:cNvPr id="11" name="Picture 10"/>
            <p:cNvPicPr>
              <a:picLocks noChangeAspect="1"/>
            </p:cNvPicPr>
            <p:nvPr/>
          </p:nvPicPr>
          <p:blipFill>
            <a:blip r:embed="rId3"/>
            <a:stretch>
              <a:fillRect/>
            </a:stretch>
          </p:blipFill>
          <p:spPr>
            <a:xfrm>
              <a:off x="8035925" y="1498600"/>
              <a:ext cx="552449" cy="101600"/>
            </a:xfrm>
            <a:prstGeom prst="rect">
              <a:avLst/>
            </a:prstGeom>
          </p:spPr>
        </p:pic>
      </p:grpSp>
    </p:spTree>
    <p:extLst>
      <p:ext uri="{BB962C8B-B14F-4D97-AF65-F5344CB8AC3E}">
        <p14:creationId xmlns:p14="http://schemas.microsoft.com/office/powerpoint/2010/main" val="2061239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13466" y="1250773"/>
            <a:ext cx="5730160" cy="4139595"/>
          </a:xfrm>
          <a:prstGeom prst="rect">
            <a:avLst/>
          </a:prstGeom>
        </p:spPr>
        <p:txBody>
          <a:bodyPr wrap="square">
            <a:spAutoFit/>
          </a:bodyPr>
          <a:lstStyle/>
          <a:p>
            <a:pPr algn="just"/>
            <a:r>
              <a:rPr lang="en-US" sz="1600" b="1" dirty="0" smtClean="0">
                <a:solidFill>
                  <a:srgbClr val="202124"/>
                </a:solidFill>
                <a:ea typeface="Roboto" panose="02000000000000000000" pitchFamily="2" charset="0"/>
              </a:rPr>
              <a:t>Foundational Accessibility Prompt :</a:t>
            </a:r>
          </a:p>
          <a:p>
            <a:pPr algn="just"/>
            <a:endParaRPr lang="en-US" sz="1600" b="1" dirty="0" smtClean="0">
              <a:solidFill>
                <a:srgbClr val="202124"/>
              </a:solidFill>
              <a:ea typeface="Roboto" panose="02000000000000000000" pitchFamily="2" charset="0"/>
            </a:endParaRPr>
          </a:p>
          <a:p>
            <a:pPr algn="just">
              <a:lnSpc>
                <a:spcPct val="150000"/>
              </a:lnSpc>
            </a:pPr>
            <a:r>
              <a:rPr lang="en-US" sz="1100" dirty="0" smtClean="0">
                <a:solidFill>
                  <a:srgbClr val="202124"/>
                </a:solidFill>
                <a:ea typeface="Roboto" panose="02000000000000000000" pitchFamily="2" charset="0"/>
              </a:rPr>
              <a:t>A </a:t>
            </a:r>
            <a:r>
              <a:rPr lang="en-US" sz="1100" dirty="0">
                <a:solidFill>
                  <a:srgbClr val="202124"/>
                </a:solidFill>
                <a:ea typeface="Roboto" panose="02000000000000000000" pitchFamily="2" charset="0"/>
              </a:rPr>
              <a:t>"foundational accessibility prompt" typically refers to a basic question or instruction designed to ensure that digital content, such as websites or applications, is accessible to users with disabilities. Accessibility prompts serve as reminders or guidelines for developers and content creators to consider the needs of all users, including those with visual, auditory, motor, or cognitive impairments</a:t>
            </a:r>
            <a:r>
              <a:rPr lang="en-US" sz="1100" dirty="0" smtClean="0">
                <a:solidFill>
                  <a:srgbClr val="202124"/>
                </a:solidFill>
                <a:ea typeface="Roboto" panose="02000000000000000000" pitchFamily="2" charset="0"/>
              </a:rPr>
              <a:t>.</a:t>
            </a:r>
          </a:p>
          <a:p>
            <a:pPr algn="just">
              <a:lnSpc>
                <a:spcPct val="150000"/>
              </a:lnSpc>
            </a:pPr>
            <a:endParaRPr lang="en-US" sz="1100" dirty="0">
              <a:solidFill>
                <a:srgbClr val="202124"/>
              </a:solidFill>
              <a:ea typeface="Roboto" panose="02000000000000000000" pitchFamily="2" charset="0"/>
            </a:endParaRPr>
          </a:p>
          <a:p>
            <a:pPr algn="just">
              <a:lnSpc>
                <a:spcPct val="150000"/>
              </a:lnSpc>
            </a:pPr>
            <a:r>
              <a:rPr lang="en-US" sz="1100" dirty="0">
                <a:solidFill>
                  <a:srgbClr val="202124"/>
                </a:solidFill>
                <a:ea typeface="Roboto" panose="02000000000000000000" pitchFamily="2" charset="0"/>
              </a:rPr>
              <a:t>These prompts </a:t>
            </a:r>
            <a:r>
              <a:rPr lang="en-US" sz="1100" dirty="0" smtClean="0">
                <a:solidFill>
                  <a:srgbClr val="202124"/>
                </a:solidFill>
                <a:ea typeface="Roboto" panose="02000000000000000000" pitchFamily="2" charset="0"/>
              </a:rPr>
              <a:t>include </a:t>
            </a:r>
            <a:r>
              <a:rPr lang="en-US" sz="1100" dirty="0">
                <a:solidFill>
                  <a:srgbClr val="202124"/>
                </a:solidFill>
                <a:ea typeface="Roboto" panose="02000000000000000000" pitchFamily="2" charset="0"/>
              </a:rPr>
              <a:t>reminders to provide alternative text for images, ensure keyboard navigation, use semantic HTML markup, implement proper color contrast, and other best practices outlined in accessibility standards such as the Web Content Accessibility Guidelines (WCAG). </a:t>
            </a:r>
            <a:endParaRPr lang="en-US" sz="1100" dirty="0" smtClean="0">
              <a:solidFill>
                <a:srgbClr val="202124"/>
              </a:solidFill>
              <a:ea typeface="Roboto" panose="02000000000000000000" pitchFamily="2" charset="0"/>
            </a:endParaRPr>
          </a:p>
          <a:p>
            <a:pPr algn="just">
              <a:lnSpc>
                <a:spcPct val="150000"/>
              </a:lnSpc>
            </a:pPr>
            <a:endParaRPr lang="en-US" sz="1100" dirty="0">
              <a:solidFill>
                <a:srgbClr val="202124"/>
              </a:solidFill>
              <a:ea typeface="Roboto" panose="02000000000000000000" pitchFamily="2" charset="0"/>
            </a:endParaRPr>
          </a:p>
          <a:p>
            <a:pPr>
              <a:lnSpc>
                <a:spcPct val="150000"/>
              </a:lnSpc>
            </a:pPr>
            <a:r>
              <a:rPr lang="en-US" sz="1100" b="1" dirty="0">
                <a:solidFill>
                  <a:srgbClr val="202124"/>
                </a:solidFill>
                <a:ea typeface="Roboto" panose="02000000000000000000" pitchFamily="2" charset="0"/>
              </a:rPr>
              <a:t>What does this do?</a:t>
            </a:r>
          </a:p>
          <a:p>
            <a:pPr>
              <a:lnSpc>
                <a:spcPct val="150000"/>
              </a:lnSpc>
            </a:pPr>
            <a:r>
              <a:rPr lang="en-US" sz="1100" dirty="0">
                <a:solidFill>
                  <a:srgbClr val="202124"/>
                </a:solidFill>
                <a:ea typeface="Roboto" panose="02000000000000000000" pitchFamily="2" charset="0"/>
              </a:rPr>
              <a:t>This prompt can serve as your baseline in your codebase, whether you are just starting a project or in the thick of an extensive project.</a:t>
            </a:r>
          </a:p>
        </p:txBody>
      </p:sp>
      <p:pic>
        <p:nvPicPr>
          <p:cNvPr id="13" name="Picture 12"/>
          <p:cNvPicPr>
            <a:picLocks noChangeAspect="1"/>
          </p:cNvPicPr>
          <p:nvPr/>
        </p:nvPicPr>
        <p:blipFill>
          <a:blip r:embed="rId2"/>
          <a:stretch>
            <a:fillRect/>
          </a:stretch>
        </p:blipFill>
        <p:spPr>
          <a:xfrm>
            <a:off x="6705599" y="842354"/>
            <a:ext cx="4162426" cy="2742100"/>
          </a:xfrm>
          <a:prstGeom prst="rect">
            <a:avLst/>
          </a:prstGeom>
        </p:spPr>
      </p:pic>
      <p:pic>
        <p:nvPicPr>
          <p:cNvPr id="14" name="Picture 13"/>
          <p:cNvPicPr>
            <a:picLocks noChangeAspect="1"/>
          </p:cNvPicPr>
          <p:nvPr/>
        </p:nvPicPr>
        <p:blipFill>
          <a:blip r:embed="rId3"/>
          <a:stretch>
            <a:fillRect/>
          </a:stretch>
        </p:blipFill>
        <p:spPr>
          <a:xfrm>
            <a:off x="6705599" y="4031379"/>
            <a:ext cx="4162426" cy="1654804"/>
          </a:xfrm>
          <a:prstGeom prst="rect">
            <a:avLst/>
          </a:prstGeom>
        </p:spPr>
      </p:pic>
    </p:spTree>
    <p:extLst>
      <p:ext uri="{BB962C8B-B14F-4D97-AF65-F5344CB8AC3E}">
        <p14:creationId xmlns:p14="http://schemas.microsoft.com/office/powerpoint/2010/main" val="20075347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pic>
        <p:nvPicPr>
          <p:cNvPr id="8" name="Picture 7"/>
          <p:cNvPicPr>
            <a:picLocks noChangeAspect="1"/>
          </p:cNvPicPr>
          <p:nvPr/>
        </p:nvPicPr>
        <p:blipFill>
          <a:blip r:embed="rId2"/>
          <a:stretch>
            <a:fillRect/>
          </a:stretch>
        </p:blipFill>
        <p:spPr>
          <a:xfrm>
            <a:off x="537289" y="2153413"/>
            <a:ext cx="5082461" cy="3295295"/>
          </a:xfrm>
          <a:prstGeom prst="rect">
            <a:avLst/>
          </a:prstGeom>
        </p:spPr>
      </p:pic>
      <p:pic>
        <p:nvPicPr>
          <p:cNvPr id="9" name="Picture 8"/>
          <p:cNvPicPr>
            <a:picLocks noChangeAspect="1"/>
          </p:cNvPicPr>
          <p:nvPr/>
        </p:nvPicPr>
        <p:blipFill>
          <a:blip r:embed="rId3"/>
          <a:stretch>
            <a:fillRect/>
          </a:stretch>
        </p:blipFill>
        <p:spPr>
          <a:xfrm>
            <a:off x="6318611" y="1429330"/>
            <a:ext cx="4570213" cy="4743463"/>
          </a:xfrm>
          <a:prstGeom prst="rect">
            <a:avLst/>
          </a:prstGeom>
        </p:spPr>
      </p:pic>
      <p:sp>
        <p:nvSpPr>
          <p:cNvPr id="10" name="Rectangle 9"/>
          <p:cNvSpPr/>
          <p:nvPr/>
        </p:nvSpPr>
        <p:spPr>
          <a:xfrm>
            <a:off x="413464" y="1172155"/>
            <a:ext cx="4052200" cy="338554"/>
          </a:xfrm>
          <a:prstGeom prst="rect">
            <a:avLst/>
          </a:prstGeom>
        </p:spPr>
        <p:txBody>
          <a:bodyPr wrap="none">
            <a:spAutoFit/>
          </a:bodyPr>
          <a:lstStyle/>
          <a:p>
            <a:pPr algn="just"/>
            <a:r>
              <a:rPr lang="en-US" sz="1600" b="1" dirty="0">
                <a:solidFill>
                  <a:srgbClr val="202124"/>
                </a:solidFill>
                <a:ea typeface="Roboto" panose="02000000000000000000" pitchFamily="2" charset="0"/>
              </a:rPr>
              <a:t>How to write prompt in Github Copilot </a:t>
            </a:r>
            <a:r>
              <a:rPr lang="en-US" sz="1600" b="1" dirty="0" smtClean="0">
                <a:solidFill>
                  <a:srgbClr val="202124"/>
                </a:solidFill>
                <a:ea typeface="Roboto" panose="02000000000000000000" pitchFamily="2" charset="0"/>
              </a:rPr>
              <a:t>Chat ?</a:t>
            </a:r>
            <a:endParaRPr lang="en-US" sz="1600" b="1" dirty="0">
              <a:solidFill>
                <a:srgbClr val="202124"/>
              </a:solidFill>
              <a:ea typeface="Roboto" panose="02000000000000000000" pitchFamily="2" charset="0"/>
            </a:endParaRPr>
          </a:p>
        </p:txBody>
      </p:sp>
    </p:spTree>
    <p:extLst>
      <p:ext uri="{BB962C8B-B14F-4D97-AF65-F5344CB8AC3E}">
        <p14:creationId xmlns:p14="http://schemas.microsoft.com/office/powerpoint/2010/main" val="1175445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pic>
        <p:nvPicPr>
          <p:cNvPr id="6" name="Picture 5"/>
          <p:cNvPicPr>
            <a:picLocks noChangeAspect="1"/>
          </p:cNvPicPr>
          <p:nvPr/>
        </p:nvPicPr>
        <p:blipFill>
          <a:blip r:embed="rId2"/>
          <a:stretch>
            <a:fillRect/>
          </a:stretch>
        </p:blipFill>
        <p:spPr>
          <a:xfrm>
            <a:off x="294498" y="2228297"/>
            <a:ext cx="4167475" cy="3638272"/>
          </a:xfrm>
          <a:prstGeom prst="rect">
            <a:avLst/>
          </a:prstGeom>
        </p:spPr>
      </p:pic>
      <p:pic>
        <p:nvPicPr>
          <p:cNvPr id="10" name="Picture 9"/>
          <p:cNvPicPr>
            <a:picLocks noChangeAspect="1"/>
          </p:cNvPicPr>
          <p:nvPr/>
        </p:nvPicPr>
        <p:blipFill>
          <a:blip r:embed="rId3"/>
          <a:stretch>
            <a:fillRect/>
          </a:stretch>
        </p:blipFill>
        <p:spPr>
          <a:xfrm>
            <a:off x="4748249" y="1545579"/>
            <a:ext cx="3285814" cy="4693398"/>
          </a:xfrm>
          <a:prstGeom prst="rect">
            <a:avLst/>
          </a:prstGeom>
        </p:spPr>
      </p:pic>
      <p:pic>
        <p:nvPicPr>
          <p:cNvPr id="11" name="Picture 10"/>
          <p:cNvPicPr>
            <a:picLocks noChangeAspect="1"/>
          </p:cNvPicPr>
          <p:nvPr/>
        </p:nvPicPr>
        <p:blipFill>
          <a:blip r:embed="rId4"/>
          <a:stretch>
            <a:fillRect/>
          </a:stretch>
        </p:blipFill>
        <p:spPr>
          <a:xfrm>
            <a:off x="8277833" y="1543050"/>
            <a:ext cx="3564473" cy="4695825"/>
          </a:xfrm>
          <a:prstGeom prst="rect">
            <a:avLst/>
          </a:prstGeom>
        </p:spPr>
      </p:pic>
      <p:sp>
        <p:nvSpPr>
          <p:cNvPr id="16" name="Rectangle 15"/>
          <p:cNvSpPr/>
          <p:nvPr/>
        </p:nvSpPr>
        <p:spPr>
          <a:xfrm>
            <a:off x="413464" y="1172155"/>
            <a:ext cx="4052200" cy="338554"/>
          </a:xfrm>
          <a:prstGeom prst="rect">
            <a:avLst/>
          </a:prstGeom>
        </p:spPr>
        <p:txBody>
          <a:bodyPr wrap="none">
            <a:spAutoFit/>
          </a:bodyPr>
          <a:lstStyle/>
          <a:p>
            <a:pPr algn="just"/>
            <a:r>
              <a:rPr lang="en-US" sz="1600" b="1" dirty="0">
                <a:solidFill>
                  <a:srgbClr val="202124"/>
                </a:solidFill>
                <a:ea typeface="Roboto" panose="02000000000000000000" pitchFamily="2" charset="0"/>
              </a:rPr>
              <a:t>How to write prompt in Github Copilot </a:t>
            </a:r>
            <a:r>
              <a:rPr lang="en-US" sz="1600" b="1" dirty="0" smtClean="0">
                <a:solidFill>
                  <a:srgbClr val="202124"/>
                </a:solidFill>
                <a:ea typeface="Roboto" panose="02000000000000000000" pitchFamily="2" charset="0"/>
              </a:rPr>
              <a:t>Chat ?</a:t>
            </a:r>
            <a:endParaRPr lang="en-US" sz="1600" b="1" dirty="0">
              <a:solidFill>
                <a:srgbClr val="202124"/>
              </a:solidFill>
              <a:ea typeface="Roboto" panose="02000000000000000000" pitchFamily="2" charset="0"/>
            </a:endParaRPr>
          </a:p>
        </p:txBody>
      </p:sp>
    </p:spTree>
    <p:extLst>
      <p:ext uri="{BB962C8B-B14F-4D97-AF65-F5344CB8AC3E}">
        <p14:creationId xmlns:p14="http://schemas.microsoft.com/office/powerpoint/2010/main" val="5881747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13466" y="1250773"/>
            <a:ext cx="5177709" cy="4147289"/>
          </a:xfrm>
          <a:prstGeom prst="rect">
            <a:avLst/>
          </a:prstGeom>
        </p:spPr>
        <p:txBody>
          <a:bodyPr wrap="square">
            <a:spAutoFit/>
          </a:bodyPr>
          <a:lstStyle/>
          <a:p>
            <a:pPr algn="just"/>
            <a:r>
              <a:rPr lang="en-US" sz="1600" b="1" dirty="0" smtClean="0">
                <a:solidFill>
                  <a:srgbClr val="202124"/>
                </a:solidFill>
                <a:ea typeface="Roboto" panose="02000000000000000000" pitchFamily="2" charset="0"/>
              </a:rPr>
              <a:t>Find your way around Visual Studio Code</a:t>
            </a:r>
          </a:p>
          <a:p>
            <a:pPr algn="just">
              <a:lnSpc>
                <a:spcPct val="150000"/>
              </a:lnSpc>
            </a:pPr>
            <a:endParaRPr lang="en-US" sz="1100" dirty="0" smtClean="0">
              <a:solidFill>
                <a:srgbClr val="202124"/>
              </a:solidFill>
              <a:ea typeface="Roboto" panose="02000000000000000000" pitchFamily="2" charset="0"/>
            </a:endParaRPr>
          </a:p>
          <a:p>
            <a:pPr algn="just">
              <a:lnSpc>
                <a:spcPct val="150000"/>
              </a:lnSpc>
            </a:pPr>
            <a:r>
              <a:rPr lang="en-US" sz="1100" dirty="0" smtClean="0">
                <a:solidFill>
                  <a:srgbClr val="202124"/>
                </a:solidFill>
                <a:ea typeface="Roboto" panose="02000000000000000000" pitchFamily="2" charset="0"/>
              </a:rPr>
              <a:t>With </a:t>
            </a:r>
            <a:r>
              <a:rPr lang="en-US" sz="1100" dirty="0">
                <a:solidFill>
                  <a:srgbClr val="202124"/>
                </a:solidFill>
                <a:ea typeface="Roboto" panose="02000000000000000000" pitchFamily="2" charset="0"/>
              </a:rPr>
              <a:t>GitHub Copilot Chat in VS Code, you can not only ask about your code, but you can also ask questions about VS Code itself. </a:t>
            </a:r>
            <a:endParaRPr lang="en-US" sz="1100" dirty="0" smtClean="0">
              <a:solidFill>
                <a:srgbClr val="202124"/>
              </a:solidFill>
              <a:ea typeface="Roboto" panose="02000000000000000000" pitchFamily="2" charset="0"/>
            </a:endParaRPr>
          </a:p>
          <a:p>
            <a:pPr algn="just">
              <a:lnSpc>
                <a:spcPct val="150000"/>
              </a:lnSpc>
            </a:pPr>
            <a:endParaRPr lang="en-US" sz="1100" dirty="0">
              <a:solidFill>
                <a:srgbClr val="202124"/>
              </a:solidFill>
              <a:ea typeface="Roboto" panose="02000000000000000000" pitchFamily="2" charset="0"/>
            </a:endParaRPr>
          </a:p>
          <a:p>
            <a:pPr algn="just">
              <a:lnSpc>
                <a:spcPct val="150000"/>
              </a:lnSpc>
            </a:pPr>
            <a:r>
              <a:rPr lang="en-US" sz="1100" dirty="0" smtClean="0">
                <a:solidFill>
                  <a:srgbClr val="202124"/>
                </a:solidFill>
                <a:ea typeface="Roboto" panose="02000000000000000000" pitchFamily="2" charset="0"/>
              </a:rPr>
              <a:t>For example</a:t>
            </a:r>
            <a:r>
              <a:rPr lang="en-US" sz="1100" dirty="0">
                <a:solidFill>
                  <a:srgbClr val="202124"/>
                </a:solidFill>
                <a:ea typeface="Roboto" panose="02000000000000000000" pitchFamily="2" charset="0"/>
              </a:rPr>
              <a:t>, you might be looking for a specific command or setting</a:t>
            </a:r>
            <a:r>
              <a:rPr lang="en-US" sz="1100" dirty="0" smtClean="0">
                <a:solidFill>
                  <a:srgbClr val="202124"/>
                </a:solidFill>
                <a:ea typeface="Roboto" panose="02000000000000000000" pitchFamily="2" charset="0"/>
              </a:rPr>
              <a:t>.</a:t>
            </a:r>
          </a:p>
          <a:p>
            <a:pPr algn="just">
              <a:lnSpc>
                <a:spcPct val="150000"/>
              </a:lnSpc>
            </a:pPr>
            <a:endParaRPr lang="en-US" sz="1100" b="1" dirty="0" smtClean="0">
              <a:solidFill>
                <a:srgbClr val="202124"/>
              </a:solidFill>
              <a:ea typeface="Roboto" panose="02000000000000000000" pitchFamily="2" charset="0"/>
            </a:endParaRPr>
          </a:p>
          <a:p>
            <a:pPr algn="just">
              <a:lnSpc>
                <a:spcPct val="150000"/>
              </a:lnSpc>
            </a:pPr>
            <a:r>
              <a:rPr lang="en-US" sz="1100" b="1" dirty="0" smtClean="0">
                <a:solidFill>
                  <a:srgbClr val="202124"/>
                </a:solidFill>
                <a:ea typeface="Roboto" panose="02000000000000000000" pitchFamily="2" charset="0"/>
              </a:rPr>
              <a:t>Prompt : </a:t>
            </a:r>
            <a:r>
              <a:rPr lang="en-US" sz="1100" dirty="0" smtClean="0">
                <a:solidFill>
                  <a:srgbClr val="202124"/>
                </a:solidFill>
                <a:ea typeface="Roboto" panose="02000000000000000000" pitchFamily="2" charset="0"/>
              </a:rPr>
              <a:t>@vscode </a:t>
            </a:r>
            <a:r>
              <a:rPr lang="en-US" sz="1100" dirty="0">
                <a:solidFill>
                  <a:srgbClr val="202124"/>
                </a:solidFill>
                <a:ea typeface="Roboto" panose="02000000000000000000" pitchFamily="2" charset="0"/>
              </a:rPr>
              <a:t>How do I disable auto-save</a:t>
            </a:r>
            <a:r>
              <a:rPr lang="en-US" sz="1100" dirty="0" smtClean="0">
                <a:solidFill>
                  <a:srgbClr val="202124"/>
                </a:solidFill>
                <a:ea typeface="Roboto" panose="02000000000000000000" pitchFamily="2" charset="0"/>
              </a:rPr>
              <a:t>?</a:t>
            </a:r>
          </a:p>
          <a:p>
            <a:pPr algn="just">
              <a:lnSpc>
                <a:spcPct val="150000"/>
              </a:lnSpc>
            </a:pPr>
            <a:endParaRPr lang="en-US" sz="1100" dirty="0" smtClean="0">
              <a:solidFill>
                <a:srgbClr val="202124"/>
              </a:solidFill>
              <a:ea typeface="Roboto" panose="02000000000000000000" pitchFamily="2" charset="0"/>
            </a:endParaRPr>
          </a:p>
          <a:p>
            <a:pPr algn="just">
              <a:lnSpc>
                <a:spcPct val="150000"/>
              </a:lnSpc>
            </a:pPr>
            <a:r>
              <a:rPr lang="en-US" sz="1100" dirty="0" smtClean="0">
                <a:solidFill>
                  <a:srgbClr val="202124"/>
                </a:solidFill>
                <a:ea typeface="Roboto" panose="02000000000000000000" pitchFamily="2" charset="0"/>
              </a:rPr>
              <a:t>Notice </a:t>
            </a:r>
            <a:r>
              <a:rPr lang="en-US" sz="1100" dirty="0">
                <a:solidFill>
                  <a:srgbClr val="202124"/>
                </a:solidFill>
                <a:ea typeface="Roboto" panose="02000000000000000000" pitchFamily="2" charset="0"/>
              </a:rPr>
              <a:t>that Copilot </a:t>
            </a:r>
            <a:r>
              <a:rPr lang="en-US" sz="1100" dirty="0" smtClean="0">
                <a:solidFill>
                  <a:srgbClr val="202124"/>
                </a:solidFill>
                <a:ea typeface="Roboto" panose="02000000000000000000" pitchFamily="2" charset="0"/>
              </a:rPr>
              <a:t>Chat returns </a:t>
            </a:r>
            <a:r>
              <a:rPr lang="en-US" sz="1100" dirty="0">
                <a:solidFill>
                  <a:srgbClr val="202124"/>
                </a:solidFill>
                <a:ea typeface="Roboto" panose="02000000000000000000" pitchFamily="2" charset="0"/>
              </a:rPr>
              <a:t>a JSON fragment for setting the</a:t>
            </a:r>
            <a:r>
              <a:rPr lang="en-US" sz="1100" b="1" dirty="0">
                <a:solidFill>
                  <a:srgbClr val="202124"/>
                </a:solidFill>
                <a:ea typeface="Roboto" panose="02000000000000000000" pitchFamily="2" charset="0"/>
              </a:rPr>
              <a:t> files.autoSave </a:t>
            </a:r>
            <a:r>
              <a:rPr lang="en-US" sz="1100" dirty="0">
                <a:solidFill>
                  <a:srgbClr val="202124"/>
                </a:solidFill>
                <a:ea typeface="Roboto" panose="02000000000000000000" pitchFamily="2" charset="0"/>
              </a:rPr>
              <a:t>value. Also, the result </a:t>
            </a:r>
            <a:r>
              <a:rPr lang="en-US" sz="1100" dirty="0" smtClean="0">
                <a:solidFill>
                  <a:srgbClr val="202124"/>
                </a:solidFill>
                <a:ea typeface="Roboto" panose="02000000000000000000" pitchFamily="2" charset="0"/>
              </a:rPr>
              <a:t>contains </a:t>
            </a:r>
            <a:r>
              <a:rPr lang="en-US" sz="1100" dirty="0">
                <a:solidFill>
                  <a:srgbClr val="202124"/>
                </a:solidFill>
                <a:ea typeface="Roboto" panose="02000000000000000000" pitchFamily="2" charset="0"/>
              </a:rPr>
              <a:t>a button for directly opening the Settings editor</a:t>
            </a:r>
            <a:r>
              <a:rPr lang="en-US" sz="1100" dirty="0" smtClean="0">
                <a:solidFill>
                  <a:srgbClr val="202124"/>
                </a:solidFill>
                <a:ea typeface="Roboto" panose="02000000000000000000" pitchFamily="2" charset="0"/>
              </a:rPr>
              <a:t>.</a:t>
            </a:r>
          </a:p>
          <a:p>
            <a:pPr algn="just">
              <a:lnSpc>
                <a:spcPct val="150000"/>
              </a:lnSpc>
            </a:pPr>
            <a:endParaRPr lang="en-US" sz="1100" dirty="0">
              <a:solidFill>
                <a:srgbClr val="202124"/>
              </a:solidFill>
              <a:ea typeface="Roboto" panose="02000000000000000000" pitchFamily="2" charset="0"/>
            </a:endParaRPr>
          </a:p>
          <a:p>
            <a:pPr algn="just">
              <a:lnSpc>
                <a:spcPct val="150000"/>
              </a:lnSpc>
            </a:pPr>
            <a:r>
              <a:rPr lang="en-US" sz="1100" b="1" dirty="0">
                <a:solidFill>
                  <a:srgbClr val="202124"/>
                </a:solidFill>
                <a:ea typeface="Roboto" panose="02000000000000000000" pitchFamily="2" charset="0"/>
              </a:rPr>
              <a:t>Prompt </a:t>
            </a:r>
            <a:r>
              <a:rPr lang="en-US" sz="1100" b="1" dirty="0" smtClean="0">
                <a:solidFill>
                  <a:srgbClr val="202124"/>
                </a:solidFill>
                <a:ea typeface="Roboto" panose="02000000000000000000" pitchFamily="2" charset="0"/>
              </a:rPr>
              <a:t>:</a:t>
            </a:r>
            <a:r>
              <a:rPr lang="en-US" sz="1100" dirty="0">
                <a:solidFill>
                  <a:srgbClr val="202124"/>
                </a:solidFill>
                <a:ea typeface="Roboto" panose="02000000000000000000" pitchFamily="2" charset="0"/>
              </a:rPr>
              <a:t> @vscode How do I change the color of VS Code</a:t>
            </a:r>
            <a:r>
              <a:rPr lang="en-US" sz="1100" dirty="0" smtClean="0">
                <a:solidFill>
                  <a:srgbClr val="202124"/>
                </a:solidFill>
                <a:ea typeface="Roboto" panose="02000000000000000000" pitchFamily="2" charset="0"/>
              </a:rPr>
              <a:t>?</a:t>
            </a:r>
          </a:p>
          <a:p>
            <a:pPr algn="just">
              <a:lnSpc>
                <a:spcPct val="150000"/>
              </a:lnSpc>
            </a:pPr>
            <a:endParaRPr lang="en-US" sz="1100" dirty="0">
              <a:solidFill>
                <a:srgbClr val="202124"/>
              </a:solidFill>
              <a:ea typeface="Roboto" panose="02000000000000000000" pitchFamily="2" charset="0"/>
            </a:endParaRPr>
          </a:p>
          <a:p>
            <a:pPr algn="just">
              <a:lnSpc>
                <a:spcPct val="150000"/>
              </a:lnSpc>
            </a:pPr>
            <a:r>
              <a:rPr lang="en-US" sz="1100" dirty="0">
                <a:solidFill>
                  <a:srgbClr val="202124"/>
                </a:solidFill>
                <a:ea typeface="Roboto" panose="02000000000000000000" pitchFamily="2" charset="0"/>
              </a:rPr>
              <a:t>Notice that </a:t>
            </a:r>
            <a:r>
              <a:rPr lang="en-US" sz="1100" dirty="0" smtClean="0">
                <a:solidFill>
                  <a:srgbClr val="202124"/>
                </a:solidFill>
                <a:ea typeface="Roboto" panose="02000000000000000000" pitchFamily="2" charset="0"/>
              </a:rPr>
              <a:t>Copilot Chat </a:t>
            </a:r>
            <a:r>
              <a:rPr lang="en-US" sz="1100" dirty="0">
                <a:solidFill>
                  <a:srgbClr val="202124"/>
                </a:solidFill>
                <a:ea typeface="Roboto" panose="02000000000000000000" pitchFamily="2" charset="0"/>
              </a:rPr>
              <a:t>presents you with a button to open the Command Palette and prepopulates the command.</a:t>
            </a:r>
          </a:p>
        </p:txBody>
      </p:sp>
      <p:pic>
        <p:nvPicPr>
          <p:cNvPr id="2050" name="Picture 2" descr="Video that shows using the Chat view to find VS Code features such as the 'auto save' setting."/>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5954" y="1537011"/>
            <a:ext cx="5724662" cy="3577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6710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9" name="Rectangle 8"/>
          <p:cNvSpPr/>
          <p:nvPr/>
        </p:nvSpPr>
        <p:spPr>
          <a:xfrm>
            <a:off x="413467" y="1098373"/>
            <a:ext cx="5168184" cy="4985980"/>
          </a:xfrm>
          <a:prstGeom prst="rect">
            <a:avLst/>
          </a:prstGeom>
        </p:spPr>
        <p:txBody>
          <a:bodyPr wrap="square">
            <a:spAutoFit/>
          </a:bodyPr>
          <a:lstStyle/>
          <a:p>
            <a:pPr algn="just">
              <a:lnSpc>
                <a:spcPct val="200000"/>
              </a:lnSpc>
            </a:pPr>
            <a:r>
              <a:rPr lang="en-US" sz="1600" b="1" dirty="0" smtClean="0">
                <a:solidFill>
                  <a:srgbClr val="202124"/>
                </a:solidFill>
                <a:ea typeface="Roboto" panose="02000000000000000000" pitchFamily="2" charset="0"/>
              </a:rPr>
              <a:t>Find </a:t>
            </a:r>
            <a:r>
              <a:rPr lang="en-US" sz="1600" b="1" dirty="0">
                <a:solidFill>
                  <a:srgbClr val="202124"/>
                </a:solidFill>
                <a:ea typeface="Roboto" panose="02000000000000000000" pitchFamily="2" charset="0"/>
              </a:rPr>
              <a:t>your way around </a:t>
            </a:r>
            <a:r>
              <a:rPr lang="en-US" sz="1600" b="1" dirty="0" smtClean="0">
                <a:solidFill>
                  <a:srgbClr val="202124"/>
                </a:solidFill>
                <a:ea typeface="Roboto" panose="02000000000000000000" pitchFamily="2" charset="0"/>
              </a:rPr>
              <a:t>Visual Studio</a:t>
            </a:r>
          </a:p>
          <a:p>
            <a:pPr algn="just">
              <a:lnSpc>
                <a:spcPct val="200000"/>
              </a:lnSpc>
            </a:pPr>
            <a:endParaRPr lang="en-US" sz="1100" b="1" dirty="0" smtClean="0">
              <a:solidFill>
                <a:srgbClr val="202124"/>
              </a:solidFill>
              <a:ea typeface="Roboto" panose="02000000000000000000" pitchFamily="2" charset="0"/>
            </a:endParaRPr>
          </a:p>
          <a:p>
            <a:pPr algn="just">
              <a:lnSpc>
                <a:spcPct val="150000"/>
              </a:lnSpc>
            </a:pPr>
            <a:r>
              <a:rPr lang="en-US" sz="1100" dirty="0" smtClean="0">
                <a:solidFill>
                  <a:srgbClr val="202124"/>
                </a:solidFill>
                <a:ea typeface="Roboto" panose="02000000000000000000" pitchFamily="2" charset="0"/>
              </a:rPr>
              <a:t>With </a:t>
            </a:r>
            <a:r>
              <a:rPr lang="en-US" sz="1100" dirty="0">
                <a:solidFill>
                  <a:srgbClr val="202124"/>
                </a:solidFill>
                <a:ea typeface="Roboto" panose="02000000000000000000" pitchFamily="2" charset="0"/>
              </a:rPr>
              <a:t>GitHub Copilot Chat in </a:t>
            </a:r>
            <a:r>
              <a:rPr lang="en-US" sz="1100" dirty="0" smtClean="0">
                <a:solidFill>
                  <a:srgbClr val="202124"/>
                </a:solidFill>
                <a:ea typeface="Roboto" panose="02000000000000000000" pitchFamily="2" charset="0"/>
              </a:rPr>
              <a:t>Visual Studio, </a:t>
            </a:r>
            <a:r>
              <a:rPr lang="en-US" sz="1100" dirty="0">
                <a:solidFill>
                  <a:srgbClr val="202124"/>
                </a:solidFill>
                <a:ea typeface="Roboto" panose="02000000000000000000" pitchFamily="2" charset="0"/>
              </a:rPr>
              <a:t>you can not only ask about your code, but you can also ask questions about </a:t>
            </a:r>
            <a:r>
              <a:rPr lang="en-US" sz="1100" dirty="0" smtClean="0">
                <a:solidFill>
                  <a:srgbClr val="202124"/>
                </a:solidFill>
                <a:ea typeface="Roboto" panose="02000000000000000000" pitchFamily="2" charset="0"/>
              </a:rPr>
              <a:t>Visual Studio </a:t>
            </a:r>
            <a:r>
              <a:rPr lang="en-US" sz="1100" dirty="0">
                <a:solidFill>
                  <a:srgbClr val="202124"/>
                </a:solidFill>
                <a:ea typeface="Roboto" panose="02000000000000000000" pitchFamily="2" charset="0"/>
              </a:rPr>
              <a:t>itself. </a:t>
            </a:r>
            <a:endParaRPr lang="en-US" sz="1100" dirty="0" smtClean="0">
              <a:solidFill>
                <a:srgbClr val="202124"/>
              </a:solidFill>
              <a:ea typeface="Roboto" panose="02000000000000000000" pitchFamily="2" charset="0"/>
            </a:endParaRPr>
          </a:p>
          <a:p>
            <a:pPr algn="just">
              <a:lnSpc>
                <a:spcPct val="150000"/>
              </a:lnSpc>
            </a:pPr>
            <a:endParaRPr lang="en-US" sz="1100" b="1" dirty="0" smtClean="0">
              <a:solidFill>
                <a:srgbClr val="202124"/>
              </a:solidFill>
              <a:ea typeface="Roboto" panose="02000000000000000000" pitchFamily="2" charset="0"/>
            </a:endParaRPr>
          </a:p>
          <a:p>
            <a:pPr algn="just">
              <a:lnSpc>
                <a:spcPct val="150000"/>
              </a:lnSpc>
            </a:pPr>
            <a:r>
              <a:rPr lang="en-US" sz="1100" b="1" dirty="0">
                <a:solidFill>
                  <a:srgbClr val="202124"/>
                </a:solidFill>
                <a:ea typeface="Roboto" panose="02000000000000000000" pitchFamily="2" charset="0"/>
              </a:rPr>
              <a:t>Prompt : </a:t>
            </a:r>
            <a:r>
              <a:rPr lang="en-US" sz="1100" dirty="0">
                <a:solidFill>
                  <a:srgbClr val="202124"/>
                </a:solidFill>
                <a:ea typeface="Roboto" panose="02000000000000000000" pitchFamily="2" charset="0"/>
              </a:rPr>
              <a:t>How does Visual Studio Professional support unit testing and code coverage analysis for ensuring code quality</a:t>
            </a:r>
            <a:r>
              <a:rPr lang="en-US" sz="1100" dirty="0" smtClean="0">
                <a:solidFill>
                  <a:srgbClr val="202124"/>
                </a:solidFill>
                <a:ea typeface="Roboto" panose="02000000000000000000" pitchFamily="2" charset="0"/>
              </a:rPr>
              <a:t>?</a:t>
            </a:r>
          </a:p>
          <a:p>
            <a:pPr algn="just">
              <a:lnSpc>
                <a:spcPct val="150000"/>
              </a:lnSpc>
            </a:pPr>
            <a:endParaRPr lang="en-US" sz="1100" dirty="0">
              <a:solidFill>
                <a:srgbClr val="202124"/>
              </a:solidFill>
              <a:ea typeface="Roboto" panose="02000000000000000000" pitchFamily="2" charset="0"/>
            </a:endParaRPr>
          </a:p>
          <a:p>
            <a:pPr algn="just">
              <a:lnSpc>
                <a:spcPct val="150000"/>
              </a:lnSpc>
            </a:pPr>
            <a:r>
              <a:rPr lang="en-US" sz="1100" b="1" dirty="0">
                <a:solidFill>
                  <a:srgbClr val="202124"/>
                </a:solidFill>
                <a:ea typeface="Roboto" panose="02000000000000000000" pitchFamily="2" charset="0"/>
              </a:rPr>
              <a:t>Prompt : </a:t>
            </a:r>
            <a:r>
              <a:rPr lang="en-US" sz="1100" dirty="0" smtClean="0">
                <a:solidFill>
                  <a:srgbClr val="202124"/>
                </a:solidFill>
                <a:ea typeface="Roboto" panose="02000000000000000000" pitchFamily="2" charset="0"/>
              </a:rPr>
              <a:t>What </a:t>
            </a:r>
            <a:r>
              <a:rPr lang="en-US" sz="1100" dirty="0">
                <a:solidFill>
                  <a:srgbClr val="202124"/>
                </a:solidFill>
                <a:ea typeface="Roboto" panose="02000000000000000000" pitchFamily="2" charset="0"/>
              </a:rPr>
              <a:t>are the best practices for managing large-scale projects with multiple solutions and dependencies in Visual Studio Professional</a:t>
            </a:r>
            <a:r>
              <a:rPr lang="en-US" sz="1100" dirty="0" smtClean="0">
                <a:solidFill>
                  <a:srgbClr val="202124"/>
                </a:solidFill>
                <a:ea typeface="Roboto" panose="02000000000000000000" pitchFamily="2" charset="0"/>
              </a:rPr>
              <a:t>?</a:t>
            </a:r>
          </a:p>
          <a:p>
            <a:pPr algn="just">
              <a:lnSpc>
                <a:spcPct val="150000"/>
              </a:lnSpc>
            </a:pPr>
            <a:endParaRPr lang="en-US" sz="1100" dirty="0">
              <a:solidFill>
                <a:srgbClr val="202124"/>
              </a:solidFill>
              <a:ea typeface="Roboto" panose="02000000000000000000" pitchFamily="2" charset="0"/>
            </a:endParaRPr>
          </a:p>
          <a:p>
            <a:pPr algn="just">
              <a:lnSpc>
                <a:spcPct val="150000"/>
              </a:lnSpc>
            </a:pPr>
            <a:r>
              <a:rPr lang="en-US" sz="1100" b="1" dirty="0">
                <a:solidFill>
                  <a:srgbClr val="202124"/>
                </a:solidFill>
                <a:ea typeface="Roboto" panose="02000000000000000000" pitchFamily="2" charset="0"/>
              </a:rPr>
              <a:t>Prompt : </a:t>
            </a:r>
            <a:r>
              <a:rPr lang="en-US" sz="1100" dirty="0" smtClean="0">
                <a:solidFill>
                  <a:srgbClr val="202124"/>
                </a:solidFill>
                <a:ea typeface="Roboto" panose="02000000000000000000" pitchFamily="2" charset="0"/>
              </a:rPr>
              <a:t>How </a:t>
            </a:r>
            <a:r>
              <a:rPr lang="en-US" sz="1100" dirty="0">
                <a:solidFill>
                  <a:srgbClr val="202124"/>
                </a:solidFill>
                <a:ea typeface="Roboto" panose="02000000000000000000" pitchFamily="2" charset="0"/>
              </a:rPr>
              <a:t>does Visual Studio Professional integrate with other Microsoft development tools and services such as Azure DevOps and Azure Cloud</a:t>
            </a:r>
            <a:r>
              <a:rPr lang="en-US" sz="1100" dirty="0" smtClean="0">
                <a:solidFill>
                  <a:srgbClr val="202124"/>
                </a:solidFill>
                <a:ea typeface="Roboto" panose="02000000000000000000" pitchFamily="2" charset="0"/>
              </a:rPr>
              <a:t>?</a:t>
            </a:r>
          </a:p>
          <a:p>
            <a:pPr algn="just">
              <a:lnSpc>
                <a:spcPct val="150000"/>
              </a:lnSpc>
            </a:pPr>
            <a:endParaRPr lang="en-US" sz="1100" dirty="0" smtClean="0">
              <a:solidFill>
                <a:srgbClr val="202124"/>
              </a:solidFill>
              <a:ea typeface="Roboto" panose="02000000000000000000" pitchFamily="2" charset="0"/>
            </a:endParaRPr>
          </a:p>
          <a:p>
            <a:pPr algn="just">
              <a:lnSpc>
                <a:spcPct val="150000"/>
              </a:lnSpc>
            </a:pPr>
            <a:r>
              <a:rPr lang="en-US" sz="1100" b="1" dirty="0">
                <a:solidFill>
                  <a:srgbClr val="202124"/>
                </a:solidFill>
                <a:ea typeface="Roboto" panose="02000000000000000000" pitchFamily="2" charset="0"/>
              </a:rPr>
              <a:t>Prompt : </a:t>
            </a:r>
            <a:r>
              <a:rPr lang="en-US" sz="1100" dirty="0">
                <a:solidFill>
                  <a:srgbClr val="202124"/>
                </a:solidFill>
                <a:ea typeface="Roboto" panose="02000000000000000000" pitchFamily="2" charset="0"/>
              </a:rPr>
              <a:t>How does the CodeLens feature in Visual Studio provide insights into code metrics, references, and history</a:t>
            </a:r>
            <a:r>
              <a:rPr lang="en-US" sz="1100" dirty="0" smtClean="0">
                <a:solidFill>
                  <a:srgbClr val="202124"/>
                </a:solidFill>
                <a:ea typeface="Roboto" panose="02000000000000000000" pitchFamily="2" charset="0"/>
              </a:rPr>
              <a:t>?</a:t>
            </a:r>
          </a:p>
          <a:p>
            <a:pPr algn="just">
              <a:lnSpc>
                <a:spcPct val="150000"/>
              </a:lnSpc>
            </a:pPr>
            <a:endParaRPr lang="en-US" sz="1100" dirty="0" smtClean="0">
              <a:solidFill>
                <a:srgbClr val="202124"/>
              </a:solidFill>
              <a:ea typeface="Roboto" panose="02000000000000000000" pitchFamily="2" charset="0"/>
            </a:endParaRPr>
          </a:p>
          <a:p>
            <a:pPr algn="just">
              <a:lnSpc>
                <a:spcPct val="150000"/>
              </a:lnSpc>
            </a:pPr>
            <a:endParaRPr lang="en-US" sz="1100" dirty="0">
              <a:solidFill>
                <a:srgbClr val="202124"/>
              </a:solidFill>
              <a:ea typeface="Roboto" panose="02000000000000000000" pitchFamily="2" charset="0"/>
            </a:endParaRPr>
          </a:p>
        </p:txBody>
      </p:sp>
      <p:pic>
        <p:nvPicPr>
          <p:cNvPr id="7170" name="Picture 2" descr="Debug with GitHub Copilot - Visual Studio (Windows) | Microsoft Learn"/>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2119" y="1885949"/>
            <a:ext cx="5763162" cy="3255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563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9D61002-9127-459F-0311-AECB68504339}"/>
              </a:ext>
            </a:extLst>
          </p:cNvPr>
          <p:cNvSpPr txBox="1">
            <a:spLocks/>
          </p:cNvSpPr>
          <p:nvPr/>
        </p:nvSpPr>
        <p:spPr>
          <a:xfrm>
            <a:off x="413464" y="585179"/>
            <a:ext cx="11023011" cy="474915"/>
          </a:xfrm>
          <a:prstGeom prst="rect">
            <a:avLst/>
          </a:prstGeom>
        </p:spPr>
        <p:txBody>
          <a:bodyPr vert="horz" lIns="91440" tIns="45720" rIns="91440" bIns="45720" rtlCol="0">
            <a:normAutofit/>
          </a:bodyPr>
          <a:lstStyle>
            <a:lvl1pPr marL="228594" indent="-228594" algn="l" defTabSz="914400" rtl="0" eaLnBrk="1" latinLnBrk="0" hangingPunct="1">
              <a:lnSpc>
                <a:spcPct val="100000"/>
              </a:lnSpc>
              <a:spcBef>
                <a:spcPts val="0"/>
              </a:spcBef>
              <a:buClr>
                <a:schemeClr val="tx2"/>
              </a:buClr>
              <a:buSzPct val="120000"/>
              <a:buFont typeface="Proxima Nova" panose="020B0604020202020204" charset="0"/>
              <a:buChar char="•"/>
              <a:defRPr sz="1867" kern="1200">
                <a:solidFill>
                  <a:schemeClr val="tx1"/>
                </a:solidFill>
                <a:latin typeface="Proxima Nova" panose="020B0604020202020204" charset="0"/>
                <a:ea typeface="+mn-ea"/>
                <a:cs typeface="+mn-cs"/>
              </a:defRPr>
            </a:lvl1pPr>
            <a:lvl2pPr marL="690016" indent="-232828" algn="l" defTabSz="914400" rtl="0" eaLnBrk="1" latinLnBrk="0" hangingPunct="1">
              <a:lnSpc>
                <a:spcPct val="100000"/>
              </a:lnSpc>
              <a:spcBef>
                <a:spcPts val="500"/>
              </a:spcBef>
              <a:buClr>
                <a:schemeClr val="tx1"/>
              </a:buClr>
              <a:buFont typeface="Proxima Nova" panose="020B0604020202020204" charset="0"/>
              <a:buChar char="̶"/>
              <a:defRPr sz="1867" kern="1200">
                <a:solidFill>
                  <a:schemeClr val="tx1"/>
                </a:solidFill>
                <a:latin typeface="Proxima Nova"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Technology : </a:t>
            </a:r>
            <a:r>
              <a:rPr lang="en-US" sz="2000" dirty="0">
                <a:solidFill>
                  <a:srgbClr val="2F3033"/>
                </a:solidFill>
              </a:rPr>
              <a:t>Github Copilot Chat </a:t>
            </a:r>
          </a:p>
        </p:txBody>
      </p:sp>
      <p:sp>
        <p:nvSpPr>
          <p:cNvPr id="6" name="Rectangle 5"/>
          <p:cNvSpPr/>
          <p:nvPr/>
        </p:nvSpPr>
        <p:spPr>
          <a:xfrm>
            <a:off x="413467" y="1250773"/>
            <a:ext cx="5796834" cy="3370153"/>
          </a:xfrm>
          <a:prstGeom prst="rect">
            <a:avLst/>
          </a:prstGeom>
        </p:spPr>
        <p:txBody>
          <a:bodyPr wrap="square">
            <a:spAutoFit/>
          </a:bodyPr>
          <a:lstStyle/>
          <a:p>
            <a:pPr algn="just"/>
            <a:r>
              <a:rPr lang="en-US" sz="1600" b="1" dirty="0">
                <a:solidFill>
                  <a:srgbClr val="202124"/>
                </a:solidFill>
                <a:ea typeface="Roboto" panose="02000000000000000000" pitchFamily="2" charset="0"/>
              </a:rPr>
              <a:t>Get better answers by setting the context for GitHub Copilot Chat in Visual </a:t>
            </a:r>
            <a:r>
              <a:rPr lang="en-US" sz="1600" b="1" dirty="0" smtClean="0">
                <a:solidFill>
                  <a:srgbClr val="202124"/>
                </a:solidFill>
                <a:ea typeface="Roboto" panose="02000000000000000000" pitchFamily="2" charset="0"/>
              </a:rPr>
              <a:t>Studio </a:t>
            </a:r>
          </a:p>
          <a:p>
            <a:pPr algn="just"/>
            <a:endParaRPr lang="en-US" sz="1600" b="1" dirty="0" smtClean="0">
              <a:solidFill>
                <a:srgbClr val="202124"/>
              </a:solidFill>
              <a:ea typeface="Roboto" panose="02000000000000000000" pitchFamily="2" charset="0"/>
            </a:endParaRPr>
          </a:p>
          <a:p>
            <a:pPr marL="171450" indent="-171450" algn="just">
              <a:lnSpc>
                <a:spcPct val="150000"/>
              </a:lnSpc>
              <a:buFont typeface="Arial" panose="020B0604020202020204" pitchFamily="34" charset="0"/>
              <a:buChar char="•"/>
            </a:pPr>
            <a:r>
              <a:rPr lang="en-US" sz="1100" b="1" dirty="0" smtClean="0">
                <a:solidFill>
                  <a:srgbClr val="202124"/>
                </a:solidFill>
                <a:ea typeface="Roboto" panose="02000000000000000000" pitchFamily="2" charset="0"/>
              </a:rPr>
              <a:t>Slash </a:t>
            </a:r>
            <a:r>
              <a:rPr lang="en-US" sz="1100" b="1" dirty="0">
                <a:solidFill>
                  <a:srgbClr val="202124"/>
                </a:solidFill>
                <a:ea typeface="Roboto" panose="02000000000000000000" pitchFamily="2" charset="0"/>
              </a:rPr>
              <a:t>commands in Copilot Chat </a:t>
            </a:r>
            <a:r>
              <a:rPr lang="en-US" sz="1100" b="1" dirty="0" smtClean="0">
                <a:solidFill>
                  <a:srgbClr val="202124"/>
                </a:solidFill>
                <a:ea typeface="Roboto" panose="02000000000000000000" pitchFamily="2" charset="0"/>
              </a:rPr>
              <a:t>: </a:t>
            </a:r>
            <a:r>
              <a:rPr lang="en-US" sz="1100" dirty="0" smtClean="0">
                <a:solidFill>
                  <a:srgbClr val="202124"/>
                </a:solidFill>
                <a:ea typeface="Roboto" panose="02000000000000000000" pitchFamily="2" charset="0"/>
              </a:rPr>
              <a:t>Slash </a:t>
            </a:r>
            <a:r>
              <a:rPr lang="en-US" sz="1100" dirty="0">
                <a:solidFill>
                  <a:srgbClr val="202124"/>
                </a:solidFill>
                <a:ea typeface="Roboto" panose="02000000000000000000" pitchFamily="2" charset="0"/>
              </a:rPr>
              <a:t>commands in Copilot Chat help you set the intent quickly for common development tasks. By using specific slash commands to form your question, you can get better answers without having to write out long questions.</a:t>
            </a:r>
          </a:p>
          <a:p>
            <a:pPr algn="just"/>
            <a:endParaRPr lang="en-US" sz="1100" b="1" dirty="0" smtClean="0">
              <a:solidFill>
                <a:srgbClr val="202124"/>
              </a:solidFill>
              <a:ea typeface="Roboto" panose="02000000000000000000" pitchFamily="2" charset="0"/>
            </a:endParaRPr>
          </a:p>
          <a:p>
            <a:pPr algn="just"/>
            <a:r>
              <a:rPr lang="en-US" sz="1100" b="1" dirty="0" smtClean="0">
                <a:solidFill>
                  <a:srgbClr val="202124"/>
                </a:solidFill>
                <a:ea typeface="Roboto" panose="02000000000000000000" pitchFamily="2" charset="0"/>
              </a:rPr>
              <a:t>Features :</a:t>
            </a:r>
          </a:p>
          <a:p>
            <a:pPr marL="171450" indent="-171450" algn="just">
              <a:buFont typeface="Arial" panose="020B0604020202020204" pitchFamily="34" charset="0"/>
              <a:buChar char="•"/>
            </a:pPr>
            <a:endParaRPr lang="en-US" sz="1100" dirty="0">
              <a:solidFill>
                <a:srgbClr val="202124"/>
              </a:solidFill>
              <a:ea typeface="Roboto" panose="02000000000000000000" pitchFamily="2" charset="0"/>
            </a:endParaRPr>
          </a:p>
          <a:p>
            <a:pPr marL="171450" indent="-171450">
              <a:lnSpc>
                <a:spcPct val="150000"/>
              </a:lnSpc>
              <a:buFont typeface="Arial" panose="020B0604020202020204" pitchFamily="34" charset="0"/>
              <a:buChar char="•"/>
            </a:pPr>
            <a:r>
              <a:rPr lang="en-US" sz="1100" dirty="0">
                <a:solidFill>
                  <a:srgbClr val="202124"/>
                </a:solidFill>
                <a:ea typeface="Roboto" panose="02000000000000000000" pitchFamily="2" charset="0"/>
              </a:rPr>
              <a:t>GitHub Copilot Chat allows you to ask coding-related questions in natural language.</a:t>
            </a:r>
          </a:p>
          <a:p>
            <a:pPr marL="171450" indent="-171450">
              <a:lnSpc>
                <a:spcPct val="150000"/>
              </a:lnSpc>
              <a:buFont typeface="Arial" panose="020B0604020202020204" pitchFamily="34" charset="0"/>
              <a:buChar char="•"/>
            </a:pPr>
            <a:r>
              <a:rPr lang="en-US" sz="1100" dirty="0">
                <a:solidFill>
                  <a:srgbClr val="202124"/>
                </a:solidFill>
                <a:ea typeface="Roboto" panose="02000000000000000000" pitchFamily="2" charset="0"/>
              </a:rPr>
              <a:t>It provides answers within the context of the codebase open in </a:t>
            </a:r>
            <a:r>
              <a:rPr lang="en-US" sz="1100" dirty="0" smtClean="0">
                <a:solidFill>
                  <a:srgbClr val="202124"/>
                </a:solidFill>
                <a:ea typeface="Roboto" panose="02000000000000000000" pitchFamily="2" charset="0"/>
              </a:rPr>
              <a:t>Visual Studio.</a:t>
            </a:r>
            <a:endParaRPr lang="en-US" sz="1100" dirty="0">
              <a:solidFill>
                <a:srgbClr val="202124"/>
              </a:solidFill>
              <a:ea typeface="Roboto" panose="02000000000000000000" pitchFamily="2" charset="0"/>
            </a:endParaRPr>
          </a:p>
          <a:p>
            <a:pPr marL="171450" indent="-171450">
              <a:lnSpc>
                <a:spcPct val="150000"/>
              </a:lnSpc>
              <a:buFont typeface="Arial" panose="020B0604020202020204" pitchFamily="34" charset="0"/>
              <a:buChar char="•"/>
            </a:pPr>
            <a:r>
              <a:rPr lang="en-US" sz="1100" dirty="0">
                <a:solidFill>
                  <a:srgbClr val="202124"/>
                </a:solidFill>
                <a:ea typeface="Roboto" panose="02000000000000000000" pitchFamily="2" charset="0"/>
              </a:rPr>
              <a:t>GitHub Copilot Chat leverages the ability to analyze code files within the Visual </a:t>
            </a:r>
            <a:r>
              <a:rPr lang="en-US" sz="1100" dirty="0" smtClean="0">
                <a:solidFill>
                  <a:srgbClr val="202124"/>
                </a:solidFill>
                <a:ea typeface="Roboto" panose="02000000000000000000" pitchFamily="2" charset="0"/>
              </a:rPr>
              <a:t>Studio environment.</a:t>
            </a:r>
            <a:endParaRPr lang="en-US" sz="1100" dirty="0">
              <a:solidFill>
                <a:srgbClr val="202124"/>
              </a:solidFill>
              <a:ea typeface="Roboto" panose="02000000000000000000" pitchFamily="2" charset="0"/>
            </a:endParaRPr>
          </a:p>
          <a:p>
            <a:pPr>
              <a:lnSpc>
                <a:spcPct val="150000"/>
              </a:lnSpc>
            </a:pPr>
            <a:endParaRPr lang="en-US" sz="1100" dirty="0">
              <a:solidFill>
                <a:srgbClr val="202124"/>
              </a:solidFill>
              <a:ea typeface="Roboto" panose="02000000000000000000" pitchFamily="2" charset="0"/>
            </a:endParaRPr>
          </a:p>
        </p:txBody>
      </p:sp>
      <p:pic>
        <p:nvPicPr>
          <p:cNvPr id="4" name="Picture 3"/>
          <p:cNvPicPr>
            <a:picLocks noChangeAspect="1"/>
          </p:cNvPicPr>
          <p:nvPr/>
        </p:nvPicPr>
        <p:blipFill>
          <a:blip r:embed="rId2"/>
          <a:stretch>
            <a:fillRect/>
          </a:stretch>
        </p:blipFill>
        <p:spPr>
          <a:xfrm>
            <a:off x="6961844" y="1136294"/>
            <a:ext cx="4474631" cy="4805835"/>
          </a:xfrm>
          <a:prstGeom prst="rect">
            <a:avLst/>
          </a:prstGeom>
        </p:spPr>
      </p:pic>
      <p:sp>
        <p:nvSpPr>
          <p:cNvPr id="12" name="Rectangle 11"/>
          <p:cNvSpPr/>
          <p:nvPr/>
        </p:nvSpPr>
        <p:spPr>
          <a:xfrm>
            <a:off x="465718" y="4887625"/>
            <a:ext cx="5984518" cy="261610"/>
          </a:xfrm>
          <a:prstGeom prst="rect">
            <a:avLst/>
          </a:prstGeom>
        </p:spPr>
        <p:txBody>
          <a:bodyPr wrap="square">
            <a:spAutoFit/>
          </a:bodyPr>
          <a:lstStyle/>
          <a:p>
            <a:r>
              <a:rPr lang="en-US" sz="1100" b="1" dirty="0" smtClean="0">
                <a:solidFill>
                  <a:srgbClr val="202124"/>
                </a:solidFill>
                <a:ea typeface="Roboto" panose="02000000000000000000" pitchFamily="2" charset="0"/>
              </a:rPr>
              <a:t>Example </a:t>
            </a:r>
            <a:r>
              <a:rPr lang="en-US" sz="1100" b="1" dirty="0">
                <a:solidFill>
                  <a:srgbClr val="202124"/>
                </a:solidFill>
                <a:ea typeface="Roboto" panose="02000000000000000000" pitchFamily="2" charset="0"/>
              </a:rPr>
              <a:t>:</a:t>
            </a:r>
            <a:r>
              <a:rPr lang="en-US" sz="1100" dirty="0">
                <a:solidFill>
                  <a:srgbClr val="202124"/>
                </a:solidFill>
                <a:ea typeface="Roboto" panose="02000000000000000000" pitchFamily="2" charset="0"/>
              </a:rPr>
              <a:t> </a:t>
            </a:r>
            <a:r>
              <a:rPr lang="en-US" sz="1100" dirty="0" smtClean="0">
                <a:solidFill>
                  <a:srgbClr val="202124"/>
                </a:solidFill>
                <a:ea typeface="Roboto" panose="02000000000000000000" pitchFamily="2" charset="0"/>
              </a:rPr>
              <a:t>if </a:t>
            </a:r>
            <a:r>
              <a:rPr lang="en-US" sz="1100" dirty="0">
                <a:solidFill>
                  <a:srgbClr val="202124"/>
                </a:solidFill>
                <a:ea typeface="Roboto" panose="02000000000000000000" pitchFamily="2" charset="0"/>
              </a:rPr>
              <a:t>you have a file named BasketService.cs, refer to it in the chat as #BasketService.cs</a:t>
            </a:r>
          </a:p>
        </p:txBody>
      </p:sp>
      <p:graphicFrame>
        <p:nvGraphicFramePr>
          <p:cNvPr id="14" name="Table 13"/>
          <p:cNvGraphicFramePr>
            <a:graphicFrameLocks noGrp="1"/>
          </p:cNvGraphicFramePr>
          <p:nvPr>
            <p:extLst>
              <p:ext uri="{D42A27DB-BD31-4B8C-83A1-F6EECF244321}">
                <p14:modId xmlns:p14="http://schemas.microsoft.com/office/powerpoint/2010/main" val="3828470700"/>
              </p:ext>
            </p:extLst>
          </p:nvPr>
        </p:nvGraphicFramePr>
        <p:xfrm>
          <a:off x="524946" y="5229562"/>
          <a:ext cx="5257800" cy="668328"/>
        </p:xfrm>
        <a:graphic>
          <a:graphicData uri="http://schemas.openxmlformats.org/drawingml/2006/table">
            <a:tbl>
              <a:tblPr/>
              <a:tblGrid>
                <a:gridCol w="5257800">
                  <a:extLst>
                    <a:ext uri="{9D8B030D-6E8A-4147-A177-3AD203B41FA5}">
                      <a16:colId xmlns:a16="http://schemas.microsoft.com/office/drawing/2014/main" val="508370549"/>
                    </a:ext>
                  </a:extLst>
                </a:gridCol>
              </a:tblGrid>
              <a:tr h="220542">
                <a:tc>
                  <a:txBody>
                    <a:bodyPr/>
                    <a:lstStyle/>
                    <a:p>
                      <a:pPr algn="l" fontAlgn="t"/>
                      <a:r>
                        <a:rPr lang="en-US" sz="1100" dirty="0">
                          <a:effectLst/>
                        </a:rPr>
                        <a:t>What is the purpose of #</a:t>
                      </a:r>
                      <a:r>
                        <a:rPr lang="en-US" sz="1100" dirty="0" err="1">
                          <a:effectLst/>
                        </a:rPr>
                        <a:t>MyFile.cs</a:t>
                      </a:r>
                      <a:r>
                        <a:rPr lang="en-US" sz="1100" dirty="0">
                          <a:effectLst/>
                        </a:rPr>
                        <a:t>: 66-72?</a:t>
                      </a:r>
                    </a:p>
                  </a:txBody>
                  <a:tcPr marL="55135" marR="55135" marT="27568" marB="27568">
                    <a:lnL>
                      <a:noFill/>
                    </a:lnL>
                    <a:lnR>
                      <a:noFill/>
                    </a:lnR>
                    <a:lnT>
                      <a:noFill/>
                    </a:lnT>
                    <a:lnB>
                      <a:noFill/>
                    </a:lnB>
                    <a:solidFill>
                      <a:srgbClr val="FFFFFF"/>
                    </a:solidFill>
                  </a:tcPr>
                </a:tc>
                <a:extLst>
                  <a:ext uri="{0D108BD9-81ED-4DB2-BD59-A6C34878D82A}">
                    <a16:rowId xmlns:a16="http://schemas.microsoft.com/office/drawing/2014/main" val="1385366511"/>
                  </a:ext>
                </a:extLst>
              </a:tr>
              <a:tr h="220542">
                <a:tc>
                  <a:txBody>
                    <a:bodyPr/>
                    <a:lstStyle/>
                    <a:p>
                      <a:pPr algn="l" fontAlgn="t"/>
                      <a:r>
                        <a:rPr lang="en-US" sz="1100" dirty="0">
                          <a:effectLst/>
                        </a:rPr>
                        <a:t>Where are the tests in #BasketService.cs?</a:t>
                      </a:r>
                    </a:p>
                  </a:txBody>
                  <a:tcPr marL="55135" marR="55135" marT="27568" marB="27568">
                    <a:lnL>
                      <a:noFill/>
                    </a:lnL>
                    <a:lnR>
                      <a:noFill/>
                    </a:lnR>
                    <a:lnT>
                      <a:noFill/>
                    </a:lnT>
                    <a:lnB>
                      <a:noFill/>
                    </a:lnB>
                    <a:solidFill>
                      <a:srgbClr val="FFFFFF"/>
                    </a:solidFill>
                  </a:tcPr>
                </a:tc>
                <a:extLst>
                  <a:ext uri="{0D108BD9-81ED-4DB2-BD59-A6C34878D82A}">
                    <a16:rowId xmlns:a16="http://schemas.microsoft.com/office/drawing/2014/main" val="2876705096"/>
                  </a:ext>
                </a:extLst>
              </a:tr>
              <a:tr h="220542">
                <a:tc>
                  <a:txBody>
                    <a:bodyPr/>
                    <a:lstStyle/>
                    <a:p>
                      <a:pPr algn="l" fontAlgn="t"/>
                      <a:r>
                        <a:rPr lang="en-US" sz="1100" dirty="0" smtClean="0">
                          <a:effectLst/>
                        </a:rPr>
                        <a:t>Explain </a:t>
                      </a:r>
                      <a:r>
                        <a:rPr lang="en-US" sz="1100" dirty="0">
                          <a:effectLst/>
                        </a:rPr>
                        <a:t>the AddItemToBasket method in #BasketService.cs</a:t>
                      </a:r>
                    </a:p>
                  </a:txBody>
                  <a:tcPr marL="55135" marR="55135" marT="27568" marB="27568">
                    <a:lnL>
                      <a:noFill/>
                    </a:lnL>
                    <a:lnR>
                      <a:noFill/>
                    </a:lnR>
                    <a:lnT>
                      <a:noFill/>
                    </a:lnT>
                    <a:lnB>
                      <a:noFill/>
                    </a:lnB>
                    <a:solidFill>
                      <a:srgbClr val="FFFFFF"/>
                    </a:solidFill>
                  </a:tcPr>
                </a:tc>
                <a:extLst>
                  <a:ext uri="{0D108BD9-81ED-4DB2-BD59-A6C34878D82A}">
                    <a16:rowId xmlns:a16="http://schemas.microsoft.com/office/drawing/2014/main" val="3868661526"/>
                  </a:ext>
                </a:extLst>
              </a:tr>
            </a:tbl>
          </a:graphicData>
        </a:graphic>
      </p:graphicFrame>
    </p:spTree>
    <p:extLst>
      <p:ext uri="{BB962C8B-B14F-4D97-AF65-F5344CB8AC3E}">
        <p14:creationId xmlns:p14="http://schemas.microsoft.com/office/powerpoint/2010/main" val="8473288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BEEC3FF-0393-4110-8898-28BC202DA9E0}">
  <we:reference id="wa200003964" version="1.0.0.0" store="en-US" storeType="OMEX"/>
  <we:alternateReferences>
    <we:reference id="WA200003964" version="1.0.0.0" store="WA200003964"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105835</TotalTime>
  <Words>2585</Words>
  <Application>Microsoft Office PowerPoint</Application>
  <PresentationFormat>Widescreen</PresentationFormat>
  <Paragraphs>222</Paragraphs>
  <Slides>29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Proxima Nova</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Orion Health's Virtuoso</dc:title>
  <dc:creator>AHSAN SAEED</dc:creator>
  <cp:lastModifiedBy>AHSAN SAEED</cp:lastModifiedBy>
  <cp:revision>2556</cp:revision>
  <dcterms:created xsi:type="dcterms:W3CDTF">2023-09-06T16:10:17Z</dcterms:created>
  <dcterms:modified xsi:type="dcterms:W3CDTF">2024-08-31T10:23:28Z</dcterms:modified>
</cp:coreProperties>
</file>