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1"/>
  </p:notesMasterIdLst>
  <p:sldIdLst>
    <p:sldId id="622" r:id="rId2"/>
    <p:sldId id="745" r:id="rId3"/>
    <p:sldId id="746" r:id="rId4"/>
    <p:sldId id="747" r:id="rId5"/>
    <p:sldId id="748" r:id="rId6"/>
    <p:sldId id="750" r:id="rId7"/>
    <p:sldId id="751" r:id="rId8"/>
    <p:sldId id="752" r:id="rId9"/>
    <p:sldId id="753" r:id="rId1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152B3B-5B6A-46D9-9AF4-EE319AF4773F}">
          <p14:sldIdLst>
            <p14:sldId id="622"/>
            <p14:sldId id="745"/>
            <p14:sldId id="746"/>
            <p14:sldId id="747"/>
            <p14:sldId id="748"/>
            <p14:sldId id="750"/>
            <p14:sldId id="751"/>
            <p14:sldId id="752"/>
            <p14:sldId id="753"/>
          </p14:sldIdLst>
        </p14:section>
        <p14:section name="Default Section" id="{B4439AE4-61CE-4B6A-8FD4-FE2C0516AF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illerd" initials="PM" lastIdx="1" clrIdx="0">
    <p:extLst>
      <p:ext uri="{19B8F6BF-5375-455C-9EA6-DF929625EA0E}">
        <p15:presenceInfo xmlns:p15="http://schemas.microsoft.com/office/powerpoint/2012/main" userId="b9119de64f675e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56E"/>
    <a:srgbClr val="ADB0B3"/>
    <a:srgbClr val="E7E8E9"/>
    <a:srgbClr val="C3D4E7"/>
    <a:srgbClr val="6290C2"/>
    <a:srgbClr val="31567E"/>
    <a:srgbClr val="F2F2F2"/>
    <a:srgbClr val="FF9B9B"/>
    <a:srgbClr val="D5D5D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274" autoAdjust="0"/>
  </p:normalViewPr>
  <p:slideViewPr>
    <p:cSldViewPr>
      <p:cViewPr varScale="1">
        <p:scale>
          <a:sx n="151" d="100"/>
          <a:sy n="151" d="100"/>
        </p:scale>
        <p:origin x="452" y="72"/>
      </p:cViewPr>
      <p:guideLst>
        <p:guide orient="horz" pos="2025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23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1pPr>
    <a:lvl2pPr marL="321427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2pPr>
    <a:lvl3pPr marL="642852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3pPr>
    <a:lvl4pPr marL="964279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4pPr>
    <a:lvl5pPr marL="1285704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5pPr>
    <a:lvl6pPr marL="1607130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6pPr>
    <a:lvl7pPr marL="1928556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7pPr>
    <a:lvl8pPr marL="2249982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8pPr>
    <a:lvl9pPr marL="2571408" algn="l" defTabSz="642852" rtl="0" eaLnBrk="1" latinLnBrk="0" hangingPunct="1">
      <a:defRPr sz="8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474A-FA32-4DD0-B6C9-364055DBC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A3B70-D0A4-44F8-AA42-1BD096BAE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202B-8E73-489E-AA08-1BB86528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7B09-4A89-4417-8CAE-BBEE00C8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94B0-AE87-4F73-B089-3D0AE317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78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BAF1-284F-42E9-AE59-1615D881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951A0-FA3A-4D83-B093-51750E97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398A-D0BC-4E60-88D7-330BBE3D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5BD2-6B94-46E5-B580-6B975DFC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DD29-B196-403E-8D56-6CF5C75F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32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AD505-25BE-4FFF-A327-33C5FB0A0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92743-7E8D-48BA-9364-1C320F22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8F52A-0BBE-4421-A4CF-CC4C16C8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65B1-932B-4A2B-99BD-4887412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E45CA-2EFC-4075-91F8-36E29125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26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3F72A7-0183-40F0-9B8C-3600161E4FA0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C4C84B-BBF1-49B1-86D2-20EF59265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FDABEDA5-A642-4208-B058-A229FB8E7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79A1B09C-1A04-4100-B7A5-B1D66208E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3388FD5-65E4-4027-B0D2-12F971FB5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580140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D54E64-4DC3-4FFA-85EC-6659262B0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3833E9C6-DB73-44EF-84DC-538EF9D712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9876894F-36BA-4086-915B-056415B40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4282A10-DC5D-4A1C-B37E-F0E36DD0C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05DA231D-D611-4879-A24D-62C624FD6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39C9A5-5C1D-4699-93A5-D1D3B69D3D92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02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8397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31CED-7A81-45B2-8F03-157D2936EFEA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DCBD70-47DA-4B26-8499-D94D72503688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BF75208-B52B-4305-9D12-70D8BD3227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799034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3831D-1DC8-4CC7-B4B9-2757B9F5E81D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36E63-0FC7-4B18-B195-2455A0E8549A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0FEFF60-53A5-44EC-A9F3-DC4B7DD8B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48253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20874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11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77101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tx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71833" y="396489"/>
            <a:ext cx="2283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392300" y="396489"/>
            <a:ext cx="3975200" cy="6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000" b="0"/>
            </a:lvl1pPr>
            <a:lvl2pPr marL="1219040" lvl="1" indent="-507934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561" lvl="2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082" lvl="3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601" lvl="4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122" lvl="5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641" lvl="6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161" lvl="7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682" lvl="8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607035" y="396489"/>
            <a:ext cx="3975200" cy="6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>
              <a:spcBef>
                <a:spcPts val="8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000" b="0"/>
            </a:lvl1pPr>
            <a:lvl2pPr marL="1219040" lvl="1" indent="-507934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561" lvl="2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082" lvl="3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601" lvl="4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122" lvl="5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6641" lvl="6" indent="-507934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161" lvl="7" indent="-50793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5682" lvl="8" indent="-507934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AE3F043-026B-43B4-A04E-DE4AF3905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188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3610-E7F6-44B4-B2C4-B48B545C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642D-6EE8-455A-8ABA-009086EF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F2F8-0D52-4C08-800A-6D6E2370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6274-FC39-4663-AFD8-8A89995B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D32C-7FD5-469F-AD08-1C25CD3F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580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71833" y="367133"/>
            <a:ext cx="2283200" cy="294506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260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56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9052133" y="367133"/>
            <a:ext cx="2754800" cy="6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20675" lvl="0" indent="-320675" rtl="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000" b="0"/>
            </a:lvl1pPr>
            <a:lvl2pPr marL="1219040" lvl="1" indent="-45713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561" lvl="2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082" lvl="3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601" lvl="4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122" lvl="5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641" lvl="6" indent="-45713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161" lvl="7" indent="-45713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5682" lvl="8" indent="-45713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508AAC6-8DD1-42E0-9FC9-5EF62FDFD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4892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3EC3C63-F3F5-43DF-BE35-21F031C089D7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CFC9DDD-B585-40BE-8A90-672BD39ACDEA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D94BBE99-5CD9-4DE5-AAB4-D03BA1B858A2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8539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712B82-EAF4-4BAA-BB64-738E2197D51D}"/>
              </a:ext>
            </a:extLst>
          </p:cNvPr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</p:spTree>
    <p:extLst>
      <p:ext uri="{BB962C8B-B14F-4D97-AF65-F5344CB8AC3E}">
        <p14:creationId xmlns:p14="http://schemas.microsoft.com/office/powerpoint/2010/main" val="393126446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04FB39D-037F-44FC-B81B-2031AE69162E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792D566-153D-4200-97A2-02265546B385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29251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EAD5316-1057-4CB6-9D5A-75B9545ACEC1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59368882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0" y="5671867"/>
            <a:ext cx="8150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0" lvl="0" indent="0">
              <a:spcBef>
                <a:spcPts val="480"/>
              </a:spcBef>
              <a:spcAft>
                <a:spcPts val="1333"/>
              </a:spcAft>
              <a:buSzPts val="1400"/>
              <a:buNone/>
              <a:defRPr sz="224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F25973F-EF3F-4BCA-BD81-0656F6ED3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194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0397269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09600" y="6231533"/>
            <a:ext cx="731600" cy="3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443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87D51D-159F-471A-8FAC-8E2404FB2740}"/>
              </a:ext>
            </a:extLst>
          </p:cNvPr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5B2295-F781-4B44-91EB-9D8D7DAD2334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6396AA-F980-4E9A-B258-82B8B6BF21E3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8D749B-F518-4E0A-9A87-6BDAA1A8B347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FC334-169B-4309-8ADD-0ED2D1F27C07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EF56127-2F68-4FAC-A05C-F70DC1875AC9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B715BF-D7D0-48D3-8240-376FD189AEC9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2AC5A8-BBE4-4C0A-8F8A-31321238416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</p:spTree>
    <p:extLst>
      <p:ext uri="{BB962C8B-B14F-4D97-AF65-F5344CB8AC3E}">
        <p14:creationId xmlns:p14="http://schemas.microsoft.com/office/powerpoint/2010/main" val="15161090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5488EE-A5BB-4D0A-81A8-7688B4B633DE}"/>
              </a:ext>
            </a:extLst>
          </p:cNvPr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6F0B4A7A-E20C-476E-8139-BB6BE6F61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81D2A92-81EE-4B6E-AFB5-8C110CC3A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89B6CC03-4235-4EAB-953D-07CFB53954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42B340D-9BB7-4E90-91F4-0F3CA213D3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7508C467-C316-4AF1-9BBF-1A061EE82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1B775F33-004E-4855-9AED-7904DC58C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96C44F1C-101A-44EC-982F-90DE1EFFD1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3E9914B0-5435-46F9-99BE-1096CF0785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982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5511-DCEE-410D-873B-367B802E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D156-83CE-46E2-B128-82C955F8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93A1-2183-4531-9334-5C9F9E61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CA90-848F-40C1-9324-344170FC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D03C-368C-44B3-94AD-3C7A38FC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265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2506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0CBF5-BB18-47A1-8141-1852399A454E}"/>
              </a:ext>
            </a:extLst>
          </p:cNvPr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11F78BA-A964-4E0D-9AC0-DB164A368722}"/>
              </a:ext>
            </a:extLst>
          </p:cNvPr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596A8-D576-4B0C-ACF6-F41F4E3B77D2}"/>
              </a:ext>
            </a:extLst>
          </p:cNvPr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2361326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7A55C-660B-4F20-89AF-4E12E07F50FC}"/>
              </a:ext>
            </a:extLst>
          </p:cNvPr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DCACCA0-F4E0-4079-B0EB-5387D5AD6AE3}"/>
              </a:ext>
            </a:extLst>
          </p:cNvPr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2B26A-92F4-4BF0-85F4-6FDB05C0D37F}"/>
              </a:ext>
            </a:extLst>
          </p:cNvPr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0951961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8085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474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90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CB9F6-97FD-46B3-BF8B-C5AFC3786A8D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</p:spTree>
    <p:extLst>
      <p:ext uri="{BB962C8B-B14F-4D97-AF65-F5344CB8AC3E}">
        <p14:creationId xmlns:p14="http://schemas.microsoft.com/office/powerpoint/2010/main" val="144169235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3618899-F23B-491B-AF6B-0F069FB1A880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37CED69-37F9-4007-905D-2AED10AA0DD5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</p:spTree>
    <p:extLst>
      <p:ext uri="{BB962C8B-B14F-4D97-AF65-F5344CB8AC3E}">
        <p14:creationId xmlns:p14="http://schemas.microsoft.com/office/powerpoint/2010/main" val="10676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9ABB091-EBE6-4A31-90FB-8C46DBA0BB82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1BB3973-355B-4AE9-AB0D-B16942DB6638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9813973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09A-8AA9-42E3-BC63-923337E4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1247-A6FA-4D94-8B91-A60C66FFE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9F94D-B54F-49DF-AB09-61B6178C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3FD3-D7D3-4F3A-BD95-2CCBF216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45D06-F967-4C39-8061-776B42AC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1F396-CB7D-4491-BB49-DC3C7F48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395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084123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6249949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986180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7119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20056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20874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27188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197055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99146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4993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1738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3231-0BC5-4CD6-A7BD-5844EE80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45BE9-3914-4CAC-B32C-514D0EF8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7DE07-E8F3-4272-A7D4-F36C469F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9C89-C684-4B1E-9831-DD95C35C7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29F32-66D1-4392-98D3-880AD2B3B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61BE5-E8AA-4750-8360-88B85259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9FBCE-95BD-4588-8424-B51EC489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CA404-66C8-4486-8F09-B025EBF5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5269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23514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9982205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80548947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50006566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776806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929730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03311008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5399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88748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8725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4E30-7FF5-4EEE-A194-8EDF7AFC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F159B-0F79-4DE4-97B0-E659C3A5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9549-C8AE-4252-B09B-4F2481C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E5CA-A3FA-47E2-B970-35BEE2FD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6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3645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74058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9CAFCD-BEA6-4913-9608-DFF183C831F7}"/>
              </a:ext>
            </a:extLst>
          </p:cNvPr>
          <p:cNvSpPr/>
          <p:nvPr userDrawn="1"/>
        </p:nvSpPr>
        <p:spPr>
          <a:xfrm rot="5400000">
            <a:off x="822545" y="-822545"/>
            <a:ext cx="6889314" cy="8534402"/>
          </a:xfrm>
          <a:custGeom>
            <a:avLst/>
            <a:gdLst>
              <a:gd name="connsiteX0" fmla="*/ 0 w 6889314"/>
              <a:gd name="connsiteY0" fmla="*/ 8534402 h 8534402"/>
              <a:gd name="connsiteX1" fmla="*/ 0 w 6889314"/>
              <a:gd name="connsiteY1" fmla="*/ 2694077 h 8534402"/>
              <a:gd name="connsiteX2" fmla="*/ 3 w 6889314"/>
              <a:gd name="connsiteY2" fmla="*/ 2694077 h 8534402"/>
              <a:gd name="connsiteX3" fmla="*/ 3 w 6889314"/>
              <a:gd name="connsiteY3" fmla="*/ 0 h 8534402"/>
              <a:gd name="connsiteX4" fmla="*/ 6865775 w 6889314"/>
              <a:gd name="connsiteY4" fmla="*/ 2694077 h 8534402"/>
              <a:gd name="connsiteX5" fmla="*/ 6889312 w 6889314"/>
              <a:gd name="connsiteY5" fmla="*/ 2694077 h 8534402"/>
              <a:gd name="connsiteX6" fmla="*/ 6889312 w 6889314"/>
              <a:gd name="connsiteY6" fmla="*/ 2703313 h 8534402"/>
              <a:gd name="connsiteX7" fmla="*/ 6889314 w 6889314"/>
              <a:gd name="connsiteY7" fmla="*/ 2703314 h 8534402"/>
              <a:gd name="connsiteX8" fmla="*/ 6889312 w 6889314"/>
              <a:gd name="connsiteY8" fmla="*/ 2703314 h 8534402"/>
              <a:gd name="connsiteX9" fmla="*/ 6889312 w 6889314"/>
              <a:gd name="connsiteY9" fmla="*/ 8534402 h 85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314" h="8534402">
                <a:moveTo>
                  <a:pt x="0" y="8534402"/>
                </a:moveTo>
                <a:lnTo>
                  <a:pt x="0" y="2694077"/>
                </a:lnTo>
                <a:lnTo>
                  <a:pt x="3" y="2694077"/>
                </a:lnTo>
                <a:lnTo>
                  <a:pt x="3" y="0"/>
                </a:lnTo>
                <a:lnTo>
                  <a:pt x="6865775" y="2694077"/>
                </a:lnTo>
                <a:lnTo>
                  <a:pt x="6889312" y="2694077"/>
                </a:lnTo>
                <a:lnTo>
                  <a:pt x="6889312" y="2703313"/>
                </a:lnTo>
                <a:lnTo>
                  <a:pt x="6889314" y="2703314"/>
                </a:lnTo>
                <a:lnTo>
                  <a:pt x="6889312" y="2703314"/>
                </a:lnTo>
                <a:lnTo>
                  <a:pt x="6889312" y="85344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25262" y="366592"/>
            <a:ext cx="5837105" cy="1562224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5270" y="2120044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31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384A1D-89FC-43DE-8FA7-77C24180C23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25262" y="1745510"/>
            <a:ext cx="5837105" cy="991449"/>
          </a:xfrm>
          <a:prstGeom prst="rect">
            <a:avLst/>
          </a:prstGeom>
        </p:spPr>
        <p:txBody>
          <a:bodyPr anchor="ctr"/>
          <a:lstStyle>
            <a:lvl1pPr algn="l">
              <a:defRPr lang="en-US" sz="4400" b="1" i="0" kern="0" dirty="0">
                <a:solidFill>
                  <a:schemeClr val="tx1"/>
                </a:solidFill>
                <a:latin typeface="+mj-lt"/>
                <a:ea typeface="Georgia" panose="02040502050405020303" pitchFamily="18" charset="0"/>
                <a:cs typeface="Calibri Light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9717ACC1-8433-4865-8787-89A7241B9E0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5268" y="5840017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B4ACA5D5-E34F-4717-922B-C94491B46AB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5270" y="3051502"/>
            <a:ext cx="5837447" cy="390437"/>
          </a:xfrm>
          <a:prstGeom prst="rect">
            <a:avLst/>
          </a:prstGeom>
        </p:spPr>
        <p:txBody>
          <a:bodyPr/>
          <a:lstStyle>
            <a:lvl1pPr algn="just">
              <a:defRPr sz="1969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4123C-092C-4B26-BBBE-64F3956BEE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2" r="40119" b="5882"/>
          <a:stretch/>
        </p:blipFill>
        <p:spPr bwMode="auto">
          <a:xfrm>
            <a:off x="7607080" y="12939"/>
            <a:ext cx="458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54A235EB-8CA9-4C09-A799-1A1602DA066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5268" y="5396325"/>
            <a:ext cx="4584920" cy="285051"/>
          </a:xfrm>
          <a:prstGeom prst="rect">
            <a:avLst/>
          </a:prstGeom>
        </p:spPr>
        <p:txBody>
          <a:bodyPr anchor="ctr"/>
          <a:lstStyle>
            <a:lvl1pPr>
              <a:defRPr sz="1969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C6B58-1EC1-4734-A0A4-DACC55D1A4B6}"/>
              </a:ext>
            </a:extLst>
          </p:cNvPr>
          <p:cNvCxnSpPr>
            <a:cxnSpLocks/>
          </p:cNvCxnSpPr>
          <p:nvPr userDrawn="1"/>
        </p:nvCxnSpPr>
        <p:spPr>
          <a:xfrm>
            <a:off x="725262" y="2895600"/>
            <a:ext cx="58371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0201DA-C037-42B8-AB2D-FF6D7BF83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3632" y="497522"/>
            <a:ext cx="2362200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88835-86C5-4DE9-9855-63972D71B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3332" y="1711993"/>
            <a:ext cx="3657600" cy="3459892"/>
          </a:xfrm>
          <a:prstGeom prst="ellipse">
            <a:avLst/>
          </a:prstGeom>
          <a:ln w="26987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 userDrawn="1"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 userDrawn="1"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1466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 rot="10800000">
            <a:off x="0" y="1939788"/>
            <a:ext cx="12192000" cy="1776752"/>
          </a:xfrm>
          <a:custGeom>
            <a:avLst/>
            <a:gdLst/>
            <a:ahLst/>
            <a:cxnLst/>
            <a:rect l="l" t="t" r="r" b="b"/>
            <a:pathLst>
              <a:path w="13004800" h="4089400">
                <a:moveTo>
                  <a:pt x="0" y="0"/>
                </a:moveTo>
                <a:lnTo>
                  <a:pt x="13004800" y="0"/>
                </a:lnTo>
                <a:lnTo>
                  <a:pt x="13004800" y="4089400"/>
                </a:lnTo>
                <a:lnTo>
                  <a:pt x="0" y="4089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2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B3347-F0C5-4D5A-9B64-0B24538BE7A1}"/>
              </a:ext>
            </a:extLst>
          </p:cNvPr>
          <p:cNvCxnSpPr/>
          <p:nvPr userDrawn="1"/>
        </p:nvCxnSpPr>
        <p:spPr>
          <a:xfrm>
            <a:off x="0" y="1928812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98AA7-869B-4441-A92A-8E6DFF1DDA8D}"/>
              </a:ext>
            </a:extLst>
          </p:cNvPr>
          <p:cNvCxnSpPr/>
          <p:nvPr userDrawn="1"/>
        </p:nvCxnSpPr>
        <p:spPr>
          <a:xfrm>
            <a:off x="0" y="371653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C3337-3BE2-4430-A67F-23AA271324E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1000" y="2395838"/>
            <a:ext cx="8286749" cy="8661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  <a:lvl2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l">
              <a:defRPr sz="196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6281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125142"/>
            <a:ext cx="11137500" cy="4875609"/>
          </a:xfrm>
          <a:prstGeom prst="rect">
            <a:avLst/>
          </a:prstGeom>
        </p:spPr>
        <p:txBody>
          <a:bodyPr lIns="91440" tIns="9144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29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007" y="1446152"/>
            <a:ext cx="11137500" cy="4554597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421"/>
              </a:spcBef>
              <a:spcAft>
                <a:spcPts val="421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67417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+ Sub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CD6FB-73EB-4DD7-A2CE-84C0B1D893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007" y="821532"/>
            <a:ext cx="11137500" cy="624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88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77035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A3B26-C0BF-4E70-85D6-30ECA6ED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91444-779E-4868-BE21-3D9D3C6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40219-EF11-4D4F-AA54-2E9CCCD5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275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20874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910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3574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lang="en-US" sz="56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37B47-7A40-4199-968B-CA8941A5EA2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007" y="2357437"/>
            <a:ext cx="11137500" cy="3643312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ctr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743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CF95601-9FB6-4B0B-87A8-8F725209C04C}"/>
              </a:ext>
            </a:extLst>
          </p:cNvPr>
          <p:cNvSpPr/>
          <p:nvPr userDrawn="1"/>
        </p:nvSpPr>
        <p:spPr>
          <a:xfrm>
            <a:off x="-15545" y="1206401"/>
            <a:ext cx="6095503" cy="1277881"/>
          </a:xfrm>
          <a:prstGeom prst="homePlate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04D79E8-988F-4EB0-A8C2-39A8202794A6}"/>
              </a:ext>
            </a:extLst>
          </p:cNvPr>
          <p:cNvSpPr/>
          <p:nvPr userDrawn="1"/>
        </p:nvSpPr>
        <p:spPr>
          <a:xfrm>
            <a:off x="5953125" y="1176036"/>
            <a:ext cx="6238875" cy="1277881"/>
          </a:xfrm>
          <a:prstGeom prst="chevron">
            <a:avLst>
              <a:gd name="adj" fmla="val 195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6D6E31-362C-443E-94BE-34984F43726D}"/>
              </a:ext>
            </a:extLst>
          </p:cNvPr>
          <p:cNvSpPr/>
          <p:nvPr userDrawn="1"/>
        </p:nvSpPr>
        <p:spPr>
          <a:xfrm>
            <a:off x="11668128" y="1176036"/>
            <a:ext cx="523875" cy="1277881"/>
          </a:xfrm>
          <a:prstGeom prst="chevron">
            <a:avLst>
              <a:gd name="adj" fmla="val 0"/>
            </a:avLst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13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F4526-6178-489B-8BF8-FA9B90D9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45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A0F3DE-7F6B-440B-AB87-41A1DC200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2353" y="1386349"/>
            <a:ext cx="4950023" cy="8572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defRPr sz="2249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E558B-CFFA-4B34-A276-36C835FF8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007" y="2808852"/>
            <a:ext cx="11137500" cy="3191901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134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CE3BE-EDD1-4286-B16E-A978ECFF1CC0}"/>
              </a:ext>
            </a:extLst>
          </p:cNvPr>
          <p:cNvSpPr/>
          <p:nvPr userDrawn="1"/>
        </p:nvSpPr>
        <p:spPr>
          <a:xfrm flipV="1">
            <a:off x="0" y="891107"/>
            <a:ext cx="12192000" cy="1426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25516-A4B8-488E-B978-2A176ADAC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008" y="1068436"/>
            <a:ext cx="11106957" cy="1071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241081" indent="-241081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547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9B114-4F55-40EA-8F06-8F93D2D7F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007" y="2494668"/>
            <a:ext cx="11137500" cy="3506085"/>
          </a:xfrm>
          <a:prstGeom prst="rect">
            <a:avLst/>
          </a:prstGeom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265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810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flipH="1" flipV="1">
            <a:off x="0" y="-1"/>
            <a:ext cx="7488768" cy="6858001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771407" y="0"/>
                </a:ln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8" y="2127843"/>
            <a:ext cx="5307807" cy="55106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953251" y="2127844"/>
            <a:ext cx="4615256" cy="2533459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2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BC00C8-C9CD-4BB8-9101-40C4872B6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3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464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78A11-6403-41A5-A5BC-D88FDA751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0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15000" y="990600"/>
            <a:ext cx="6019800" cy="5410200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F73FB3-6AB6-425B-B902-2537156F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7" y="270035"/>
            <a:ext cx="6019801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63201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2" y="0"/>
            <a:ext cx="3417175" cy="6858000"/>
          </a:xfrm>
          <a:prstGeom prst="homePlate">
            <a:avLst>
              <a:gd name="adj" fmla="val 103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6" y="2567931"/>
            <a:ext cx="2589739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1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48183" y="803672"/>
            <a:ext cx="7720324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6017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605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336BA0-16C0-4860-8CEF-663D1CDFCA5D}"/>
              </a:ext>
            </a:extLst>
          </p:cNvPr>
          <p:cNvSpPr/>
          <p:nvPr userDrawn="1"/>
        </p:nvSpPr>
        <p:spPr>
          <a:xfrm>
            <a:off x="0" y="0"/>
            <a:ext cx="4435128" cy="6858000"/>
          </a:xfrm>
          <a:prstGeom prst="homePlate">
            <a:avLst>
              <a:gd name="adj" fmla="val 10305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567931"/>
            <a:ext cx="3361204" cy="172214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49FE9F-20FE-4AE2-8110-0EE7C9678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1111D-D12F-44A2-A0CD-4D573F36DF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5201" y="803672"/>
            <a:ext cx="6383307" cy="5250656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421"/>
              </a:spcBef>
              <a:spcAft>
                <a:spcPts val="421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23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5C2D-ACD4-4DE8-B8CD-AFCC6A76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E352-0165-42F3-9822-166352B6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3C829-0431-41A0-B72D-FEE5E4FFF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7263A-49B6-4D31-B7ED-2F5CDF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8A240-4278-4A91-A0D2-26032A87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48227-C62C-4901-99AF-91D6810D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4288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Flowchart: Data 16"/>
          <p:cNvSpPr/>
          <p:nvPr/>
        </p:nvSpPr>
        <p:spPr>
          <a:xfrm rot="10800000" flipH="1" flipV="1">
            <a:off x="3752456" y="1346873"/>
            <a:ext cx="4377526" cy="642938"/>
          </a:xfrm>
          <a:prstGeom prst="flowChartInputOutp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Flowchart: Data 17"/>
          <p:cNvSpPr/>
          <p:nvPr/>
        </p:nvSpPr>
        <p:spPr>
          <a:xfrm rot="10800000" flipH="1" flipV="1">
            <a:off x="0" y="1346873"/>
            <a:ext cx="4377526" cy="642938"/>
          </a:xfrm>
          <a:prstGeom prst="flowChartInputOutput">
            <a:avLst/>
          </a:prstGeom>
          <a:solidFill>
            <a:srgbClr val="717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lowchart: Data 18"/>
          <p:cNvSpPr/>
          <p:nvPr/>
        </p:nvSpPr>
        <p:spPr>
          <a:xfrm rot="10800000" flipH="1" flipV="1">
            <a:off x="7504911" y="1346874"/>
            <a:ext cx="4377526" cy="642938"/>
          </a:xfrm>
          <a:prstGeom prst="flowChartInputOutpu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04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239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1346873"/>
            <a:ext cx="1381125" cy="642939"/>
          </a:xfrm>
          <a:prstGeom prst="rect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 Placeholder 3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0191" y="910832"/>
            <a:ext cx="11137500" cy="2853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32" name="Text Placehold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2624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3" name="Text Placeholder 30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14456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4" name="Text Placeholder 3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862886" y="2291151"/>
            <a:ext cx="3555207" cy="642939"/>
          </a:xfrm>
          <a:prstGeom prst="rect">
            <a:avLst/>
          </a:prstGeom>
        </p:spPr>
        <p:txBody>
          <a:bodyPr>
            <a:noAutofit/>
          </a:bodyPr>
          <a:lstStyle>
            <a:lvl1pPr marL="126122" indent="-126122" algn="l" defTabSz="642884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35" name="Text Placeholder 3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1160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6" name="Text Placeholder 3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63616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7" name="Text Placeholder 3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916071" y="1555631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9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89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ree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545884"/>
            <a:ext cx="12192000" cy="3312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02DDE-BE44-4B3D-95CF-6723D457BC71}"/>
              </a:ext>
            </a:extLst>
          </p:cNvPr>
          <p:cNvSpPr/>
          <p:nvPr userDrawn="1"/>
        </p:nvSpPr>
        <p:spPr>
          <a:xfrm>
            <a:off x="5204845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F22EF6-AB69-4376-8B17-006101827371}"/>
              </a:ext>
            </a:extLst>
          </p:cNvPr>
          <p:cNvSpPr/>
          <p:nvPr userDrawn="1"/>
        </p:nvSpPr>
        <p:spPr>
          <a:xfrm>
            <a:off x="9105928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7D6FF6-7E35-4AE6-A52A-2E68D607671C}"/>
              </a:ext>
            </a:extLst>
          </p:cNvPr>
          <p:cNvSpPr/>
          <p:nvPr userDrawn="1"/>
        </p:nvSpPr>
        <p:spPr>
          <a:xfrm>
            <a:off x="1303761" y="1547030"/>
            <a:ext cx="1800171" cy="1800225"/>
          </a:xfrm>
          <a:prstGeom prst="ellipse">
            <a:avLst/>
          </a:prstGeom>
          <a:solidFill>
            <a:srgbClr val="355C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BBC42F-CDEC-4F64-9B02-0F7E57585A3E}"/>
              </a:ext>
            </a:extLst>
          </p:cNvPr>
          <p:cNvCxnSpPr/>
          <p:nvPr userDrawn="1"/>
        </p:nvCxnSpPr>
        <p:spPr>
          <a:xfrm>
            <a:off x="0" y="354588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C9CF81D-8C03-4215-9F97-CBD545CAB8FF}"/>
              </a:ext>
            </a:extLst>
          </p:cNvPr>
          <p:cNvSpPr/>
          <p:nvPr userDrawn="1"/>
        </p:nvSpPr>
        <p:spPr>
          <a:xfrm>
            <a:off x="2143652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279AB-FDEF-4AF0-900C-465266E86E53}"/>
              </a:ext>
            </a:extLst>
          </p:cNvPr>
          <p:cNvSpPr/>
          <p:nvPr userDrawn="1"/>
        </p:nvSpPr>
        <p:spPr>
          <a:xfrm>
            <a:off x="6044733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7A69F-0206-41BE-B475-93226B69A04C}"/>
              </a:ext>
            </a:extLst>
          </p:cNvPr>
          <p:cNvSpPr/>
          <p:nvPr userDrawn="1"/>
        </p:nvSpPr>
        <p:spPr>
          <a:xfrm>
            <a:off x="9945817" y="3482579"/>
            <a:ext cx="120395" cy="122159"/>
          </a:xfrm>
          <a:prstGeom prst="ellipse">
            <a:avLst/>
          </a:prstGeom>
          <a:solidFill>
            <a:srgbClr val="35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49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400" b="1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6246" y="4054567"/>
            <a:ext cx="3555207" cy="225423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01</a:t>
            </a:r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327329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02</a:t>
            </a:r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8228411" y="4054561"/>
            <a:ext cx="3555207" cy="23570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42884" rtl="0" eaLnBrk="1" latinLnBrk="0" hangingPunct="1">
              <a:lnSpc>
                <a:spcPts val="1765"/>
              </a:lnSpc>
              <a:defRPr lang="en-US" sz="18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Header 03</a:t>
            </a:r>
          </a:p>
        </p:txBody>
      </p:sp>
      <p:sp>
        <p:nvSpPr>
          <p:cNvPr id="39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26246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327329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228411" y="4412606"/>
            <a:ext cx="3555207" cy="1858055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642884" rtl="0" eaLnBrk="1" latinLnBrk="0" hangingPunct="1">
              <a:lnSpc>
                <a:spcPct val="100000"/>
              </a:lnSpc>
              <a:def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Copy text goes 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DBBBC86-B449-4EFC-9B5D-8CD50B53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91" y="884405"/>
            <a:ext cx="11137500" cy="31180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1600" b="0" kern="1200" spc="-11" dirty="0">
                <a:solidFill>
                  <a:srgbClr val="717073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387349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10516196" cy="132605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11874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766958"/>
            <a:ext cx="12192000" cy="3091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white">
          <a:xfrm flipH="1">
            <a:off x="0" y="964409"/>
            <a:ext cx="12215813" cy="439340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4292" tIns="32145" rIns="64292" bIns="3214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65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06" y="1634133"/>
            <a:ext cx="8382294" cy="20134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779" y="162975"/>
            <a:ext cx="855976" cy="2683189"/>
          </a:xfrm>
          <a:prstGeom prst="rect">
            <a:avLst/>
          </a:prstGeom>
          <a:noFill/>
        </p:spPr>
        <p:txBody>
          <a:bodyPr wrap="none" lIns="64280" tIns="32140" rIns="64280" bIns="32140" rtlCol="0">
            <a:spAutoFit/>
          </a:bodyPr>
          <a:lstStyle/>
          <a:p>
            <a:pPr defTabSz="481287" fontAlgn="auto">
              <a:spcBef>
                <a:spcPts val="0"/>
              </a:spcBef>
              <a:spcAft>
                <a:spcPts val="0"/>
              </a:spcAft>
            </a:pPr>
            <a:r>
              <a:rPr lang="en-US" sz="17014" dirty="0">
                <a:solidFill>
                  <a:schemeClr val="tx2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854572" y="5653776"/>
            <a:ext cx="6241555" cy="5760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642884" rtl="0" eaLnBrk="1" latinLnBrk="0" hangingPunct="1">
              <a:lnSpc>
                <a:spcPts val="1765"/>
              </a:lnSpc>
              <a:defRPr lang="en-US" sz="2400" kern="1200" spc="-11" dirty="0">
                <a:solidFill>
                  <a:schemeClr val="tx1"/>
                </a:solidFill>
                <a:latin typeface="+mn-lt"/>
                <a:ea typeface="Calibri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57E4B-32E4-4F73-92C1-4EED8C6515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7857" y="1634133"/>
            <a:ext cx="2286000" cy="20134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9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F93797-9D24-4780-9FB4-63702B9C6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4688" y="1285875"/>
            <a:ext cx="3370672" cy="29938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086F33-BD9F-40C8-851B-F502C93F86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6875" y="1285875"/>
            <a:ext cx="3370672" cy="29938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353D9-A145-415E-A6C6-ABD129E5B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9627" y="6646781"/>
            <a:ext cx="629420" cy="157643"/>
          </a:xfrm>
          <a:prstGeom prst="rect">
            <a:avLst/>
          </a:prstGeo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2020FA-F689-4A8E-8FB0-1357E1C61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6875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7B495C-B764-4785-B90C-93A8F3C3D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4688" y="4510702"/>
            <a:ext cx="3370672" cy="334863"/>
          </a:xfrm>
          <a:prstGeom prst="rect">
            <a:avLst/>
          </a:prstGeom>
        </p:spPr>
        <p:txBody>
          <a:bodyPr/>
          <a:lstStyle>
            <a:lvl1pPr algn="ctr">
              <a:defRPr sz="1688" b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1683373-F90D-4BF2-8686-8F743F747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6875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009AC5D-F1E6-4C6B-B1D7-0413B2BE6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4688" y="4961047"/>
            <a:ext cx="3370672" cy="334863"/>
          </a:xfrm>
          <a:prstGeom prst="rect">
            <a:avLst/>
          </a:prstGeom>
        </p:spPr>
        <p:txBody>
          <a:bodyPr anchor="ctr"/>
          <a:lstStyle>
            <a:lvl1pPr algn="ctr">
              <a:defRPr sz="1265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3pPr marL="0" indent="0" algn="ctr">
              <a:defRPr>
                <a:solidFill>
                  <a:srgbClr val="858585"/>
                </a:solidFill>
              </a:defRPr>
            </a:lvl3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C5589B-9D57-4CED-81A3-954D37E1E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007" y="270035"/>
            <a:ext cx="11137500" cy="55106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4"/>
              </a:lnSpc>
              <a:defRPr lang="en-US" sz="2531" b="0" i="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925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67AC-A860-4F29-8723-D995109F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6C27D-E37D-4524-92F6-CEDFC78D7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83054-C566-4F23-9451-A7C73ADE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5C13E-E62D-4B44-821A-E0EF456A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E21D-E22A-4AE1-9DD1-636585B0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A0F5C-4805-42D0-8E44-0E7D4800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8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44406-DBBB-4824-9A74-679CBEFF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98D71-B80C-4C42-B6D0-342B88A2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B7683-4B9F-4341-98E2-5FC3C30BC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16DF-5EB6-4677-A73D-11B32BEB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AF5A-7430-4031-8337-ADD75FFB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53573"/>
            <a:fld id="{81D60167-4931-47E6-BA6A-407CBD079E47}" type="slidenum">
              <a:rPr lang="en-US" smtClean="0"/>
              <a:pPr marL="5357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4016" r:id="rId26"/>
    <p:sldLayoutId id="2147484017" r:id="rId27"/>
    <p:sldLayoutId id="2147484018" r:id="rId28"/>
    <p:sldLayoutId id="2147484019" r:id="rId29"/>
    <p:sldLayoutId id="2147484020" r:id="rId30"/>
    <p:sldLayoutId id="2147484021" r:id="rId31"/>
    <p:sldLayoutId id="2147484022" r:id="rId32"/>
    <p:sldLayoutId id="2147484023" r:id="rId33"/>
    <p:sldLayoutId id="2147484024" r:id="rId34"/>
    <p:sldLayoutId id="2147484025" r:id="rId35"/>
    <p:sldLayoutId id="2147484026" r:id="rId36"/>
    <p:sldLayoutId id="2147484027" r:id="rId37"/>
    <p:sldLayoutId id="2147484028" r:id="rId38"/>
    <p:sldLayoutId id="2147484029" r:id="rId39"/>
    <p:sldLayoutId id="2147484030" r:id="rId40"/>
    <p:sldLayoutId id="2147484031" r:id="rId41"/>
    <p:sldLayoutId id="2147484032" r:id="rId42"/>
    <p:sldLayoutId id="2147484033" r:id="rId43"/>
    <p:sldLayoutId id="2147484034" r:id="rId44"/>
    <p:sldLayoutId id="2147484035" r:id="rId45"/>
    <p:sldLayoutId id="2147484036" r:id="rId46"/>
    <p:sldLayoutId id="2147484037" r:id="rId47"/>
    <p:sldLayoutId id="2147484038" r:id="rId48"/>
    <p:sldLayoutId id="2147484039" r:id="rId49"/>
    <p:sldLayoutId id="2147484040" r:id="rId50"/>
    <p:sldLayoutId id="2147484041" r:id="rId51"/>
    <p:sldLayoutId id="2147484042" r:id="rId52"/>
    <p:sldLayoutId id="2147484043" r:id="rId53"/>
    <p:sldLayoutId id="2147484044" r:id="rId54"/>
    <p:sldLayoutId id="2147484045" r:id="rId55"/>
    <p:sldLayoutId id="2147484046" r:id="rId56"/>
    <p:sldLayoutId id="2147484047" r:id="rId57"/>
    <p:sldLayoutId id="2147484048" r:id="rId58"/>
    <p:sldLayoutId id="2147484049" r:id="rId59"/>
    <p:sldLayoutId id="2147484050" r:id="rId60"/>
    <p:sldLayoutId id="2147484051" r:id="rId61"/>
    <p:sldLayoutId id="2147483763" r:id="rId62"/>
    <p:sldLayoutId id="2147483764" r:id="rId63"/>
    <p:sldLayoutId id="2147483720" r:id="rId64"/>
    <p:sldLayoutId id="2147483721" r:id="rId65"/>
    <p:sldLayoutId id="2147483682" r:id="rId66"/>
    <p:sldLayoutId id="2147483715" r:id="rId67"/>
    <p:sldLayoutId id="2147483744" r:id="rId68"/>
    <p:sldLayoutId id="2147483670" r:id="rId69"/>
    <p:sldLayoutId id="2147483730" r:id="rId70"/>
    <p:sldLayoutId id="2147483745" r:id="rId71"/>
    <p:sldLayoutId id="2147483717" r:id="rId72"/>
    <p:sldLayoutId id="2147483716" r:id="rId73"/>
    <p:sldLayoutId id="2147483683" r:id="rId74"/>
    <p:sldLayoutId id="2147483726" r:id="rId75"/>
    <p:sldLayoutId id="2147483761" r:id="rId76"/>
    <p:sldLayoutId id="2147483729" r:id="rId77"/>
    <p:sldLayoutId id="2147483728" r:id="rId78"/>
    <p:sldLayoutId id="2147483762" r:id="rId79"/>
    <p:sldLayoutId id="2147483676" r:id="rId80"/>
    <p:sldLayoutId id="2147483675" r:id="rId81"/>
    <p:sldLayoutId id="2147483685" r:id="rId82"/>
    <p:sldLayoutId id="2147483760" r:id="rId83"/>
    <p:sldLayoutId id="2147483719" r:id="rId8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6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7CB67-1E5D-41B0-8195-A95702F4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 Sandbox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D82666-BE12-4F81-ADBE-06F56C1FD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12-12-2025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C3BD9F-AD0B-4F0C-B753-316BC3EFA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Demand Estimation in Fresh retail - FreshRetailNet-50K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F463AF-A26F-4B23-8291-83C2459CB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Pranav Sharma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4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Forecast Performance Varies by Demand Structure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xfrm>
            <a:off x="5185201" y="1859339"/>
            <a:ext cx="63833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Model performance differs materially across SKU demand profiles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single model performs best across all observed structures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High SKU win counts do not minimize portfolio loss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Aggregate loss is driven by a small number of large errors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 structure must be explicitly considered in forecasting.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0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SKUs Exhibit Distinct Demand Characteristics</a:t>
            </a:r>
            <a:endParaRPr lang="en-US" sz="3200" b="0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95437-4BED-4C14-B6B3-29A6E285E56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</a:rPr>
              <a:t>SKUs were grouped using intermittency and variability measures.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Structures are computed from demand history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Independent of model choice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structures are observable properties of the data, not model outputs.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7573FDC-FA0C-455F-86F1-26703FEA7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90801"/>
              </p:ext>
            </p:extLst>
          </p:nvPr>
        </p:nvGraphicFramePr>
        <p:xfrm>
          <a:off x="5410200" y="1905000"/>
          <a:ext cx="5638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81789082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5000864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685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/>
                        <a:t>Low-Low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Stable demand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8944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/>
                        <a:t>Low-High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Stable timing, volatile magnitude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21675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/>
                        <a:t>Intermittent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zero periods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64061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/>
                        <a:t>High-High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Sparse, noisy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03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5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Model Rankings Change Across Demand Structures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Smoothing models rank higher in stable-demand groups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Zero-aware methods rank higher in intermittent demand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Performance rankings are not preserved across structures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Model effectiveness is conditional on demand structure, not universal</a:t>
            </a:r>
          </a:p>
        </p:txBody>
      </p:sp>
    </p:spTree>
    <p:extLst>
      <p:ext uri="{BB962C8B-B14F-4D97-AF65-F5344CB8AC3E}">
        <p14:creationId xmlns:p14="http://schemas.microsoft.com/office/powerpoint/2010/main" val="26919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Win Frequency ≠ Portfolio Quality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Models with high SKU win rates show higher mean loss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Correlation between win rate and mean score is weak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Portfolio loss is driven by few large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SKU-level ‘wins’ are a weak proxy for decision quality</a:t>
            </a:r>
          </a:p>
        </p:txBody>
      </p:sp>
    </p:spTree>
    <p:extLst>
      <p:ext uri="{BB962C8B-B14F-4D97-AF65-F5344CB8AC3E}">
        <p14:creationId xmlns:p14="http://schemas.microsoft.com/office/powerpoint/2010/main" val="45224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Chronos2 Acts as a Structure-Agnostic Baseline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Chronos2 ranks within the top score band at portfolio level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Appears as a best model across multiple demand structures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800" dirty="0">
                <a:latin typeface="Arial" panose="020B0604020202020204" pitchFamily="34" charset="0"/>
              </a:rPr>
              <a:t>Does not produce the largest observed error spikes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Chronos2 behaves as a structure-agnostic baseline rather than a specialist.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C618F-E099-4339-930C-67790B5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Structure-Aware Selection Reduces Risk</a:t>
            </a:r>
            <a:endParaRPr lang="en-US" sz="3200" b="0" dirty="0">
              <a:latin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FFCF37-E2F9-4FC0-A7E7-9676D9CE2C9F}"/>
              </a:ext>
            </a:extLst>
          </p:cNvPr>
          <p:cNvSpPr>
            <a:spLocks noGrp="1" noChangeArrowheads="1"/>
          </p:cNvSpPr>
          <p:nvPr>
            <p:ph idx="1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sz="1800" dirty="0">
                <a:latin typeface="Arial" panose="020B0604020202020204" pitchFamily="34" charset="0"/>
              </a:rPr>
              <a:t> Specialist models perform well when structure is clear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Misapplication of specialists drives large errors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800" dirty="0">
                <a:latin typeface="Arial" panose="020B0604020202020204" pitchFamily="34" charset="0"/>
              </a:rPr>
              <a:t>A generalist model limits downside when structure is uncertain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Takeaway: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Forecasting benefits from structure-aware model assignment.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1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58D4-2370-46BD-BB00-1B5F6B0F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574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Forecast Performance Is Structure-Conditional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888A9B-6D72-4E79-9450-E1FC4DBD8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6138A-BD09-4AF6-A9F1-2F8D5ECEDD3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007" y="2590800"/>
            <a:ext cx="11137500" cy="36433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</a:rPr>
              <a:t>Demand structure is an observable property of the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</a:rPr>
              <a:t>Model performance varies systematically across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</a:rPr>
              <a:t>No single model dominates across all observed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</a:rPr>
              <a:t>Portfolio loss is driven by a small number of structure–model mismatches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800" b="1" dirty="0">
                <a:latin typeface="Arial" panose="020B0604020202020204" pitchFamily="34" charset="0"/>
              </a:rPr>
              <a:t>Implication: </a:t>
            </a:r>
          </a:p>
          <a:p>
            <a:pPr algn="l"/>
            <a:r>
              <a:rPr lang="en-GB" sz="1800" dirty="0">
                <a:latin typeface="Arial" panose="020B0604020202020204" pitchFamily="34" charset="0"/>
              </a:rPr>
              <a:t>Forecasting should condition model choice on demand structure and confidence, not on aggregate win rates.</a:t>
            </a:r>
          </a:p>
        </p:txBody>
      </p:sp>
    </p:spTree>
    <p:extLst>
      <p:ext uri="{BB962C8B-B14F-4D97-AF65-F5344CB8AC3E}">
        <p14:creationId xmlns:p14="http://schemas.microsoft.com/office/powerpoint/2010/main" val="355792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FC620-037D-4F49-98CC-6EDD36F3F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n-lt"/>
              </a:rPr>
              <a:t>Thanks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FD32C-2F46-49F2-BB8D-9C2B1DBD20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1763" y="6646863"/>
            <a:ext cx="630237" cy="157162"/>
          </a:xfrm>
        </p:spPr>
        <p:txBody>
          <a:bodyPr/>
          <a:lstStyle/>
          <a:p>
            <a:pPr marL="53573"/>
            <a:fld id="{81D60167-4931-47E6-BA6A-407CBD079E47}" type="slidenum">
              <a:rPr lang="en-US" smtClean="0"/>
              <a:pPr marL="53573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7612"/>
      </p:ext>
    </p:extLst>
  </p:cSld>
  <p:clrMapOvr>
    <a:masterClrMapping/>
  </p:clrMapOvr>
</p:sld>
</file>

<file path=ppt/theme/theme1.xml><?xml version="1.0" encoding="utf-8"?>
<a:theme xmlns:a="http://schemas.openxmlformats.org/drawingml/2006/main" name="Sovereign-Executive-theme">
  <a:themeElements>
    <a:clrScheme name="Custom 3">
      <a:dk1>
        <a:srgbClr val="1A1A1A"/>
      </a:dk1>
      <a:lt1>
        <a:srgbClr val="FFFFFF"/>
      </a:lt1>
      <a:dk2>
        <a:srgbClr val="3C3C3C"/>
      </a:dk2>
      <a:lt2>
        <a:srgbClr val="F7F7F7"/>
      </a:lt2>
      <a:accent1>
        <a:srgbClr val="0F1C2E"/>
      </a:accent1>
      <a:accent2>
        <a:srgbClr val="C47500"/>
      </a:accent2>
      <a:accent3>
        <a:srgbClr val="0F1C2E"/>
      </a:accent3>
      <a:accent4>
        <a:srgbClr val="C47500"/>
      </a:accent4>
      <a:accent5>
        <a:srgbClr val="0F1C2E"/>
      </a:accent5>
      <a:accent6>
        <a:srgbClr val="C47500"/>
      </a:accent6>
      <a:hlink>
        <a:srgbClr val="0F6EB8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vereign-Executive-theme" id="{54CCF77B-3CB2-46B8-AD4F-9C3DDAD825B2}" vid="{B20567F5-4D28-416A-89A6-61D08B42D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Sovereign-Executive-theme</Template>
  <TotalTime>3652</TotalTime>
  <Words>371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 Light</vt:lpstr>
      <vt:lpstr>Sovereign-Executive-theme</vt:lpstr>
      <vt:lpstr>Forecast Sandbox</vt:lpstr>
      <vt:lpstr>Forecast Performance Varies by Demand Structure</vt:lpstr>
      <vt:lpstr>SKUs Exhibit Distinct Demand Characteristics</vt:lpstr>
      <vt:lpstr>Model Rankings Change Across Demand Structures</vt:lpstr>
      <vt:lpstr>Win Frequency ≠ Portfolio Quality</vt:lpstr>
      <vt:lpstr>Chronos2 Acts as a Structure-Agnostic Baseline</vt:lpstr>
      <vt:lpstr>Structure-Aware Selection Reduces Risk</vt:lpstr>
      <vt:lpstr>Forecast Performance Is Structure-Conditional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Consulting Toolkit  Structured Problem Solving &amp; Persuasive Storytelling</dc:title>
  <dc:creator>Paul Millerd</dc:creator>
  <cp:lastModifiedBy>Pranav Sharma</cp:lastModifiedBy>
  <cp:revision>88</cp:revision>
  <cp:lastPrinted>2019-02-10T01:30:56Z</cp:lastPrinted>
  <dcterms:created xsi:type="dcterms:W3CDTF">2018-08-29T13:07:37Z</dcterms:created>
  <dcterms:modified xsi:type="dcterms:W3CDTF">2025-12-12T14:49:41Z</dcterms:modified>
</cp:coreProperties>
</file>