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21.xml" ContentType="application/vnd.openxmlformats-officedocument.presentationml.notesSlid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charts/chart5.xml" ContentType="application/vnd.openxmlformats-officedocument.drawingml.chart+xml"/>
  <Override PartName="/ppt/charts/style5.xml" ContentType="application/vnd.ms-office.chartstyle+xml"/>
  <Override PartName="/ppt/charts/colors5.xml" ContentType="application/vnd.ms-office.chartcolorstyl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charts/chart6.xml" ContentType="application/vnd.openxmlformats-officedocument.drawingml.chart+xml"/>
  <Override PartName="/ppt/charts/style6.xml" ContentType="application/vnd.ms-office.chartstyle+xml"/>
  <Override PartName="/ppt/charts/colors6.xml" ContentType="application/vnd.ms-office.chartcolorstyle+xml"/>
  <Override PartName="/ppt/notesSlides/notesSlide38.xml" ContentType="application/vnd.openxmlformats-officedocument.presentationml.notesSlide+xml"/>
  <Override PartName="/ppt/charts/chart7.xml" ContentType="application/vnd.openxmlformats-officedocument.drawingml.chart+xml"/>
  <Override PartName="/ppt/charts/style7.xml" ContentType="application/vnd.ms-office.chartstyle+xml"/>
  <Override PartName="/ppt/charts/colors7.xml" ContentType="application/vnd.ms-office.chartcolorstyl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8" r:id="rId1"/>
  </p:sldMasterIdLst>
  <p:notesMasterIdLst>
    <p:notesMasterId r:id="rId68"/>
  </p:notesMasterIdLst>
  <p:sldIdLst>
    <p:sldId id="256" r:id="rId2"/>
    <p:sldId id="267" r:id="rId3"/>
    <p:sldId id="460" r:id="rId4"/>
    <p:sldId id="397" r:id="rId5"/>
    <p:sldId id="443" r:id="rId6"/>
    <p:sldId id="466" r:id="rId7"/>
    <p:sldId id="502" r:id="rId8"/>
    <p:sldId id="436" r:id="rId9"/>
    <p:sldId id="438" r:id="rId10"/>
    <p:sldId id="444" r:id="rId11"/>
    <p:sldId id="437" r:id="rId12"/>
    <p:sldId id="445" r:id="rId13"/>
    <p:sldId id="491" r:id="rId14"/>
    <p:sldId id="492" r:id="rId15"/>
    <p:sldId id="537" r:id="rId16"/>
    <p:sldId id="539" r:id="rId17"/>
    <p:sldId id="334" r:id="rId18"/>
    <p:sldId id="269" r:id="rId19"/>
    <p:sldId id="280" r:id="rId20"/>
    <p:sldId id="518" r:id="rId21"/>
    <p:sldId id="408" r:id="rId22"/>
    <p:sldId id="284" r:id="rId23"/>
    <p:sldId id="283" r:id="rId24"/>
    <p:sldId id="285" r:id="rId25"/>
    <p:sldId id="453" r:id="rId26"/>
    <p:sldId id="510" r:id="rId27"/>
    <p:sldId id="509" r:id="rId28"/>
    <p:sldId id="423" r:id="rId29"/>
    <p:sldId id="516" r:id="rId30"/>
    <p:sldId id="512" r:id="rId31"/>
    <p:sldId id="517" r:id="rId32"/>
    <p:sldId id="548" r:id="rId33"/>
    <p:sldId id="540" r:id="rId34"/>
    <p:sldId id="333" r:id="rId35"/>
    <p:sldId id="328" r:id="rId36"/>
    <p:sldId id="452" r:id="rId37"/>
    <p:sldId id="487" r:id="rId38"/>
    <p:sldId id="488" r:id="rId39"/>
    <p:sldId id="347" r:id="rId40"/>
    <p:sldId id="348" r:id="rId41"/>
    <p:sldId id="353" r:id="rId42"/>
    <p:sldId id="497" r:id="rId43"/>
    <p:sldId id="498" r:id="rId44"/>
    <p:sldId id="454" r:id="rId45"/>
    <p:sldId id="349" r:id="rId46"/>
    <p:sldId id="352" r:id="rId47"/>
    <p:sldId id="455" r:id="rId48"/>
    <p:sldId id="365" r:id="rId49"/>
    <p:sldId id="368" r:id="rId50"/>
    <p:sldId id="515" r:id="rId51"/>
    <p:sldId id="367" r:id="rId52"/>
    <p:sldId id="363" r:id="rId53"/>
    <p:sldId id="532" r:id="rId54"/>
    <p:sldId id="533" r:id="rId55"/>
    <p:sldId id="534" r:id="rId56"/>
    <p:sldId id="535" r:id="rId57"/>
    <p:sldId id="541" r:id="rId58"/>
    <p:sldId id="482" r:id="rId59"/>
    <p:sldId id="544" r:id="rId60"/>
    <p:sldId id="528" r:id="rId61"/>
    <p:sldId id="554" r:id="rId62"/>
    <p:sldId id="542" r:id="rId63"/>
    <p:sldId id="504" r:id="rId64"/>
    <p:sldId id="521" r:id="rId65"/>
    <p:sldId id="553" r:id="rId66"/>
    <p:sldId id="316" r:id="rId6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5E5FA"/>
    <a:srgbClr val="F8F4F2"/>
    <a:srgbClr val="F9F9F9"/>
    <a:srgbClr val="EBF0F9"/>
    <a:srgbClr val="C8FAEC"/>
    <a:srgbClr val="FDFDFD"/>
    <a:srgbClr val="F0E7D9"/>
    <a:srgbClr val="F8F8F8"/>
    <a:srgbClr val="F0D4D0"/>
    <a:srgbClr val="F0DAD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944"/>
    <p:restoredTop sz="80963"/>
  </p:normalViewPr>
  <p:slideViewPr>
    <p:cSldViewPr snapToGrid="0">
      <p:cViewPr varScale="1">
        <p:scale>
          <a:sx n="129" d="100"/>
          <a:sy n="129" d="100"/>
        </p:scale>
        <p:origin x="1224" y="200"/>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notesMaster" Target="notesMasters/notesMaster1.xml"/><Relationship Id="rId7" Type="http://schemas.openxmlformats.org/officeDocument/2006/relationships/slide" Target="slides/slide6.xml"/><Relationship Id="rId71"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package" Target="../embeddings/Microsoft_Excel_Worksheet3.xlsx"/><Relationship Id="rId2" Type="http://schemas.microsoft.com/office/2011/relationships/chartColorStyle" Target="colors4.xml"/><Relationship Id="rId1" Type="http://schemas.microsoft.com/office/2011/relationships/chartStyle" Target="style4.xml"/></Relationships>
</file>

<file path=ppt/charts/_rels/chart5.xml.rels><?xml version="1.0" encoding="UTF-8" standalone="yes"?>
<Relationships xmlns="http://schemas.openxmlformats.org/package/2006/relationships"><Relationship Id="rId3" Type="http://schemas.openxmlformats.org/officeDocument/2006/relationships/package" Target="../embeddings/Microsoft_Excel_Worksheet4.xlsx"/><Relationship Id="rId2" Type="http://schemas.microsoft.com/office/2011/relationships/chartColorStyle" Target="colors5.xml"/><Relationship Id="rId1" Type="http://schemas.microsoft.com/office/2011/relationships/chartStyle" Target="style5.xml"/></Relationships>
</file>

<file path=ppt/charts/_rels/chart6.xml.rels><?xml version="1.0" encoding="UTF-8" standalone="yes"?>
<Relationships xmlns="http://schemas.openxmlformats.org/package/2006/relationships"><Relationship Id="rId3" Type="http://schemas.openxmlformats.org/officeDocument/2006/relationships/package" Target="../embeddings/Microsoft_Excel_Worksheet5.xlsx"/><Relationship Id="rId2" Type="http://schemas.microsoft.com/office/2011/relationships/chartColorStyle" Target="colors6.xml"/><Relationship Id="rId1" Type="http://schemas.microsoft.com/office/2011/relationships/chartStyle" Target="style6.xml"/></Relationships>
</file>

<file path=ppt/charts/_rels/chart7.xml.rels><?xml version="1.0" encoding="UTF-8" standalone="yes"?>
<Relationships xmlns="http://schemas.openxmlformats.org/package/2006/relationships"><Relationship Id="rId3" Type="http://schemas.openxmlformats.org/officeDocument/2006/relationships/package" Target="../embeddings/Microsoft_Excel_Worksheet6.xlsx"/><Relationship Id="rId2" Type="http://schemas.microsoft.com/office/2011/relationships/chartColorStyle" Target="colors7.xml"/><Relationship Id="rId1" Type="http://schemas.microsoft.com/office/2011/relationships/chartStyle" Target="style7.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1" i="0" u="none" strike="noStrike" kern="1200" cap="all" spc="120" normalizeH="0" baseline="0">
                <a:solidFill>
                  <a:schemeClr val="tx1">
                    <a:lumMod val="65000"/>
                    <a:lumOff val="35000"/>
                  </a:schemeClr>
                </a:solidFill>
                <a:latin typeface="+mn-lt"/>
                <a:ea typeface="+mn-ea"/>
                <a:cs typeface="+mn-cs"/>
              </a:defRPr>
            </a:pPr>
            <a:r>
              <a:rPr lang="en-US" dirty="0"/>
              <a:t>GPT3</a:t>
            </a:r>
            <a:r>
              <a:rPr lang="en-US" baseline="0" dirty="0"/>
              <a:t> </a:t>
            </a:r>
            <a:r>
              <a:rPr lang="en-US" dirty="0"/>
              <a:t>vs.</a:t>
            </a:r>
            <a:r>
              <a:rPr lang="en-US" baseline="0" dirty="0"/>
              <a:t> </a:t>
            </a:r>
            <a:r>
              <a:rPr lang="en-US" dirty="0"/>
              <a:t>Human Expert</a:t>
            </a:r>
          </a:p>
        </c:rich>
      </c:tx>
      <c:overlay val="0"/>
      <c:spPr>
        <a:noFill/>
        <a:ln>
          <a:noFill/>
        </a:ln>
        <a:effectLst/>
      </c:spPr>
      <c:txPr>
        <a:bodyPr rot="0" spcFirstLastPara="1" vertOverflow="ellipsis" vert="horz" wrap="square" anchor="ctr" anchorCtr="1"/>
        <a:lstStyle/>
        <a:p>
          <a:pPr>
            <a:defRPr sz="2128" b="1" i="0" u="none" strike="noStrike" kern="1200" cap="all" spc="120" normalizeH="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MATH</c:v>
                </c:pt>
              </c:strCache>
            </c:strRef>
          </c:tx>
          <c:spPr>
            <a:solidFill>
              <a:schemeClr val="accent4">
                <a:lumMod val="60000"/>
                <a:lumOff val="40000"/>
              </a:schemeClr>
            </a:solidFill>
            <a:ln>
              <a:noFill/>
            </a:ln>
            <a:effectLst/>
          </c:spPr>
          <c:invertIfNegative val="0"/>
          <c:dPt>
            <c:idx val="2"/>
            <c:invertIfNegative val="0"/>
            <c:bubble3D val="0"/>
            <c:spPr>
              <a:solidFill>
                <a:schemeClr val="accent6">
                  <a:lumMod val="60000"/>
                  <a:lumOff val="40000"/>
                </a:schemeClr>
              </a:solidFill>
              <a:ln>
                <a:noFill/>
              </a:ln>
              <a:effectLst/>
            </c:spPr>
            <c:extLst>
              <c:ext xmlns:c16="http://schemas.microsoft.com/office/drawing/2014/chart" uri="{C3380CC4-5D6E-409C-BE32-E72D297353CC}">
                <c16:uniqueId val="{00000005-49EB-4945-88A5-FFD7E45901A8}"/>
              </c:ext>
            </c:extLst>
          </c:dPt>
          <c:dLbls>
            <c:spPr>
              <a:noFill/>
              <a:ln>
                <a:noFill/>
              </a:ln>
              <a:effectLst/>
            </c:spPr>
            <c:txPr>
              <a:bodyPr rot="-5400000" spcFirstLastPara="1" vertOverflow="clip" horzOverflow="clip" vert="horz" wrap="square" lIns="38100" tIns="19050" rIns="38100" bIns="19050" anchor="ctr" anchorCtr="1">
                <a:spAutoFit/>
              </a:bodyPr>
              <a:lstStyle/>
              <a:p>
                <a:pPr>
                  <a:defRPr sz="1064" b="0" i="0" u="none" strike="noStrike" kern="1200" baseline="0">
                    <a:solidFill>
                      <a:schemeClr val="tx1"/>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Sheet1!$A$2:$A$4</c:f>
              <c:strCache>
                <c:ptCount val="3"/>
                <c:pt idx="0">
                  <c:v>GPT-3 (2021)</c:v>
                </c:pt>
                <c:pt idx="1">
                  <c:v>Codex (2022)</c:v>
                </c:pt>
                <c:pt idx="2">
                  <c:v>Humans</c:v>
                </c:pt>
              </c:strCache>
            </c:strRef>
          </c:cat>
          <c:val>
            <c:numRef>
              <c:f>Sheet1!$B$2:$B$4</c:f>
              <c:numCache>
                <c:formatCode>General</c:formatCode>
                <c:ptCount val="3"/>
                <c:pt idx="0">
                  <c:v>10.7</c:v>
                </c:pt>
                <c:pt idx="1">
                  <c:v>18.5</c:v>
                </c:pt>
                <c:pt idx="2">
                  <c:v>100</c:v>
                </c:pt>
              </c:numCache>
            </c:numRef>
          </c:val>
          <c:extLst>
            <c:ext xmlns:c16="http://schemas.microsoft.com/office/drawing/2014/chart" uri="{C3380CC4-5D6E-409C-BE32-E72D297353CC}">
              <c16:uniqueId val="{00000000-49EB-4945-88A5-FFD7E45901A8}"/>
            </c:ext>
          </c:extLst>
        </c:ser>
        <c:dLbls>
          <c:dLblPos val="outEnd"/>
          <c:showLegendKey val="0"/>
          <c:showVal val="1"/>
          <c:showCatName val="0"/>
          <c:showSerName val="0"/>
          <c:showPercent val="0"/>
          <c:showBubbleSize val="0"/>
        </c:dLbls>
        <c:gapWidth val="444"/>
        <c:overlap val="-90"/>
        <c:axId val="955385647"/>
        <c:axId val="955383583"/>
      </c:barChart>
      <c:catAx>
        <c:axId val="955385647"/>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064" b="0" i="0" u="none" strike="noStrike" kern="1200" cap="all" spc="120" normalizeH="0" baseline="0">
                <a:solidFill>
                  <a:schemeClr val="tx1"/>
                </a:solidFill>
                <a:latin typeface="+mn-lt"/>
                <a:ea typeface="+mn-ea"/>
                <a:cs typeface="+mn-cs"/>
              </a:defRPr>
            </a:pPr>
            <a:endParaRPr lang="en-US"/>
          </a:p>
        </c:txPr>
        <c:crossAx val="955383583"/>
        <c:crosses val="autoZero"/>
        <c:auto val="1"/>
        <c:lblAlgn val="ctr"/>
        <c:lblOffset val="100"/>
        <c:noMultiLvlLbl val="0"/>
      </c:catAx>
      <c:valAx>
        <c:axId val="955383583"/>
        <c:scaling>
          <c:orientation val="minMax"/>
          <c:max val="100"/>
        </c:scaling>
        <c:delete val="1"/>
        <c:axPos val="l"/>
        <c:numFmt formatCode="General" sourceLinked="1"/>
        <c:majorTickMark val="none"/>
        <c:minorTickMark val="none"/>
        <c:tickLblPos val="nextTo"/>
        <c:crossAx val="955385647"/>
        <c:crosses val="autoZero"/>
        <c:crossBetween val="between"/>
      </c:valAx>
      <c:spPr>
        <a:noFill/>
        <a:ln>
          <a:noFill/>
        </a:ln>
        <a:effectLst/>
      </c:spPr>
    </c:plotArea>
    <c:legend>
      <c:legendPos val="t"/>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US" dirty="0">
                <a:solidFill>
                  <a:schemeClr val="tx1"/>
                </a:solidFill>
              </a:rPr>
              <a:t>Performance Comparison</a:t>
            </a:r>
            <a:r>
              <a:rPr lang="en-US" baseline="0" dirty="0">
                <a:solidFill>
                  <a:schemeClr val="tx1"/>
                </a:solidFill>
              </a:rPr>
              <a:t> between </a:t>
            </a:r>
            <a:r>
              <a:rPr lang="en-US" baseline="0" dirty="0" err="1">
                <a:solidFill>
                  <a:schemeClr val="tx1"/>
                </a:solidFill>
              </a:rPr>
              <a:t>CoT</a:t>
            </a:r>
            <a:r>
              <a:rPr lang="en-US" baseline="0" dirty="0">
                <a:solidFill>
                  <a:schemeClr val="tx1"/>
                </a:solidFill>
              </a:rPr>
              <a:t> and </a:t>
            </a:r>
            <a:r>
              <a:rPr lang="en-US" baseline="0" dirty="0" err="1">
                <a:solidFill>
                  <a:schemeClr val="tx1"/>
                </a:solidFill>
              </a:rPr>
              <a:t>PoT</a:t>
            </a:r>
            <a:endParaRPr lang="en-US" dirty="0">
              <a:solidFill>
                <a:schemeClr val="tx1"/>
              </a:solidFill>
            </a:endParaRPr>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4.7304046584798316E-2"/>
          <c:y val="0.19856071910473513"/>
          <c:w val="0.93554644270412302"/>
          <c:h val="0.69135259591764764"/>
        </c:manualLayout>
      </c:layout>
      <c:barChart>
        <c:barDir val="col"/>
        <c:grouping val="clustered"/>
        <c:varyColors val="0"/>
        <c:ser>
          <c:idx val="0"/>
          <c:order val="0"/>
          <c:tx>
            <c:strRef>
              <c:f>Sheet1!$B$1</c:f>
              <c:strCache>
                <c:ptCount val="1"/>
                <c:pt idx="0">
                  <c:v>CoT (%)</c:v>
                </c:pt>
              </c:strCache>
            </c:strRef>
          </c:tx>
          <c:spPr>
            <a:solidFill>
              <a:schemeClr val="accent2">
                <a:lumMod val="60000"/>
                <a:lumOff val="4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Sheet1!$A$2:$A$6</c:f>
              <c:strCache>
                <c:ptCount val="5"/>
                <c:pt idx="0">
                  <c:v>MATH</c:v>
                </c:pt>
                <c:pt idx="1">
                  <c:v>AQuA</c:v>
                </c:pt>
                <c:pt idx="2">
                  <c:v>TabMWP</c:v>
                </c:pt>
                <c:pt idx="3">
                  <c:v>TATQA</c:v>
                </c:pt>
                <c:pt idx="4">
                  <c:v>FinQA</c:v>
                </c:pt>
              </c:strCache>
            </c:strRef>
          </c:cat>
          <c:val>
            <c:numRef>
              <c:f>Sheet1!$B$2:$B$6</c:f>
              <c:numCache>
                <c:formatCode>General</c:formatCode>
                <c:ptCount val="5"/>
                <c:pt idx="0">
                  <c:v>18.5</c:v>
                </c:pt>
                <c:pt idx="1">
                  <c:v>45.3</c:v>
                </c:pt>
                <c:pt idx="2">
                  <c:v>65.2</c:v>
                </c:pt>
                <c:pt idx="3">
                  <c:v>61.4</c:v>
                </c:pt>
                <c:pt idx="4">
                  <c:v>40.4</c:v>
                </c:pt>
              </c:numCache>
            </c:numRef>
          </c:val>
          <c:extLst>
            <c:ext xmlns:c16="http://schemas.microsoft.com/office/drawing/2014/chart" uri="{C3380CC4-5D6E-409C-BE32-E72D297353CC}">
              <c16:uniqueId val="{00000000-8B8D-6D48-A19C-7E8481FEE7A4}"/>
            </c:ext>
          </c:extLst>
        </c:ser>
        <c:ser>
          <c:idx val="1"/>
          <c:order val="1"/>
          <c:tx>
            <c:strRef>
              <c:f>Sheet1!$C$1</c:f>
              <c:strCache>
                <c:ptCount val="1"/>
                <c:pt idx="0">
                  <c:v>PoT (%)</c:v>
                </c:pt>
              </c:strCache>
            </c:strRef>
          </c:tx>
          <c:spPr>
            <a:solidFill>
              <a:schemeClr val="accent4">
                <a:lumMod val="60000"/>
                <a:lumOff val="4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Sheet1!$A$2:$A$6</c:f>
              <c:strCache>
                <c:ptCount val="5"/>
                <c:pt idx="0">
                  <c:v>MATH</c:v>
                </c:pt>
                <c:pt idx="1">
                  <c:v>AQuA</c:v>
                </c:pt>
                <c:pt idx="2">
                  <c:v>TabMWP</c:v>
                </c:pt>
                <c:pt idx="3">
                  <c:v>TATQA</c:v>
                </c:pt>
                <c:pt idx="4">
                  <c:v>FinQA</c:v>
                </c:pt>
              </c:strCache>
            </c:strRef>
          </c:cat>
          <c:val>
            <c:numRef>
              <c:f>Sheet1!$C$2:$C$6</c:f>
              <c:numCache>
                <c:formatCode>General</c:formatCode>
                <c:ptCount val="5"/>
                <c:pt idx="0">
                  <c:v>36.799999999999997</c:v>
                </c:pt>
                <c:pt idx="1">
                  <c:v>54.1</c:v>
                </c:pt>
                <c:pt idx="2">
                  <c:v>73.2</c:v>
                </c:pt>
                <c:pt idx="3">
                  <c:v>69</c:v>
                </c:pt>
                <c:pt idx="4">
                  <c:v>64.5</c:v>
                </c:pt>
              </c:numCache>
            </c:numRef>
          </c:val>
          <c:extLst>
            <c:ext xmlns:c16="http://schemas.microsoft.com/office/drawing/2014/chart" uri="{C3380CC4-5D6E-409C-BE32-E72D297353CC}">
              <c16:uniqueId val="{00000001-8B8D-6D48-A19C-7E8481FEE7A4}"/>
            </c:ext>
          </c:extLst>
        </c:ser>
        <c:dLbls>
          <c:dLblPos val="outEnd"/>
          <c:showLegendKey val="0"/>
          <c:showVal val="1"/>
          <c:showCatName val="0"/>
          <c:showSerName val="0"/>
          <c:showPercent val="0"/>
          <c:showBubbleSize val="0"/>
        </c:dLbls>
        <c:gapWidth val="219"/>
        <c:overlap val="-27"/>
        <c:axId val="1075697568"/>
        <c:axId val="1745488127"/>
      </c:barChart>
      <c:catAx>
        <c:axId val="107569756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solidFill>
                <a:latin typeface="+mn-lt"/>
                <a:ea typeface="+mn-ea"/>
                <a:cs typeface="+mn-cs"/>
              </a:defRPr>
            </a:pPr>
            <a:endParaRPr lang="en-US"/>
          </a:p>
        </c:txPr>
        <c:crossAx val="1745488127"/>
        <c:crosses val="autoZero"/>
        <c:auto val="1"/>
        <c:lblAlgn val="ctr"/>
        <c:lblOffset val="100"/>
        <c:noMultiLvlLbl val="0"/>
      </c:catAx>
      <c:valAx>
        <c:axId val="1745488127"/>
        <c:scaling>
          <c:orientation val="minMax"/>
          <c:min val="10"/>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solidFill>
                <a:latin typeface="+mn-lt"/>
                <a:ea typeface="+mn-ea"/>
                <a:cs typeface="+mn-cs"/>
              </a:defRPr>
            </a:pPr>
            <a:endParaRPr lang="en-US"/>
          </a:p>
        </c:txPr>
        <c:crossAx val="1075697568"/>
        <c:crosses val="autoZero"/>
        <c:crossBetween val="between"/>
      </c:valAx>
      <c:spPr>
        <a:noFill/>
        <a:ln>
          <a:noFill/>
        </a:ln>
        <a:effectLst/>
      </c:spPr>
    </c:plotArea>
    <c:legend>
      <c:legendPos val="b"/>
      <c:layout>
        <c:manualLayout>
          <c:xMode val="edge"/>
          <c:yMode val="edge"/>
          <c:x val="0.76052150716823763"/>
          <c:y val="0.12665164067531026"/>
          <c:w val="0.19611834267226697"/>
          <c:h val="7.2513987118346696E-2"/>
        </c:manualLayout>
      </c:layout>
      <c:overlay val="0"/>
      <c:spPr>
        <a:noFill/>
        <a:ln>
          <a:noFill/>
        </a:ln>
        <a:effectLst/>
      </c:spPr>
      <c:txPr>
        <a:bodyPr rot="0" spcFirstLastPara="1" vertOverflow="ellipsis" vert="horz" wrap="square" anchor="ctr" anchorCtr="1"/>
        <a:lstStyle/>
        <a:p>
          <a:pPr>
            <a:defRPr sz="1400" b="0" i="0" u="none" strike="noStrike" kern="1200" baseline="0">
              <a:solidFill>
                <a:schemeClr val="tx1"/>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US" dirty="0">
                <a:solidFill>
                  <a:schemeClr val="tx1"/>
                </a:solidFill>
              </a:rPr>
              <a:t>Open</a:t>
            </a:r>
            <a:r>
              <a:rPr lang="en-US" baseline="0" dirty="0">
                <a:solidFill>
                  <a:schemeClr val="tx1"/>
                </a:solidFill>
              </a:rPr>
              <a:t> Source vs. GPT-4 on MATH</a:t>
            </a:r>
            <a:endParaRPr lang="en-US" dirty="0">
              <a:solidFill>
                <a:schemeClr val="tx1"/>
              </a:solidFill>
            </a:endParaRPr>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6.2709569648931734E-2"/>
          <c:y val="0.16088000653595524"/>
          <c:w val="0.90315041138050822"/>
          <c:h val="0.72925541390274318"/>
        </c:manualLayout>
      </c:layout>
      <c:barChart>
        <c:barDir val="col"/>
        <c:grouping val="clustered"/>
        <c:varyColors val="0"/>
        <c:ser>
          <c:idx val="0"/>
          <c:order val="0"/>
          <c:tx>
            <c:strRef>
              <c:f>Sheet1!$B$1</c:f>
              <c:strCache>
                <c:ptCount val="1"/>
                <c:pt idx="0">
                  <c:v>MATH</c:v>
                </c:pt>
              </c:strCache>
            </c:strRef>
          </c:tx>
          <c:spPr>
            <a:solidFill>
              <a:schemeClr val="accent1"/>
            </a:solidFill>
            <a:ln>
              <a:noFill/>
            </a:ln>
            <a:effectLst/>
          </c:spPr>
          <c:invertIfNegative val="0"/>
          <c:dPt>
            <c:idx val="0"/>
            <c:invertIfNegative val="0"/>
            <c:bubble3D val="0"/>
            <c:spPr>
              <a:solidFill>
                <a:schemeClr val="accent2">
                  <a:lumMod val="60000"/>
                  <a:lumOff val="40000"/>
                </a:schemeClr>
              </a:solidFill>
              <a:ln>
                <a:noFill/>
              </a:ln>
              <a:effectLst/>
            </c:spPr>
            <c:extLst>
              <c:ext xmlns:c16="http://schemas.microsoft.com/office/drawing/2014/chart" uri="{C3380CC4-5D6E-409C-BE32-E72D297353CC}">
                <c16:uniqueId val="{00000004-C4AD-6446-B6A4-18C84777A458}"/>
              </c:ext>
            </c:extLst>
          </c:dPt>
          <c:dPt>
            <c:idx val="1"/>
            <c:invertIfNegative val="0"/>
            <c:bubble3D val="0"/>
            <c:spPr>
              <a:solidFill>
                <a:schemeClr val="accent2">
                  <a:lumMod val="60000"/>
                  <a:lumOff val="40000"/>
                </a:schemeClr>
              </a:solidFill>
              <a:ln>
                <a:noFill/>
              </a:ln>
              <a:effectLst/>
            </c:spPr>
            <c:extLst>
              <c:ext xmlns:c16="http://schemas.microsoft.com/office/drawing/2014/chart" uri="{C3380CC4-5D6E-409C-BE32-E72D297353CC}">
                <c16:uniqueId val="{00000003-C4AD-6446-B6A4-18C84777A458}"/>
              </c:ext>
            </c:extLst>
          </c:dPt>
          <c:dPt>
            <c:idx val="2"/>
            <c:invertIfNegative val="0"/>
            <c:bubble3D val="0"/>
            <c:spPr>
              <a:solidFill>
                <a:schemeClr val="accent2">
                  <a:lumMod val="60000"/>
                  <a:lumOff val="40000"/>
                </a:schemeClr>
              </a:solidFill>
              <a:ln>
                <a:noFill/>
              </a:ln>
              <a:effectLst/>
            </c:spPr>
            <c:extLst>
              <c:ext xmlns:c16="http://schemas.microsoft.com/office/drawing/2014/chart" uri="{C3380CC4-5D6E-409C-BE32-E72D297353CC}">
                <c16:uniqueId val="{00000002-C4AD-6446-B6A4-18C84777A458}"/>
              </c:ext>
            </c:extLst>
          </c:dPt>
          <c:dPt>
            <c:idx val="3"/>
            <c:invertIfNegative val="0"/>
            <c:bubble3D val="0"/>
            <c:spPr>
              <a:solidFill>
                <a:schemeClr val="accent4">
                  <a:lumMod val="60000"/>
                  <a:lumOff val="40000"/>
                </a:schemeClr>
              </a:solidFill>
              <a:ln>
                <a:noFill/>
              </a:ln>
              <a:effectLst/>
            </c:spPr>
            <c:extLst>
              <c:ext xmlns:c16="http://schemas.microsoft.com/office/drawing/2014/chart" uri="{C3380CC4-5D6E-409C-BE32-E72D297353CC}">
                <c16:uniqueId val="{00000001-C4AD-6446-B6A4-18C84777A458}"/>
              </c:ext>
            </c:extLst>
          </c:dPt>
          <c:dPt>
            <c:idx val="4"/>
            <c:invertIfNegative val="0"/>
            <c:bubble3D val="0"/>
            <c:spPr>
              <a:solidFill>
                <a:schemeClr val="accent5">
                  <a:lumMod val="60000"/>
                  <a:lumOff val="40000"/>
                </a:schemeClr>
              </a:solidFill>
              <a:ln>
                <a:noFill/>
              </a:ln>
              <a:effectLst/>
            </c:spPr>
            <c:extLst>
              <c:ext xmlns:c16="http://schemas.microsoft.com/office/drawing/2014/chart" uri="{C3380CC4-5D6E-409C-BE32-E72D297353CC}">
                <c16:uniqueId val="{00000000-C4AD-6446-B6A4-18C84777A458}"/>
              </c:ext>
            </c:extLst>
          </c:dPt>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Sheet1!$A$2:$A$6</c:f>
              <c:strCache>
                <c:ptCount val="5"/>
                <c:pt idx="0">
                  <c:v>Llama-2-7B</c:v>
                </c:pt>
                <c:pt idx="1">
                  <c:v>CodeLlama-13B</c:v>
                </c:pt>
                <c:pt idx="2">
                  <c:v>CodeLlama-34B</c:v>
                </c:pt>
                <c:pt idx="3">
                  <c:v>Codex (2022)</c:v>
                </c:pt>
                <c:pt idx="4">
                  <c:v>GPT-4 (2023)</c:v>
                </c:pt>
              </c:strCache>
            </c:strRef>
          </c:cat>
          <c:val>
            <c:numRef>
              <c:f>Sheet1!$B$2:$B$6</c:f>
              <c:numCache>
                <c:formatCode>General</c:formatCode>
                <c:ptCount val="5"/>
                <c:pt idx="0">
                  <c:v>5.6</c:v>
                </c:pt>
                <c:pt idx="1">
                  <c:v>16.399999999999999</c:v>
                </c:pt>
                <c:pt idx="2">
                  <c:v>23.1</c:v>
                </c:pt>
                <c:pt idx="3">
                  <c:v>36.799999999999997</c:v>
                </c:pt>
                <c:pt idx="4">
                  <c:v>67.900000000000006</c:v>
                </c:pt>
              </c:numCache>
            </c:numRef>
          </c:val>
          <c:extLst>
            <c:ext xmlns:c16="http://schemas.microsoft.com/office/drawing/2014/chart" uri="{C3380CC4-5D6E-409C-BE32-E72D297353CC}">
              <c16:uniqueId val="{00000000-3D5F-E04D-888C-D75FAA929A72}"/>
            </c:ext>
          </c:extLst>
        </c:ser>
        <c:dLbls>
          <c:dLblPos val="outEnd"/>
          <c:showLegendKey val="0"/>
          <c:showVal val="1"/>
          <c:showCatName val="0"/>
          <c:showSerName val="0"/>
          <c:showPercent val="0"/>
          <c:showBubbleSize val="0"/>
        </c:dLbls>
        <c:gapWidth val="219"/>
        <c:overlap val="-27"/>
        <c:axId val="1382340000"/>
        <c:axId val="444063200"/>
      </c:barChart>
      <c:catAx>
        <c:axId val="138234000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solidFill>
                <a:latin typeface="+mn-lt"/>
                <a:ea typeface="+mn-ea"/>
                <a:cs typeface="+mn-cs"/>
              </a:defRPr>
            </a:pPr>
            <a:endParaRPr lang="en-US"/>
          </a:p>
        </c:txPr>
        <c:crossAx val="444063200"/>
        <c:crosses val="autoZero"/>
        <c:auto val="1"/>
        <c:lblAlgn val="ctr"/>
        <c:lblOffset val="100"/>
        <c:noMultiLvlLbl val="0"/>
      </c:catAx>
      <c:valAx>
        <c:axId val="444063200"/>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382340000"/>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US" baseline="0" dirty="0">
                <a:solidFill>
                  <a:schemeClr val="tx1"/>
                </a:solidFill>
              </a:rPr>
              <a:t>Performance gain of Post-Training</a:t>
            </a:r>
            <a:endParaRPr lang="en-US" dirty="0">
              <a:solidFill>
                <a:schemeClr val="tx1"/>
              </a:solidFill>
            </a:endParaRPr>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6.2709569648931734E-2"/>
          <c:y val="0.16088000653595524"/>
          <c:w val="0.90315041138050822"/>
          <c:h val="0.72925541390274318"/>
        </c:manualLayout>
      </c:layout>
      <c:barChart>
        <c:barDir val="col"/>
        <c:grouping val="clustered"/>
        <c:varyColors val="0"/>
        <c:ser>
          <c:idx val="0"/>
          <c:order val="0"/>
          <c:tx>
            <c:strRef>
              <c:f>Sheet1!$B$1</c:f>
              <c:strCache>
                <c:ptCount val="1"/>
                <c:pt idx="0">
                  <c:v>CodeLlama-7B</c:v>
                </c:pt>
              </c:strCache>
            </c:strRef>
          </c:tx>
          <c:spPr>
            <a:solidFill>
              <a:schemeClr val="accent5">
                <a:lumMod val="40000"/>
                <a:lumOff val="6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Sheet1!$A$2:$A$3</c:f>
              <c:strCache>
                <c:ptCount val="2"/>
                <c:pt idx="0">
                  <c:v>MATH</c:v>
                </c:pt>
                <c:pt idx="1">
                  <c:v>AQuA</c:v>
                </c:pt>
              </c:strCache>
            </c:strRef>
          </c:cat>
          <c:val>
            <c:numRef>
              <c:f>Sheet1!$B$2:$B$3</c:f>
              <c:numCache>
                <c:formatCode>General</c:formatCode>
                <c:ptCount val="2"/>
                <c:pt idx="0">
                  <c:v>16.399999999999999</c:v>
                </c:pt>
                <c:pt idx="1">
                  <c:v>28.7</c:v>
                </c:pt>
              </c:numCache>
            </c:numRef>
          </c:val>
          <c:extLst>
            <c:ext xmlns:c16="http://schemas.microsoft.com/office/drawing/2014/chart" uri="{C3380CC4-5D6E-409C-BE32-E72D297353CC}">
              <c16:uniqueId val="{00000000-3D5F-E04D-888C-D75FAA929A72}"/>
            </c:ext>
          </c:extLst>
        </c:ser>
        <c:ser>
          <c:idx val="1"/>
          <c:order val="1"/>
          <c:tx>
            <c:strRef>
              <c:f>Sheet1!$C$1</c:f>
              <c:strCache>
                <c:ptCount val="1"/>
                <c:pt idx="0">
                  <c:v>MAmmoTH-7B</c:v>
                </c:pt>
              </c:strCache>
            </c:strRef>
          </c:tx>
          <c:spPr>
            <a:solidFill>
              <a:schemeClr val="accent2">
                <a:lumMod val="60000"/>
                <a:lumOff val="4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Sheet1!$A$2:$A$3</c:f>
              <c:strCache>
                <c:ptCount val="2"/>
                <c:pt idx="0">
                  <c:v>MATH</c:v>
                </c:pt>
                <c:pt idx="1">
                  <c:v>AQuA</c:v>
                </c:pt>
              </c:strCache>
            </c:strRef>
          </c:cat>
          <c:val>
            <c:numRef>
              <c:f>Sheet1!$C$2:$C$3</c:f>
              <c:numCache>
                <c:formatCode>General</c:formatCode>
                <c:ptCount val="2"/>
                <c:pt idx="0">
                  <c:v>33.4</c:v>
                </c:pt>
                <c:pt idx="1">
                  <c:v>47.2</c:v>
                </c:pt>
              </c:numCache>
            </c:numRef>
          </c:val>
          <c:extLst>
            <c:ext xmlns:c16="http://schemas.microsoft.com/office/drawing/2014/chart" uri="{C3380CC4-5D6E-409C-BE32-E72D297353CC}">
              <c16:uniqueId val="{00000001-3D5F-E04D-888C-D75FAA929A72}"/>
            </c:ext>
          </c:extLst>
        </c:ser>
        <c:ser>
          <c:idx val="2"/>
          <c:order val="2"/>
          <c:tx>
            <c:strRef>
              <c:f>Sheet1!$D$1</c:f>
              <c:strCache>
                <c:ptCount val="1"/>
                <c:pt idx="0">
                  <c:v>CodeLlama-34B</c:v>
                </c:pt>
              </c:strCache>
            </c:strRef>
          </c:tx>
          <c:spPr>
            <a:solidFill>
              <a:schemeClr val="accent3">
                <a:lumMod val="60000"/>
                <a:lumOff val="4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Sheet1!$A$2:$A$3</c:f>
              <c:strCache>
                <c:ptCount val="2"/>
                <c:pt idx="0">
                  <c:v>MATH</c:v>
                </c:pt>
                <c:pt idx="1">
                  <c:v>AQuA</c:v>
                </c:pt>
              </c:strCache>
            </c:strRef>
          </c:cat>
          <c:val>
            <c:numRef>
              <c:f>Sheet1!$D$2:$D$3</c:f>
              <c:numCache>
                <c:formatCode>General</c:formatCode>
                <c:ptCount val="2"/>
                <c:pt idx="0">
                  <c:v>22</c:v>
                </c:pt>
                <c:pt idx="1">
                  <c:v>25.2</c:v>
                </c:pt>
              </c:numCache>
            </c:numRef>
          </c:val>
          <c:extLst>
            <c:ext xmlns:c16="http://schemas.microsoft.com/office/drawing/2014/chart" uri="{C3380CC4-5D6E-409C-BE32-E72D297353CC}">
              <c16:uniqueId val="{00000002-3D5F-E04D-888C-D75FAA929A72}"/>
            </c:ext>
          </c:extLst>
        </c:ser>
        <c:ser>
          <c:idx val="3"/>
          <c:order val="3"/>
          <c:tx>
            <c:strRef>
              <c:f>Sheet1!$E$1</c:f>
              <c:strCache>
                <c:ptCount val="1"/>
                <c:pt idx="0">
                  <c:v>MAmmoTH-34B</c:v>
                </c:pt>
              </c:strCache>
            </c:strRef>
          </c:tx>
          <c:spPr>
            <a:solidFill>
              <a:schemeClr val="accent4">
                <a:lumMod val="60000"/>
                <a:lumOff val="4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Sheet1!$A$2:$A$3</c:f>
              <c:strCache>
                <c:ptCount val="2"/>
                <c:pt idx="0">
                  <c:v>MATH</c:v>
                </c:pt>
                <c:pt idx="1">
                  <c:v>AQuA</c:v>
                </c:pt>
              </c:strCache>
            </c:strRef>
          </c:cat>
          <c:val>
            <c:numRef>
              <c:f>Sheet1!$E$2:$E$3</c:f>
              <c:numCache>
                <c:formatCode>General</c:formatCode>
                <c:ptCount val="2"/>
                <c:pt idx="0">
                  <c:v>43.6</c:v>
                </c:pt>
                <c:pt idx="1">
                  <c:v>54.7</c:v>
                </c:pt>
              </c:numCache>
            </c:numRef>
          </c:val>
          <c:extLst>
            <c:ext xmlns:c16="http://schemas.microsoft.com/office/drawing/2014/chart" uri="{C3380CC4-5D6E-409C-BE32-E72D297353CC}">
              <c16:uniqueId val="{00000001-A699-DC49-9274-DD1C992F2278}"/>
            </c:ext>
          </c:extLst>
        </c:ser>
        <c:dLbls>
          <c:dLblPos val="outEnd"/>
          <c:showLegendKey val="0"/>
          <c:showVal val="1"/>
          <c:showCatName val="0"/>
          <c:showSerName val="0"/>
          <c:showPercent val="0"/>
          <c:showBubbleSize val="0"/>
        </c:dLbls>
        <c:gapWidth val="219"/>
        <c:overlap val="-27"/>
        <c:axId val="1382340000"/>
        <c:axId val="444063200"/>
      </c:barChart>
      <c:catAx>
        <c:axId val="138234000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solidFill>
                <a:latin typeface="+mn-lt"/>
                <a:ea typeface="+mn-ea"/>
                <a:cs typeface="+mn-cs"/>
              </a:defRPr>
            </a:pPr>
            <a:endParaRPr lang="en-US"/>
          </a:p>
        </c:txPr>
        <c:crossAx val="444063200"/>
        <c:crosses val="autoZero"/>
        <c:auto val="1"/>
        <c:lblAlgn val="ctr"/>
        <c:lblOffset val="100"/>
        <c:noMultiLvlLbl val="0"/>
      </c:catAx>
      <c:valAx>
        <c:axId val="444063200"/>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solidFill>
                <a:latin typeface="+mn-lt"/>
                <a:ea typeface="+mn-ea"/>
                <a:cs typeface="+mn-cs"/>
              </a:defRPr>
            </a:pPr>
            <a:endParaRPr lang="en-US"/>
          </a:p>
        </c:txPr>
        <c:crossAx val="1382340000"/>
        <c:crosses val="autoZero"/>
        <c:crossBetween val="between"/>
      </c:valAx>
      <c:spPr>
        <a:noFill/>
        <a:ln>
          <a:noFill/>
        </a:ln>
        <a:effectLst/>
      </c:spPr>
    </c:plotArea>
    <c:legend>
      <c:legendPos val="b"/>
      <c:layout>
        <c:manualLayout>
          <c:xMode val="edge"/>
          <c:yMode val="edge"/>
          <c:x val="8.9204477497236423E-2"/>
          <c:y val="0.10892722425115305"/>
          <c:w val="0.86009441979701051"/>
          <c:h val="6.2370334173482159E-2"/>
        </c:manualLayout>
      </c:layout>
      <c:overlay val="0"/>
      <c:spPr>
        <a:noFill/>
        <a:ln>
          <a:noFill/>
        </a:ln>
        <a:effectLst/>
      </c:spPr>
      <c:txPr>
        <a:bodyPr rot="0" spcFirstLastPara="1" vertOverflow="ellipsis" vert="horz" wrap="square" anchor="ctr" anchorCtr="1"/>
        <a:lstStyle/>
        <a:p>
          <a:pPr>
            <a:defRPr sz="1400" b="0" i="0" u="none" strike="noStrike" kern="1200" baseline="0">
              <a:solidFill>
                <a:schemeClr val="tx1"/>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0" i="0" u="none" strike="noStrike" kern="1200" spc="0" baseline="0">
                <a:solidFill>
                  <a:schemeClr val="tx1">
                    <a:lumMod val="65000"/>
                    <a:lumOff val="35000"/>
                  </a:schemeClr>
                </a:solidFill>
                <a:latin typeface="+mn-lt"/>
                <a:ea typeface="+mn-ea"/>
                <a:cs typeface="+mn-cs"/>
              </a:defRPr>
            </a:pPr>
            <a:r>
              <a:rPr lang="en-US" sz="1600" baseline="0" dirty="0">
                <a:solidFill>
                  <a:schemeClr val="tx1"/>
                </a:solidFill>
              </a:rPr>
              <a:t>Performance gain on MATH-500</a:t>
            </a:r>
            <a:endParaRPr lang="en-US" sz="1600" dirty="0">
              <a:solidFill>
                <a:schemeClr val="tx1"/>
              </a:solidFill>
            </a:endParaRPr>
          </a:p>
        </c:rich>
      </c:tx>
      <c:layout>
        <c:manualLayout>
          <c:xMode val="edge"/>
          <c:yMode val="edge"/>
          <c:x val="0.18276850647217147"/>
          <c:y val="4.9496115681143364E-2"/>
        </c:manualLayout>
      </c:layout>
      <c:overlay val="0"/>
      <c:spPr>
        <a:noFill/>
        <a:ln>
          <a:noFill/>
        </a:ln>
        <a:effectLst/>
      </c:spPr>
      <c:txPr>
        <a:bodyPr rot="0" spcFirstLastPara="1" vertOverflow="ellipsis" vert="horz" wrap="square" anchor="ctr" anchorCtr="1"/>
        <a:lstStyle/>
        <a:p>
          <a:pPr>
            <a:defRPr sz="16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6.2709516614103164E-2"/>
          <c:y val="0.16087992730140768"/>
          <c:w val="0.90315041138050822"/>
          <c:h val="0.72925541390274318"/>
        </c:manualLayout>
      </c:layout>
      <c:barChart>
        <c:barDir val="col"/>
        <c:grouping val="clustered"/>
        <c:varyColors val="0"/>
        <c:ser>
          <c:idx val="0"/>
          <c:order val="0"/>
          <c:tx>
            <c:strRef>
              <c:f>Sheet1!$B$1</c:f>
              <c:strCache>
                <c:ptCount val="1"/>
                <c:pt idx="0">
                  <c:v>MATH</c:v>
                </c:pt>
              </c:strCache>
            </c:strRef>
          </c:tx>
          <c:spPr>
            <a:solidFill>
              <a:schemeClr val="accent5"/>
            </a:solidFill>
            <a:ln>
              <a:noFill/>
            </a:ln>
            <a:effectLst/>
          </c:spPr>
          <c:invertIfNegative val="0"/>
          <c:dPt>
            <c:idx val="0"/>
            <c:invertIfNegative val="0"/>
            <c:bubble3D val="0"/>
            <c:spPr>
              <a:solidFill>
                <a:schemeClr val="accent4">
                  <a:lumMod val="60000"/>
                  <a:lumOff val="40000"/>
                </a:schemeClr>
              </a:solidFill>
              <a:ln>
                <a:noFill/>
              </a:ln>
              <a:effectLst/>
            </c:spPr>
            <c:extLst>
              <c:ext xmlns:c16="http://schemas.microsoft.com/office/drawing/2014/chart" uri="{C3380CC4-5D6E-409C-BE32-E72D297353CC}">
                <c16:uniqueId val="{00000001-F53F-684B-9F47-6E979F773AC2}"/>
              </c:ext>
            </c:extLst>
          </c:dPt>
          <c:dPt>
            <c:idx val="1"/>
            <c:invertIfNegative val="0"/>
            <c:bubble3D val="0"/>
            <c:spPr>
              <a:solidFill>
                <a:schemeClr val="accent6">
                  <a:lumMod val="60000"/>
                  <a:lumOff val="40000"/>
                </a:schemeClr>
              </a:solidFill>
              <a:ln>
                <a:noFill/>
              </a:ln>
              <a:effectLst/>
            </c:spPr>
            <c:extLst>
              <c:ext xmlns:c16="http://schemas.microsoft.com/office/drawing/2014/chart" uri="{C3380CC4-5D6E-409C-BE32-E72D297353CC}">
                <c16:uniqueId val="{00000003-F53F-684B-9F47-6E979F773AC2}"/>
              </c:ext>
            </c:extLst>
          </c:dPt>
          <c:dPt>
            <c:idx val="2"/>
            <c:invertIfNegative val="0"/>
            <c:bubble3D val="0"/>
            <c:spPr>
              <a:solidFill>
                <a:schemeClr val="accent2">
                  <a:lumMod val="60000"/>
                  <a:lumOff val="40000"/>
                </a:schemeClr>
              </a:solidFill>
              <a:ln>
                <a:noFill/>
              </a:ln>
              <a:effectLst/>
            </c:spPr>
            <c:extLst>
              <c:ext xmlns:c16="http://schemas.microsoft.com/office/drawing/2014/chart" uri="{C3380CC4-5D6E-409C-BE32-E72D297353CC}">
                <c16:uniqueId val="{00000005-F53F-684B-9F47-6E979F773AC2}"/>
              </c:ext>
            </c:extLst>
          </c:dPt>
          <c:dLbls>
            <c:dLbl>
              <c:idx val="2"/>
              <c:spPr>
                <a:noFill/>
                <a:ln>
                  <a:noFill/>
                </a:ln>
                <a:effectLst/>
              </c:spPr>
              <c:txPr>
                <a:bodyPr rot="0" spcFirstLastPara="1" vertOverflow="ellipsis" vert="horz" wrap="square" lIns="38100" tIns="19050" rIns="38100" bIns="19050" anchor="ctr" anchorCtr="1">
                  <a:spAutoFit/>
                </a:bodyPr>
                <a:lstStyle/>
                <a:p>
                  <a:pPr>
                    <a:defRPr sz="1400" b="0" i="0" u="none" strike="noStrike" kern="1200" baseline="0">
                      <a:solidFill>
                        <a:srgbClr val="FF0000"/>
                      </a:solidFill>
                      <a:latin typeface="+mn-lt"/>
                      <a:ea typeface="+mn-ea"/>
                      <a:cs typeface="+mn-cs"/>
                    </a:defRPr>
                  </a:pPr>
                  <a:endParaRPr lang="en-US"/>
                </a:p>
              </c:txPr>
              <c:dLblPos val="outEnd"/>
              <c:showLegendKey val="0"/>
              <c:showVal val="1"/>
              <c:showCatName val="0"/>
              <c:showSerName val="0"/>
              <c:showPercent val="0"/>
              <c:showBubbleSize val="0"/>
              <c:extLst>
                <c:ext xmlns:c16="http://schemas.microsoft.com/office/drawing/2014/chart" uri="{C3380CC4-5D6E-409C-BE32-E72D297353CC}">
                  <c16:uniqueId val="{00000005-F53F-684B-9F47-6E979F773AC2}"/>
                </c:ext>
              </c:extLst>
            </c:dLbl>
            <c:spPr>
              <a:noFill/>
              <a:ln>
                <a:noFill/>
              </a:ln>
              <a:effectLst/>
            </c:spPr>
            <c:txPr>
              <a:bodyPr rot="0" spcFirstLastPara="1" vertOverflow="ellipsis" vert="horz" wrap="square" lIns="38100" tIns="19050" rIns="38100" bIns="19050" anchor="ctr" anchorCtr="1">
                <a:spAutoFit/>
              </a:bodyPr>
              <a:lstStyle/>
              <a:p>
                <a:pPr>
                  <a:defRPr sz="14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Sheet1!$A$2:$A$4</c:f>
              <c:strCache>
                <c:ptCount val="3"/>
                <c:pt idx="0">
                  <c:v>Qwen-Math-Base</c:v>
                </c:pt>
                <c:pt idx="1">
                  <c:v>MAmmoTH-SFT</c:v>
                </c:pt>
                <c:pt idx="2">
                  <c:v>MAmmoTH-RL</c:v>
                </c:pt>
              </c:strCache>
            </c:strRef>
          </c:cat>
          <c:val>
            <c:numRef>
              <c:f>Sheet1!$B$2:$B$4</c:f>
              <c:numCache>
                <c:formatCode>General</c:formatCode>
                <c:ptCount val="3"/>
                <c:pt idx="0">
                  <c:v>55.4</c:v>
                </c:pt>
                <c:pt idx="1">
                  <c:v>75.8</c:v>
                </c:pt>
                <c:pt idx="2">
                  <c:v>83.5</c:v>
                </c:pt>
              </c:numCache>
            </c:numRef>
          </c:val>
          <c:extLst>
            <c:ext xmlns:c16="http://schemas.microsoft.com/office/drawing/2014/chart" uri="{C3380CC4-5D6E-409C-BE32-E72D297353CC}">
              <c16:uniqueId val="{0000000C-F53F-684B-9F47-6E979F773AC2}"/>
            </c:ext>
          </c:extLst>
        </c:ser>
        <c:dLbls>
          <c:dLblPos val="outEnd"/>
          <c:showLegendKey val="0"/>
          <c:showVal val="1"/>
          <c:showCatName val="0"/>
          <c:showSerName val="0"/>
          <c:showPercent val="0"/>
          <c:showBubbleSize val="0"/>
        </c:dLbls>
        <c:gapWidth val="219"/>
        <c:overlap val="-27"/>
        <c:axId val="1382340000"/>
        <c:axId val="444063200"/>
      </c:barChart>
      <c:catAx>
        <c:axId val="138234000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solidFill>
                <a:latin typeface="+mn-lt"/>
                <a:ea typeface="+mn-ea"/>
                <a:cs typeface="+mn-cs"/>
              </a:defRPr>
            </a:pPr>
            <a:endParaRPr lang="en-US"/>
          </a:p>
        </c:txPr>
        <c:crossAx val="444063200"/>
        <c:crosses val="autoZero"/>
        <c:auto val="1"/>
        <c:lblAlgn val="ctr"/>
        <c:lblOffset val="100"/>
        <c:noMultiLvlLbl val="0"/>
      </c:catAx>
      <c:valAx>
        <c:axId val="444063200"/>
        <c:scaling>
          <c:orientation val="minMax"/>
          <c:max val="100"/>
          <c:min val="40"/>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solidFill>
                <a:latin typeface="+mn-lt"/>
                <a:ea typeface="+mn-ea"/>
                <a:cs typeface="+mn-cs"/>
              </a:defRPr>
            </a:pPr>
            <a:endParaRPr lang="en-US"/>
          </a:p>
        </c:txPr>
        <c:crossAx val="1382340000"/>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000" b="0" i="0" u="none" strike="noStrike" kern="1200" spc="0" baseline="0">
                <a:solidFill>
                  <a:schemeClr val="tx1"/>
                </a:solidFill>
                <a:latin typeface="+mn-lt"/>
                <a:ea typeface="+mn-ea"/>
                <a:cs typeface="+mn-cs"/>
              </a:defRPr>
            </a:pPr>
            <a:r>
              <a:rPr lang="en-US" sz="2000" dirty="0">
                <a:solidFill>
                  <a:schemeClr val="tx1"/>
                </a:solidFill>
              </a:rPr>
              <a:t>Performance</a:t>
            </a:r>
            <a:r>
              <a:rPr lang="en-US" sz="2000" baseline="0" dirty="0">
                <a:solidFill>
                  <a:schemeClr val="tx1"/>
                </a:solidFill>
              </a:rPr>
              <a:t> on MBPP+</a:t>
            </a:r>
          </a:p>
        </c:rich>
      </c:tx>
      <c:overlay val="0"/>
      <c:spPr>
        <a:noFill/>
        <a:ln>
          <a:noFill/>
        </a:ln>
        <a:effectLst/>
      </c:spPr>
      <c:txPr>
        <a:bodyPr rot="0" spcFirstLastPara="1" vertOverflow="ellipsis" vert="horz" wrap="square" anchor="ctr" anchorCtr="1"/>
        <a:lstStyle/>
        <a:p>
          <a:pPr>
            <a:defRPr sz="2000" b="0" i="0" u="none" strike="noStrike" kern="1200" spc="0" baseline="0">
              <a:solidFill>
                <a:schemeClr val="tx1"/>
              </a:solidFill>
              <a:latin typeface="+mn-lt"/>
              <a:ea typeface="+mn-ea"/>
              <a:cs typeface="+mn-cs"/>
            </a:defRPr>
          </a:pPr>
          <a:endParaRPr lang="en-US"/>
        </a:p>
      </c:txPr>
    </c:title>
    <c:autoTitleDeleted val="0"/>
    <c:plotArea>
      <c:layout>
        <c:manualLayout>
          <c:layoutTarget val="inner"/>
          <c:xMode val="edge"/>
          <c:yMode val="edge"/>
          <c:x val="3.6639564076229598E-2"/>
          <c:y val="0.128500704840672"/>
          <c:w val="0.95007541176918098"/>
          <c:h val="0.78670146975482025"/>
        </c:manualLayout>
      </c:layout>
      <c:barChart>
        <c:barDir val="col"/>
        <c:grouping val="clustered"/>
        <c:varyColors val="0"/>
        <c:ser>
          <c:idx val="0"/>
          <c:order val="0"/>
          <c:tx>
            <c:strRef>
              <c:f>Sheet1!$B$1</c:f>
              <c:strCache>
                <c:ptCount val="1"/>
                <c:pt idx="0">
                  <c:v>pass@1</c:v>
                </c:pt>
              </c:strCache>
            </c:strRef>
          </c:tx>
          <c:spPr>
            <a:solidFill>
              <a:schemeClr val="accent1">
                <a:lumMod val="60000"/>
                <a:lumOff val="4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Sheet1!$A$2:$A$3</c:f>
              <c:strCache>
                <c:ptCount val="2"/>
                <c:pt idx="0">
                  <c:v>DeepseekCoder-7B</c:v>
                </c:pt>
                <c:pt idx="1">
                  <c:v>DeepseekCoder-33B</c:v>
                </c:pt>
              </c:strCache>
            </c:strRef>
          </c:cat>
          <c:val>
            <c:numRef>
              <c:f>Sheet1!$B$2:$B$3</c:f>
              <c:numCache>
                <c:formatCode>General</c:formatCode>
                <c:ptCount val="2"/>
                <c:pt idx="0">
                  <c:v>63.7</c:v>
                </c:pt>
                <c:pt idx="1">
                  <c:v>66.400000000000006</c:v>
                </c:pt>
              </c:numCache>
            </c:numRef>
          </c:val>
          <c:extLst>
            <c:ext xmlns:c16="http://schemas.microsoft.com/office/drawing/2014/chart" uri="{C3380CC4-5D6E-409C-BE32-E72D297353CC}">
              <c16:uniqueId val="{00000000-7008-2A4F-95F6-31FA410E49BD}"/>
            </c:ext>
          </c:extLst>
        </c:ser>
        <c:ser>
          <c:idx val="1"/>
          <c:order val="1"/>
          <c:tx>
            <c:strRef>
              <c:f>Sheet1!$C$1</c:f>
              <c:strCache>
                <c:ptCount val="1"/>
                <c:pt idx="0">
                  <c:v>w/ exec</c:v>
                </c:pt>
              </c:strCache>
            </c:strRef>
          </c:tx>
          <c:spPr>
            <a:solidFill>
              <a:schemeClr val="accent2">
                <a:lumMod val="60000"/>
                <a:lumOff val="4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Sheet1!$A$2:$A$3</c:f>
              <c:strCache>
                <c:ptCount val="2"/>
                <c:pt idx="0">
                  <c:v>DeepseekCoder-7B</c:v>
                </c:pt>
                <c:pt idx="1">
                  <c:v>DeepseekCoder-33B</c:v>
                </c:pt>
              </c:strCache>
            </c:strRef>
          </c:cat>
          <c:val>
            <c:numRef>
              <c:f>Sheet1!$C$2:$C$3</c:f>
              <c:numCache>
                <c:formatCode>General</c:formatCode>
                <c:ptCount val="2"/>
                <c:pt idx="0">
                  <c:v>72.400000000000006</c:v>
                </c:pt>
                <c:pt idx="1">
                  <c:v>72.2</c:v>
                </c:pt>
              </c:numCache>
            </c:numRef>
          </c:val>
          <c:extLst>
            <c:ext xmlns:c16="http://schemas.microsoft.com/office/drawing/2014/chart" uri="{C3380CC4-5D6E-409C-BE32-E72D297353CC}">
              <c16:uniqueId val="{00000001-7008-2A4F-95F6-31FA410E49BD}"/>
            </c:ext>
          </c:extLst>
        </c:ser>
        <c:ser>
          <c:idx val="2"/>
          <c:order val="2"/>
          <c:tx>
            <c:strRef>
              <c:f>Sheet1!$D$1</c:f>
              <c:strCache>
                <c:ptCount val="1"/>
                <c:pt idx="0">
                  <c:v>w/ exec + human</c:v>
                </c:pt>
              </c:strCache>
            </c:strRef>
          </c:tx>
          <c:spPr>
            <a:solidFill>
              <a:srgbClr val="FFC00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Sheet1!$A$2:$A$3</c:f>
              <c:strCache>
                <c:ptCount val="2"/>
                <c:pt idx="0">
                  <c:v>DeepseekCoder-7B</c:v>
                </c:pt>
                <c:pt idx="1">
                  <c:v>DeepseekCoder-33B</c:v>
                </c:pt>
              </c:strCache>
            </c:strRef>
          </c:cat>
          <c:val>
            <c:numRef>
              <c:f>Sheet1!$D$2:$D$3</c:f>
              <c:numCache>
                <c:formatCode>General</c:formatCode>
                <c:ptCount val="2"/>
                <c:pt idx="0">
                  <c:v>74.2</c:v>
                </c:pt>
                <c:pt idx="1">
                  <c:v>75.900000000000006</c:v>
                </c:pt>
              </c:numCache>
            </c:numRef>
          </c:val>
          <c:extLst>
            <c:ext xmlns:c16="http://schemas.microsoft.com/office/drawing/2014/chart" uri="{C3380CC4-5D6E-409C-BE32-E72D297353CC}">
              <c16:uniqueId val="{00000000-066D-D44B-844B-81BDE72C4693}"/>
            </c:ext>
          </c:extLst>
        </c:ser>
        <c:dLbls>
          <c:dLblPos val="outEnd"/>
          <c:showLegendKey val="0"/>
          <c:showVal val="1"/>
          <c:showCatName val="0"/>
          <c:showSerName val="0"/>
          <c:showPercent val="0"/>
          <c:showBubbleSize val="0"/>
        </c:dLbls>
        <c:gapWidth val="219"/>
        <c:overlap val="-27"/>
        <c:axId val="1923162959"/>
        <c:axId val="1861803231"/>
      </c:barChart>
      <c:catAx>
        <c:axId val="1923162959"/>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400" b="0" i="0" u="none" strike="noStrike" kern="1200" baseline="0">
                <a:solidFill>
                  <a:schemeClr val="tx1"/>
                </a:solidFill>
                <a:latin typeface="+mn-lt"/>
                <a:ea typeface="+mn-ea"/>
                <a:cs typeface="+mn-cs"/>
              </a:defRPr>
            </a:pPr>
            <a:endParaRPr lang="en-US"/>
          </a:p>
        </c:txPr>
        <c:crossAx val="1861803231"/>
        <c:crosses val="autoZero"/>
        <c:auto val="1"/>
        <c:lblAlgn val="ctr"/>
        <c:lblOffset val="100"/>
        <c:noMultiLvlLbl val="0"/>
      </c:catAx>
      <c:valAx>
        <c:axId val="1861803231"/>
        <c:scaling>
          <c:orientation val="minMax"/>
          <c:max val="100"/>
          <c:min val="50"/>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solidFill>
                <a:latin typeface="+mn-lt"/>
                <a:ea typeface="+mn-ea"/>
                <a:cs typeface="+mn-cs"/>
              </a:defRPr>
            </a:pPr>
            <a:endParaRPr lang="en-US"/>
          </a:p>
        </c:txPr>
        <c:crossAx val="1923162959"/>
        <c:crosses val="autoZero"/>
        <c:crossBetween val="between"/>
      </c:valAx>
      <c:spPr>
        <a:noFill/>
        <a:ln>
          <a:noFill/>
        </a:ln>
        <a:effectLst/>
      </c:spPr>
    </c:plotArea>
    <c:legend>
      <c:legendPos val="b"/>
      <c:layout>
        <c:manualLayout>
          <c:xMode val="edge"/>
          <c:yMode val="edge"/>
          <c:x val="7.0185248583057566E-2"/>
          <c:y val="0.13182382062712658"/>
          <c:w val="0.80009494183597418"/>
          <c:h val="0.10482063218256085"/>
        </c:manualLayout>
      </c:layout>
      <c:overlay val="0"/>
      <c:spPr>
        <a:noFill/>
        <a:ln>
          <a:noFill/>
        </a:ln>
        <a:effectLst/>
      </c:spPr>
      <c:txPr>
        <a:bodyPr rot="0" spcFirstLastPara="1" vertOverflow="ellipsis" vert="horz" wrap="square" anchor="ctr" anchorCtr="1"/>
        <a:lstStyle/>
        <a:p>
          <a:pPr>
            <a:defRPr sz="1600" b="0" i="0" u="none" strike="noStrike" kern="1200" baseline="0">
              <a:solidFill>
                <a:schemeClr val="tx1"/>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solidFill>
                <a:latin typeface="+mn-lt"/>
                <a:ea typeface="+mn-ea"/>
                <a:cs typeface="+mn-cs"/>
              </a:defRPr>
            </a:pPr>
            <a:r>
              <a:rPr lang="en-US" dirty="0">
                <a:solidFill>
                  <a:schemeClr val="tx1"/>
                </a:solidFill>
              </a:rPr>
              <a:t>Performance on MBPP+</a:t>
            </a:r>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solidFill>
              <a:latin typeface="+mn-lt"/>
              <a:ea typeface="+mn-ea"/>
              <a:cs typeface="+mn-cs"/>
            </a:defRPr>
          </a:pPr>
          <a:endParaRPr lang="en-US"/>
        </a:p>
      </c:txPr>
    </c:title>
    <c:autoTitleDeleted val="0"/>
    <c:plotArea>
      <c:layout>
        <c:manualLayout>
          <c:layoutTarget val="inner"/>
          <c:xMode val="edge"/>
          <c:yMode val="edge"/>
          <c:x val="3.6639564076229598E-2"/>
          <c:y val="9.1736977380356632E-2"/>
          <c:w val="0.95007541176918098"/>
          <c:h val="0.81595597632871897"/>
        </c:manualLayout>
      </c:layout>
      <c:barChart>
        <c:barDir val="col"/>
        <c:grouping val="clustered"/>
        <c:varyColors val="0"/>
        <c:ser>
          <c:idx val="0"/>
          <c:order val="0"/>
          <c:tx>
            <c:strRef>
              <c:f>Sheet1!$B$1</c:f>
              <c:strCache>
                <c:ptCount val="1"/>
                <c:pt idx="0">
                  <c:v>HumanEval+</c:v>
                </c:pt>
              </c:strCache>
            </c:strRef>
          </c:tx>
          <c:spPr>
            <a:solidFill>
              <a:schemeClr val="accent1"/>
            </a:solidFill>
            <a:ln>
              <a:noFill/>
            </a:ln>
            <a:effectLst/>
          </c:spPr>
          <c:invertIfNegative val="0"/>
          <c:dPt>
            <c:idx val="0"/>
            <c:invertIfNegative val="0"/>
            <c:bubble3D val="0"/>
            <c:spPr>
              <a:solidFill>
                <a:schemeClr val="accent1">
                  <a:lumMod val="60000"/>
                  <a:lumOff val="40000"/>
                </a:schemeClr>
              </a:solidFill>
              <a:ln>
                <a:noFill/>
              </a:ln>
              <a:effectLst/>
            </c:spPr>
            <c:extLst>
              <c:ext xmlns:c16="http://schemas.microsoft.com/office/drawing/2014/chart" uri="{C3380CC4-5D6E-409C-BE32-E72D297353CC}">
                <c16:uniqueId val="{00000003-2A13-AD41-8465-2B6FCD3D0128}"/>
              </c:ext>
            </c:extLst>
          </c:dPt>
          <c:dPt>
            <c:idx val="1"/>
            <c:invertIfNegative val="0"/>
            <c:bubble3D val="0"/>
            <c:spPr>
              <a:solidFill>
                <a:schemeClr val="accent2">
                  <a:lumMod val="60000"/>
                  <a:lumOff val="40000"/>
                </a:schemeClr>
              </a:solidFill>
              <a:ln>
                <a:noFill/>
              </a:ln>
              <a:effectLst/>
            </c:spPr>
            <c:extLst>
              <c:ext xmlns:c16="http://schemas.microsoft.com/office/drawing/2014/chart" uri="{C3380CC4-5D6E-409C-BE32-E72D297353CC}">
                <c16:uniqueId val="{00000004-2A13-AD41-8465-2B6FCD3D0128}"/>
              </c:ext>
            </c:extLst>
          </c:dPt>
          <c:dPt>
            <c:idx val="2"/>
            <c:invertIfNegative val="0"/>
            <c:bubble3D val="0"/>
            <c:spPr>
              <a:solidFill>
                <a:schemeClr val="accent1">
                  <a:lumMod val="60000"/>
                  <a:lumOff val="40000"/>
                </a:schemeClr>
              </a:solidFill>
              <a:ln>
                <a:noFill/>
              </a:ln>
              <a:effectLst/>
            </c:spPr>
            <c:extLst>
              <c:ext xmlns:c16="http://schemas.microsoft.com/office/drawing/2014/chart" uri="{C3380CC4-5D6E-409C-BE32-E72D297353CC}">
                <c16:uniqueId val="{00000000-2A13-AD41-8465-2B6FCD3D0128}"/>
              </c:ext>
            </c:extLst>
          </c:dPt>
          <c:dPt>
            <c:idx val="3"/>
            <c:invertIfNegative val="0"/>
            <c:bubble3D val="0"/>
            <c:spPr>
              <a:solidFill>
                <a:schemeClr val="accent2">
                  <a:lumMod val="60000"/>
                  <a:lumOff val="40000"/>
                </a:schemeClr>
              </a:solidFill>
              <a:ln>
                <a:noFill/>
              </a:ln>
              <a:effectLst/>
            </c:spPr>
            <c:extLst>
              <c:ext xmlns:c16="http://schemas.microsoft.com/office/drawing/2014/chart" uri="{C3380CC4-5D6E-409C-BE32-E72D297353CC}">
                <c16:uniqueId val="{00000001-2A13-AD41-8465-2B6FCD3D0128}"/>
              </c:ext>
            </c:extLst>
          </c:dPt>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Sheet1!$A$2:$A$5</c:f>
              <c:strCache>
                <c:ptCount val="4"/>
                <c:pt idx="0">
                  <c:v>Qwen-7B-instruct</c:v>
                </c:pt>
                <c:pt idx="1">
                  <c:v>w/ RL</c:v>
                </c:pt>
                <c:pt idx="2">
                  <c:v>Qwen-7B-Coder-base</c:v>
                </c:pt>
                <c:pt idx="3">
                  <c:v>w/ RL</c:v>
                </c:pt>
              </c:strCache>
            </c:strRef>
          </c:cat>
          <c:val>
            <c:numRef>
              <c:f>Sheet1!$B$2:$B$5</c:f>
              <c:numCache>
                <c:formatCode>General</c:formatCode>
                <c:ptCount val="4"/>
                <c:pt idx="0">
                  <c:v>67.099999999999994</c:v>
                </c:pt>
                <c:pt idx="1">
                  <c:v>71.2</c:v>
                </c:pt>
                <c:pt idx="2">
                  <c:v>62.9</c:v>
                </c:pt>
                <c:pt idx="3">
                  <c:v>70.8</c:v>
                </c:pt>
              </c:numCache>
            </c:numRef>
          </c:val>
          <c:extLst>
            <c:ext xmlns:c16="http://schemas.microsoft.com/office/drawing/2014/chart" uri="{C3380CC4-5D6E-409C-BE32-E72D297353CC}">
              <c16:uniqueId val="{00000002-2A13-AD41-8465-2B6FCD3D0128}"/>
            </c:ext>
          </c:extLst>
        </c:ser>
        <c:dLbls>
          <c:dLblPos val="outEnd"/>
          <c:showLegendKey val="0"/>
          <c:showVal val="1"/>
          <c:showCatName val="0"/>
          <c:showSerName val="0"/>
          <c:showPercent val="0"/>
          <c:showBubbleSize val="0"/>
        </c:dLbls>
        <c:gapWidth val="219"/>
        <c:overlap val="-27"/>
        <c:axId val="1768673056"/>
        <c:axId val="808110448"/>
      </c:barChart>
      <c:catAx>
        <c:axId val="176867305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000" b="0" i="0" u="none" strike="noStrike" kern="1200" baseline="0">
                <a:solidFill>
                  <a:schemeClr val="tx1"/>
                </a:solidFill>
                <a:latin typeface="+mn-lt"/>
                <a:ea typeface="+mn-ea"/>
                <a:cs typeface="+mn-cs"/>
              </a:defRPr>
            </a:pPr>
            <a:endParaRPr lang="en-US"/>
          </a:p>
        </c:txPr>
        <c:crossAx val="808110448"/>
        <c:crosses val="autoZero"/>
        <c:auto val="1"/>
        <c:lblAlgn val="ctr"/>
        <c:lblOffset val="100"/>
        <c:noMultiLvlLbl val="0"/>
      </c:catAx>
      <c:valAx>
        <c:axId val="808110448"/>
        <c:scaling>
          <c:orientation val="minMax"/>
          <c:max val="100"/>
          <c:min val="50"/>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solidFill>
                <a:latin typeface="+mn-lt"/>
                <a:ea typeface="+mn-ea"/>
                <a:cs typeface="+mn-cs"/>
              </a:defRPr>
            </a:pPr>
            <a:endParaRPr lang="en-US"/>
          </a:p>
        </c:txPr>
        <c:crossAx val="1768673056"/>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2">
  <cs:axisTitle>
    <cs:lnRef idx="0"/>
    <cs:fillRef idx="0"/>
    <cs:effectRef idx="0"/>
    <cs:fontRef idx="minor">
      <a:schemeClr val="tx1">
        <a:lumMod val="65000"/>
        <a:lumOff val="35000"/>
      </a:schemeClr>
    </cs:fontRef>
    <cs:defRPr sz="1197" kern="1200" cap="all"/>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064" kern="1200" cap="all" spc="120" normalizeH="0" baseline="0"/>
  </cs:categoryAxis>
  <cs:chartArea mods="allowNoFillOverride allowNoLineOverride">
    <cs:lnRef idx="0"/>
    <cs:fillRef idx="0"/>
    <cs:effectRef idx="0"/>
    <cs:fontRef idx="minor">
      <a:schemeClr val="dk1"/>
    </cs:fontRef>
    <cs:spPr>
      <a:solidFill>
        <a:schemeClr val="lt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50000"/>
        <a:lumOff val="50000"/>
      </a:schemeClr>
    </cs:fontRef>
    <cs:defRPr sz="1064" b="0" i="0" u="none" strike="noStrike" kern="1200" baseline="0"/>
    <cs:bodyPr rot="-5400000" spcFirstLastPara="1" vertOverflow="clip" horzOverflow="clip" vert="horz" wrap="square" lIns="38100" tIns="19050" rIns="38100" bIns="19050" anchor="ctr" anchorCtr="1">
      <a:spAutoFit/>
    </cs:bodyPr>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dk1"/>
    </cs:fontRef>
    <cs:spPr>
      <a:ln w="22225" cap="rnd">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a:solidFill>
          <a:schemeClr val="phClr"/>
        </a:solidFill>
        <a:round/>
      </a:ln>
    </cs:spPr>
  </cs:dataPointMarker>
  <cs:dataPointMarkerLayout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1197" kern="1200"/>
  </cs:dataTable>
  <cs:downBar>
    <cs:lnRef idx="0"/>
    <cs:fillRef idx="0"/>
    <cs:effectRef idx="0"/>
    <cs:fontRef idx="minor">
      <a:schemeClr val="dk1"/>
    </cs:fontRef>
    <cs:spPr>
      <a:solidFill>
        <a:schemeClr val="dk1">
          <a:lumMod val="75000"/>
          <a:lumOff val="25000"/>
        </a:schemeClr>
      </a:solidFill>
      <a:ln w="9525">
        <a:solidFill>
          <a:schemeClr val="tx1">
            <a:lumMod val="15000"/>
            <a:lumOff val="85000"/>
          </a:schemeClr>
        </a:solidFill>
      </a:ln>
    </cs:spPr>
  </cs:downBar>
  <cs:dropLine>
    <cs:lnRef idx="0"/>
    <cs:fillRef idx="0"/>
    <cs:effectRef idx="0"/>
    <cs:fontRef idx="minor">
      <a:schemeClr val="dk1"/>
    </cs:fontRef>
    <cs:spPr>
      <a:ln w="9525">
        <a:solidFill>
          <a:schemeClr val="tx1">
            <a:lumMod val="35000"/>
            <a:lumOff val="65000"/>
          </a:schemeClr>
        </a:solidFill>
      </a:ln>
    </cs:spPr>
  </cs:dropLine>
  <cs:errorBar>
    <cs:lnRef idx="0"/>
    <cs:fillRef idx="0"/>
    <cs:effectRef idx="0"/>
    <cs:fontRef idx="minor">
      <a:schemeClr val="dk1"/>
    </cs:fontRef>
    <cs:spPr>
      <a:ln w="9525">
        <a:solidFill>
          <a:schemeClr val="tx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15000"/>
            <a:lumOff val="85000"/>
          </a:schemeClr>
        </a:solidFill>
        <a:round/>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50000"/>
            <a:lumOff val="50000"/>
          </a:schemeClr>
        </a:solidFill>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inor">
      <a:schemeClr val="tx1">
        <a:lumMod val="65000"/>
        <a:lumOff val="35000"/>
      </a:schemeClr>
    </cs:fontRef>
    <cs:defRPr sz="2128" b="1" kern="1200" cap="all" spc="120" normalizeH="0" baseline="0"/>
  </cs:title>
  <cs:trendline>
    <cs:lnRef idx="0">
      <cs:styleClr val="auto"/>
    </cs:lnRef>
    <cs:fillRef idx="0"/>
    <cs:effectRef idx="0"/>
    <cs:fontRef idx="minor">
      <a:schemeClr val="dk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1064" kern="1200"/>
  </cs:trendlineLabel>
  <cs:upBar>
    <cs:lnRef idx="0"/>
    <cs:fillRef idx="0"/>
    <cs:effectRef idx="0"/>
    <cs:fontRef idx="minor">
      <a:schemeClr val="dk1"/>
    </cs:fontRef>
    <cs:spPr>
      <a:solidFill>
        <a:schemeClr val="lt1"/>
      </a:solidFill>
      <a:ln w="9525">
        <a:solidFill>
          <a:schemeClr val="tx1">
            <a:lumMod val="65000"/>
            <a:lumOff val="35000"/>
          </a:schemeClr>
        </a:solidFill>
      </a:ln>
    </cs:spPr>
  </cs:upBar>
  <cs:valueAxis>
    <cs:lnRef idx="0"/>
    <cs:fillRef idx="0"/>
    <cs:effectRef idx="0"/>
    <cs:fontRef idx="minor">
      <a:schemeClr val="tx1">
        <a:lumMod val="65000"/>
        <a:lumOff val="35000"/>
      </a:schemeClr>
    </cs:fontRef>
    <cs:spPr>
      <a:ln w="9525" cap="flat" cmpd="sng" algn="ctr">
        <a:solidFill>
          <a:schemeClr val="dk1">
            <a:lumMod val="15000"/>
            <a:lumOff val="85000"/>
          </a:schemeClr>
        </a:solidFill>
        <a:round/>
      </a:ln>
    </cs:spPr>
    <cs:defRPr sz="1197" kern="1200"/>
  </cs:valueAxis>
  <cs:wall>
    <cs:lnRef idx="0"/>
    <cs:fillRef idx="0"/>
    <cs:effectRef idx="0"/>
    <cs:fontRef idx="minor">
      <a:schemeClr val="dk1"/>
    </cs:fontRef>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6.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7.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63276A-C625-E74A-8D1C-B084F2FCBB06}" type="datetimeFigureOut">
              <a:rPr lang="en-US" smtClean="0"/>
              <a:t>3/10/25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81AEF2E-D36D-064F-8077-C85F02D82EFF}" type="slidenum">
              <a:rPr lang="en-US" smtClean="0"/>
              <a:t>‹#›</a:t>
            </a:fld>
            <a:endParaRPr lang="en-US"/>
          </a:p>
        </p:txBody>
      </p:sp>
    </p:spTree>
    <p:extLst>
      <p:ext uri="{BB962C8B-B14F-4D97-AF65-F5344CB8AC3E}">
        <p14:creationId xmlns:p14="http://schemas.microsoft.com/office/powerpoint/2010/main" val="14713170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81AEF2E-D36D-064F-8077-C85F02D82EFF}" type="slidenum">
              <a:rPr lang="en-US" smtClean="0"/>
              <a:t>1</a:t>
            </a:fld>
            <a:endParaRPr lang="en-US"/>
          </a:p>
        </p:txBody>
      </p:sp>
    </p:spTree>
    <p:extLst>
      <p:ext uri="{BB962C8B-B14F-4D97-AF65-F5344CB8AC3E}">
        <p14:creationId xmlns:p14="http://schemas.microsoft.com/office/powerpoint/2010/main" val="19647466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field of AI has seen remarkable progress over the recent years. Foundation model is the core of this transformation. Many well-known foundation models including ChatGPT, Gemini, Claude, </a:t>
            </a:r>
            <a:r>
              <a:rPr lang="en-US" dirty="0" err="1"/>
              <a:t>DeepSeek</a:t>
            </a:r>
            <a:r>
              <a:rPr lang="en-US" dirty="0"/>
              <a:t> AI has shown general reasoning capabilities, allowing them to be used across diverse set of tasks. These models power creative writing, coding, mathematics, information retrieval, image and video generation.</a:t>
            </a:r>
          </a:p>
        </p:txBody>
      </p:sp>
      <p:sp>
        <p:nvSpPr>
          <p:cNvPr id="4" name="Slide Number Placeholder 3"/>
          <p:cNvSpPr>
            <a:spLocks noGrp="1"/>
          </p:cNvSpPr>
          <p:nvPr>
            <p:ph type="sldNum" sz="quarter" idx="5"/>
          </p:nvPr>
        </p:nvSpPr>
        <p:spPr/>
        <p:txBody>
          <a:bodyPr/>
          <a:lstStyle/>
          <a:p>
            <a:fld id="{881AEF2E-D36D-064F-8077-C85F02D82EFF}" type="slidenum">
              <a:rPr lang="en-US" smtClean="0"/>
              <a:t>2</a:t>
            </a:fld>
            <a:endParaRPr lang="en-US"/>
          </a:p>
        </p:txBody>
      </p:sp>
    </p:spTree>
    <p:extLst>
      <p:ext uri="{BB962C8B-B14F-4D97-AF65-F5344CB8AC3E}">
        <p14:creationId xmlns:p14="http://schemas.microsoft.com/office/powerpoint/2010/main" val="12860583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success of foundation models comes from massive-scale training on diverse dataset. These models learn from trillions of tokens sourced from Wikipedia, </a:t>
            </a:r>
            <a:r>
              <a:rPr lang="en-US" dirty="0" err="1"/>
              <a:t>arxiv</a:t>
            </a:r>
            <a:r>
              <a:rPr lang="en-US" dirty="0"/>
              <a:t>, stack overflow, </a:t>
            </a:r>
            <a:r>
              <a:rPr lang="en-US" dirty="0" err="1"/>
              <a:t>etc</a:t>
            </a:r>
            <a:r>
              <a:rPr lang="en-US" dirty="0"/>
              <a:t>, enabling broad generalization. Advanced architectures like transformers allow them to have enough capacity to internalize such enormous amount of knowledge from the data.</a:t>
            </a:r>
          </a:p>
        </p:txBody>
      </p:sp>
      <p:sp>
        <p:nvSpPr>
          <p:cNvPr id="4" name="Slide Number Placeholder 3"/>
          <p:cNvSpPr>
            <a:spLocks noGrp="1"/>
          </p:cNvSpPr>
          <p:nvPr>
            <p:ph type="sldNum" sz="quarter" idx="5"/>
          </p:nvPr>
        </p:nvSpPr>
        <p:spPr/>
        <p:txBody>
          <a:bodyPr/>
          <a:lstStyle/>
          <a:p>
            <a:fld id="{881AEF2E-D36D-064F-8077-C85F02D82EFF}" type="slidenum">
              <a:rPr lang="en-US" smtClean="0"/>
              <a:t>3</a:t>
            </a:fld>
            <a:endParaRPr lang="en-US"/>
          </a:p>
        </p:txBody>
      </p:sp>
    </p:spTree>
    <p:extLst>
      <p:ext uri="{BB962C8B-B14F-4D97-AF65-F5344CB8AC3E}">
        <p14:creationId xmlns:p14="http://schemas.microsoft.com/office/powerpoint/2010/main" val="28311970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Let’s look at how these models are being trained. Let’s define two notions, </a:t>
            </a:r>
            <a:r>
              <a:rPr lang="en-US" dirty="0" err="1"/>
              <a:t>D_seen</a:t>
            </a:r>
            <a:r>
              <a:rPr lang="en-US" dirty="0"/>
              <a:t> is the training data and p_\theta is the parameterized distribution. The model learns to fit the real-world data during the training process. This training is achieved through maximum likelihood estimation, where the model maximizes the probability of observed data by adjusting the parameters theta.</a:t>
            </a:r>
          </a:p>
        </p:txBody>
      </p:sp>
      <p:sp>
        <p:nvSpPr>
          <p:cNvPr id="4" name="Slide Number Placeholder 3"/>
          <p:cNvSpPr>
            <a:spLocks noGrp="1"/>
          </p:cNvSpPr>
          <p:nvPr>
            <p:ph type="sldNum" sz="quarter" idx="5"/>
          </p:nvPr>
        </p:nvSpPr>
        <p:spPr/>
        <p:txBody>
          <a:bodyPr/>
          <a:lstStyle/>
          <a:p>
            <a:fld id="{881AEF2E-D36D-064F-8077-C85F02D82EFF}" type="slidenum">
              <a:rPr lang="en-US" smtClean="0"/>
              <a:t>4</a:t>
            </a:fld>
            <a:endParaRPr lang="en-US"/>
          </a:p>
        </p:txBody>
      </p:sp>
    </p:spTree>
    <p:extLst>
      <p:ext uri="{BB962C8B-B14F-4D97-AF65-F5344CB8AC3E}">
        <p14:creationId xmlns:p14="http://schemas.microsoft.com/office/powerpoint/2010/main" val="42655247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When the training is complete, the data can be discarded. The model’s learned distribution p theta to approximate original data distribution. The model is isolated from the entire world to output everything from its parameters. </a:t>
            </a:r>
          </a:p>
          <a:p>
            <a:r>
              <a:rPr lang="en-US" dirty="0"/>
              <a:t>However, is this desirable? While the model captures the surface-level patterns, data itself is only an abstraction of deeper human thoughts, reasoning, and interactions that occur beneath.</a:t>
            </a:r>
          </a:p>
        </p:txBody>
      </p:sp>
      <p:sp>
        <p:nvSpPr>
          <p:cNvPr id="4" name="Slide Number Placeholder 3"/>
          <p:cNvSpPr>
            <a:spLocks noGrp="1"/>
          </p:cNvSpPr>
          <p:nvPr>
            <p:ph type="sldNum" sz="quarter" idx="5"/>
          </p:nvPr>
        </p:nvSpPr>
        <p:spPr/>
        <p:txBody>
          <a:bodyPr/>
          <a:lstStyle/>
          <a:p>
            <a:fld id="{881AEF2E-D36D-064F-8077-C85F02D82EFF}" type="slidenum">
              <a:rPr lang="en-US" smtClean="0"/>
              <a:t>5</a:t>
            </a:fld>
            <a:endParaRPr lang="en-US"/>
          </a:p>
        </p:txBody>
      </p:sp>
    </p:spTree>
    <p:extLst>
      <p:ext uri="{BB962C8B-B14F-4D97-AF65-F5344CB8AC3E}">
        <p14:creationId xmlns:p14="http://schemas.microsoft.com/office/powerpoint/2010/main" val="34167390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models are making mathematical errors. It fits the seen computation pretty well but falls short out of the distribution.</a:t>
            </a:r>
          </a:p>
        </p:txBody>
      </p:sp>
      <p:sp>
        <p:nvSpPr>
          <p:cNvPr id="4" name="Slide Number Placeholder 3"/>
          <p:cNvSpPr>
            <a:spLocks noGrp="1"/>
          </p:cNvSpPr>
          <p:nvPr>
            <p:ph type="sldNum" sz="quarter" idx="5"/>
          </p:nvPr>
        </p:nvSpPr>
        <p:spPr/>
        <p:txBody>
          <a:bodyPr/>
          <a:lstStyle/>
          <a:p>
            <a:fld id="{881AEF2E-D36D-064F-8077-C85F02D82EFF}" type="slidenum">
              <a:rPr lang="en-US" smtClean="0"/>
              <a:t>6</a:t>
            </a:fld>
            <a:endParaRPr lang="en-US"/>
          </a:p>
        </p:txBody>
      </p:sp>
    </p:spTree>
    <p:extLst>
      <p:ext uri="{BB962C8B-B14F-4D97-AF65-F5344CB8AC3E}">
        <p14:creationId xmlns:p14="http://schemas.microsoft.com/office/powerpoint/2010/main" val="6761101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Why is LLM prone to hallucination? The main reason is because the model only learns to fit the data surface form without understanding how the data is generated. This makes the model highly prone to errors for out-of-distribution inputs.</a:t>
            </a:r>
          </a:p>
        </p:txBody>
      </p:sp>
      <p:sp>
        <p:nvSpPr>
          <p:cNvPr id="4" name="Slide Number Placeholder 3"/>
          <p:cNvSpPr>
            <a:spLocks noGrp="1"/>
          </p:cNvSpPr>
          <p:nvPr>
            <p:ph type="sldNum" sz="quarter" idx="5"/>
          </p:nvPr>
        </p:nvSpPr>
        <p:spPr/>
        <p:txBody>
          <a:bodyPr/>
          <a:lstStyle/>
          <a:p>
            <a:fld id="{881AEF2E-D36D-064F-8077-C85F02D82EFF}" type="slidenum">
              <a:rPr lang="en-US" smtClean="0"/>
              <a:t>7</a:t>
            </a:fld>
            <a:endParaRPr lang="en-US"/>
          </a:p>
        </p:txBody>
      </p:sp>
    </p:spTree>
    <p:extLst>
      <p:ext uri="{BB962C8B-B14F-4D97-AF65-F5344CB8AC3E}">
        <p14:creationId xmlns:p14="http://schemas.microsoft.com/office/powerpoint/2010/main" val="14275340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Let’s look at how humans generate the data by looking into two examples regarding financial report and </a:t>
            </a:r>
            <a:r>
              <a:rPr lang="en-US" dirty="0" err="1"/>
              <a:t>Github</a:t>
            </a:r>
            <a:r>
              <a:rPr lang="en-US" dirty="0"/>
              <a:t> program.</a:t>
            </a:r>
          </a:p>
        </p:txBody>
      </p:sp>
      <p:sp>
        <p:nvSpPr>
          <p:cNvPr id="4" name="Slide Number Placeholder 3"/>
          <p:cNvSpPr>
            <a:spLocks noGrp="1"/>
          </p:cNvSpPr>
          <p:nvPr>
            <p:ph type="sldNum" sz="quarter" idx="5"/>
          </p:nvPr>
        </p:nvSpPr>
        <p:spPr/>
        <p:txBody>
          <a:bodyPr/>
          <a:lstStyle/>
          <a:p>
            <a:fld id="{881AEF2E-D36D-064F-8077-C85F02D82EFF}" type="slidenum">
              <a:rPr lang="en-US" smtClean="0"/>
              <a:t>8</a:t>
            </a:fld>
            <a:endParaRPr lang="en-US"/>
          </a:p>
        </p:txBody>
      </p:sp>
    </p:spTree>
    <p:extLst>
      <p:ext uri="{BB962C8B-B14F-4D97-AF65-F5344CB8AC3E}">
        <p14:creationId xmlns:p14="http://schemas.microsoft.com/office/powerpoint/2010/main" val="29689297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Suppose we see a financial report stating that NVDIA’s revenue for 2024 has 126% increase from last year. How was the information actually generated?</a:t>
            </a:r>
            <a:br>
              <a:rPr lang="en-US" dirty="0"/>
            </a:br>
            <a:r>
              <a:rPr lang="en-US" dirty="0"/>
              <a:t>First, the analyst will query the internet over past financial data to know the revenue was 26.94$ billion, and then they will compute the percentage increase with a calculator to get 126%. This illustrates that the data generation process invokes a lot of interaction and reasoning with the external environment.</a:t>
            </a:r>
          </a:p>
        </p:txBody>
      </p:sp>
      <p:sp>
        <p:nvSpPr>
          <p:cNvPr id="4" name="Slide Number Placeholder 3"/>
          <p:cNvSpPr>
            <a:spLocks noGrp="1"/>
          </p:cNvSpPr>
          <p:nvPr>
            <p:ph type="sldNum" sz="quarter" idx="5"/>
          </p:nvPr>
        </p:nvSpPr>
        <p:spPr/>
        <p:txBody>
          <a:bodyPr/>
          <a:lstStyle/>
          <a:p>
            <a:fld id="{881AEF2E-D36D-064F-8077-C85F02D82EFF}" type="slidenum">
              <a:rPr lang="en-US" smtClean="0"/>
              <a:t>9</a:t>
            </a:fld>
            <a:endParaRPr lang="en-US"/>
          </a:p>
        </p:txBody>
      </p:sp>
    </p:spTree>
    <p:extLst>
      <p:ext uri="{BB962C8B-B14F-4D97-AF65-F5344CB8AC3E}">
        <p14:creationId xmlns:p14="http://schemas.microsoft.com/office/powerpoint/2010/main" val="7872909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key limitation of the models is that they only maximize the likelihood of the observable part of the data without understanding the underlying generative process.</a:t>
            </a:r>
          </a:p>
          <a:p>
            <a:r>
              <a:rPr lang="en-US" dirty="0"/>
              <a:t>As shown here, the generation process invokes lots of interaction with other tools. However, when training the foundation models, we only maximizes the observable part without considering underlying generation process.</a:t>
            </a:r>
          </a:p>
        </p:txBody>
      </p:sp>
      <p:sp>
        <p:nvSpPr>
          <p:cNvPr id="4" name="Slide Number Placeholder 3"/>
          <p:cNvSpPr>
            <a:spLocks noGrp="1"/>
          </p:cNvSpPr>
          <p:nvPr>
            <p:ph type="sldNum" sz="quarter" idx="5"/>
          </p:nvPr>
        </p:nvSpPr>
        <p:spPr/>
        <p:txBody>
          <a:bodyPr/>
          <a:lstStyle/>
          <a:p>
            <a:fld id="{881AEF2E-D36D-064F-8077-C85F02D82EFF}" type="slidenum">
              <a:rPr lang="en-US" smtClean="0"/>
              <a:t>10</a:t>
            </a:fld>
            <a:endParaRPr lang="en-US"/>
          </a:p>
        </p:txBody>
      </p:sp>
    </p:spTree>
    <p:extLst>
      <p:ext uri="{BB962C8B-B14F-4D97-AF65-F5344CB8AC3E}">
        <p14:creationId xmlns:p14="http://schemas.microsoft.com/office/powerpoint/2010/main" val="31952019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Similarly, when programmers are writing code, they will debug for multiple rounds to generate the program.</a:t>
            </a:r>
          </a:p>
        </p:txBody>
      </p:sp>
      <p:sp>
        <p:nvSpPr>
          <p:cNvPr id="4" name="Slide Number Placeholder 3"/>
          <p:cNvSpPr>
            <a:spLocks noGrp="1"/>
          </p:cNvSpPr>
          <p:nvPr>
            <p:ph type="sldNum" sz="quarter" idx="5"/>
          </p:nvPr>
        </p:nvSpPr>
        <p:spPr/>
        <p:txBody>
          <a:bodyPr/>
          <a:lstStyle/>
          <a:p>
            <a:fld id="{881AEF2E-D36D-064F-8077-C85F02D82EFF}" type="slidenum">
              <a:rPr lang="en-US" smtClean="0"/>
              <a:t>11</a:t>
            </a:fld>
            <a:endParaRPr lang="en-US"/>
          </a:p>
        </p:txBody>
      </p:sp>
    </p:spTree>
    <p:extLst>
      <p:ext uri="{BB962C8B-B14F-4D97-AF65-F5344CB8AC3E}">
        <p14:creationId xmlns:p14="http://schemas.microsoft.com/office/powerpoint/2010/main" val="38498847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Similarly, the debugging process is not shown in the observable training data. If you crawl the data from </a:t>
            </a:r>
            <a:r>
              <a:rPr lang="en-US" dirty="0" err="1"/>
              <a:t>Github</a:t>
            </a:r>
            <a:r>
              <a:rPr lang="en-US" dirty="0"/>
              <a:t>, you are only the end program, which is the outcome of the interaction.</a:t>
            </a:r>
          </a:p>
        </p:txBody>
      </p:sp>
      <p:sp>
        <p:nvSpPr>
          <p:cNvPr id="4" name="Slide Number Placeholder 3"/>
          <p:cNvSpPr>
            <a:spLocks noGrp="1"/>
          </p:cNvSpPr>
          <p:nvPr>
            <p:ph type="sldNum" sz="quarter" idx="5"/>
          </p:nvPr>
        </p:nvSpPr>
        <p:spPr/>
        <p:txBody>
          <a:bodyPr/>
          <a:lstStyle/>
          <a:p>
            <a:fld id="{881AEF2E-D36D-064F-8077-C85F02D82EFF}" type="slidenum">
              <a:rPr lang="en-US" smtClean="0"/>
              <a:t>12</a:t>
            </a:fld>
            <a:endParaRPr lang="en-US"/>
          </a:p>
        </p:txBody>
      </p:sp>
    </p:spTree>
    <p:extLst>
      <p:ext uri="{BB962C8B-B14F-4D97-AF65-F5344CB8AC3E}">
        <p14:creationId xmlns:p14="http://schemas.microsoft.com/office/powerpoint/2010/main" val="42863437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81AEF2E-D36D-064F-8077-C85F02D82EFF}" type="slidenum">
              <a:rPr lang="en-US" smtClean="0"/>
              <a:t>13</a:t>
            </a:fld>
            <a:endParaRPr lang="en-US"/>
          </a:p>
        </p:txBody>
      </p:sp>
    </p:spTree>
    <p:extLst>
      <p:ext uri="{BB962C8B-B14F-4D97-AF65-F5344CB8AC3E}">
        <p14:creationId xmlns:p14="http://schemas.microsoft.com/office/powerpoint/2010/main" val="25063121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talk, I will cover two sections in math and coding to talk about how to teach foundation models how learn the interactive data generative process.</a:t>
            </a:r>
          </a:p>
        </p:txBody>
      </p:sp>
      <p:sp>
        <p:nvSpPr>
          <p:cNvPr id="4" name="Slide Number Placeholder 3"/>
          <p:cNvSpPr>
            <a:spLocks noGrp="1"/>
          </p:cNvSpPr>
          <p:nvPr>
            <p:ph type="sldNum" sz="quarter" idx="5"/>
          </p:nvPr>
        </p:nvSpPr>
        <p:spPr/>
        <p:txBody>
          <a:bodyPr/>
          <a:lstStyle/>
          <a:p>
            <a:fld id="{881AEF2E-D36D-064F-8077-C85F02D82EFF}" type="slidenum">
              <a:rPr lang="en-US" smtClean="0"/>
              <a:t>15</a:t>
            </a:fld>
            <a:endParaRPr lang="en-US"/>
          </a:p>
        </p:txBody>
      </p:sp>
    </p:spTree>
    <p:extLst>
      <p:ext uri="{BB962C8B-B14F-4D97-AF65-F5344CB8AC3E}">
        <p14:creationId xmlns:p14="http://schemas.microsoft.com/office/powerpoint/2010/main" val="98638849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talk, I will cover two sections in math and coding to talk about how to teach foundation models how learn the interactive data generative process.</a:t>
            </a:r>
          </a:p>
        </p:txBody>
      </p:sp>
      <p:sp>
        <p:nvSpPr>
          <p:cNvPr id="4" name="Slide Number Placeholder 3"/>
          <p:cNvSpPr>
            <a:spLocks noGrp="1"/>
          </p:cNvSpPr>
          <p:nvPr>
            <p:ph type="sldNum" sz="quarter" idx="5"/>
          </p:nvPr>
        </p:nvSpPr>
        <p:spPr/>
        <p:txBody>
          <a:bodyPr/>
          <a:lstStyle/>
          <a:p>
            <a:fld id="{881AEF2E-D36D-064F-8077-C85F02D82EFF}" type="slidenum">
              <a:rPr lang="en-US" smtClean="0"/>
              <a:t>16</a:t>
            </a:fld>
            <a:endParaRPr lang="en-US"/>
          </a:p>
        </p:txBody>
      </p:sp>
    </p:spTree>
    <p:extLst>
      <p:ext uri="{BB962C8B-B14F-4D97-AF65-F5344CB8AC3E}">
        <p14:creationId xmlns:p14="http://schemas.microsoft.com/office/powerpoint/2010/main" val="155275733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task we are focusing on is the question answering, where the questions are coming from various exams like American math competition, GRE, etc.</a:t>
            </a:r>
          </a:p>
        </p:txBody>
      </p:sp>
      <p:sp>
        <p:nvSpPr>
          <p:cNvPr id="4" name="Slide Number Placeholder 3"/>
          <p:cNvSpPr>
            <a:spLocks noGrp="1"/>
          </p:cNvSpPr>
          <p:nvPr>
            <p:ph type="sldNum" sz="quarter" idx="5"/>
          </p:nvPr>
        </p:nvSpPr>
        <p:spPr/>
        <p:txBody>
          <a:bodyPr/>
          <a:lstStyle/>
          <a:p>
            <a:fld id="{881AEF2E-D36D-064F-8077-C85F02D82EFF}" type="slidenum">
              <a:rPr lang="en-US" smtClean="0"/>
              <a:t>17</a:t>
            </a:fld>
            <a:endParaRPr lang="en-US"/>
          </a:p>
        </p:txBody>
      </p:sp>
    </p:spTree>
    <p:extLst>
      <p:ext uri="{BB962C8B-B14F-4D97-AF65-F5344CB8AC3E}">
        <p14:creationId xmlns:p14="http://schemas.microsoft.com/office/powerpoint/2010/main" val="319983236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first part is based on the program of thoughts paper.</a:t>
            </a:r>
          </a:p>
        </p:txBody>
      </p:sp>
      <p:sp>
        <p:nvSpPr>
          <p:cNvPr id="4" name="Slide Number Placeholder 3"/>
          <p:cNvSpPr>
            <a:spLocks noGrp="1"/>
          </p:cNvSpPr>
          <p:nvPr>
            <p:ph type="sldNum" sz="quarter" idx="5"/>
          </p:nvPr>
        </p:nvSpPr>
        <p:spPr/>
        <p:txBody>
          <a:bodyPr/>
          <a:lstStyle/>
          <a:p>
            <a:fld id="{881AEF2E-D36D-064F-8077-C85F02D82EFF}" type="slidenum">
              <a:rPr lang="en-US" smtClean="0"/>
              <a:t>18</a:t>
            </a:fld>
            <a:endParaRPr lang="en-US"/>
          </a:p>
        </p:txBody>
      </p:sp>
    </p:spTree>
    <p:extLst>
      <p:ext uri="{BB962C8B-B14F-4D97-AF65-F5344CB8AC3E}">
        <p14:creationId xmlns:p14="http://schemas.microsoft.com/office/powerpoint/2010/main" val="31079836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was me prompting ChatGPT to answer what’s the 50</a:t>
            </a:r>
            <a:r>
              <a:rPr lang="en-US" baseline="30000" dirty="0"/>
              <a:t>th</a:t>
            </a:r>
            <a:r>
              <a:rPr lang="en-US" dirty="0"/>
              <a:t> number in Fibonacci sequence in 2022. ChatGPT was very impatient and gave me the answer directly without too much thinking.</a:t>
            </a:r>
          </a:p>
        </p:txBody>
      </p:sp>
      <p:sp>
        <p:nvSpPr>
          <p:cNvPr id="4" name="Slide Number Placeholder 3"/>
          <p:cNvSpPr>
            <a:spLocks noGrp="1"/>
          </p:cNvSpPr>
          <p:nvPr>
            <p:ph type="sldNum" sz="quarter" idx="5"/>
          </p:nvPr>
        </p:nvSpPr>
        <p:spPr/>
        <p:txBody>
          <a:bodyPr/>
          <a:lstStyle/>
          <a:p>
            <a:fld id="{881AEF2E-D36D-064F-8077-C85F02D82EFF}" type="slidenum">
              <a:rPr lang="en-US" smtClean="0"/>
              <a:t>19</a:t>
            </a:fld>
            <a:endParaRPr lang="en-US"/>
          </a:p>
        </p:txBody>
      </p:sp>
    </p:spTree>
    <p:extLst>
      <p:ext uri="{BB962C8B-B14F-4D97-AF65-F5344CB8AC3E}">
        <p14:creationId xmlns:p14="http://schemas.microsoft.com/office/powerpoint/2010/main" val="692532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That’s why we propose the new approach called program-of-thought prompting, where we give an example of how to think and invoke python tool in the middle to solve the math problem.</a:t>
            </a:r>
          </a:p>
        </p:txBody>
      </p:sp>
      <p:sp>
        <p:nvSpPr>
          <p:cNvPr id="4" name="Slide Number Placeholder 3"/>
          <p:cNvSpPr>
            <a:spLocks noGrp="1"/>
          </p:cNvSpPr>
          <p:nvPr>
            <p:ph type="sldNum" sz="quarter" idx="5"/>
          </p:nvPr>
        </p:nvSpPr>
        <p:spPr/>
        <p:txBody>
          <a:bodyPr/>
          <a:lstStyle/>
          <a:p>
            <a:fld id="{881AEF2E-D36D-064F-8077-C85F02D82EFF}" type="slidenum">
              <a:rPr lang="en-US" smtClean="0"/>
              <a:t>21</a:t>
            </a:fld>
            <a:endParaRPr lang="en-US"/>
          </a:p>
        </p:txBody>
      </p:sp>
    </p:spTree>
    <p:extLst>
      <p:ext uri="{BB962C8B-B14F-4D97-AF65-F5344CB8AC3E}">
        <p14:creationId xmlns:p14="http://schemas.microsoft.com/office/powerpoint/2010/main" val="397726922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evaluated our prompting approach and saw dramatic improvement across benchmarks in math, table reasoning and finance. For example, on MATH dataset, we got 17% improvement. On Finance QA, we got 24% improvement. These massive improvement indicates that these models already know how to perform interactive reasoning to a certain extent.</a:t>
            </a:r>
          </a:p>
        </p:txBody>
      </p:sp>
      <p:sp>
        <p:nvSpPr>
          <p:cNvPr id="4" name="Slide Number Placeholder 3"/>
          <p:cNvSpPr>
            <a:spLocks noGrp="1"/>
          </p:cNvSpPr>
          <p:nvPr>
            <p:ph type="sldNum" sz="quarter" idx="5"/>
          </p:nvPr>
        </p:nvSpPr>
        <p:spPr/>
        <p:txBody>
          <a:bodyPr/>
          <a:lstStyle/>
          <a:p>
            <a:fld id="{881AEF2E-D36D-064F-8077-C85F02D82EFF}" type="slidenum">
              <a:rPr lang="en-US" smtClean="0"/>
              <a:t>22</a:t>
            </a:fld>
            <a:endParaRPr lang="en-US"/>
          </a:p>
        </p:txBody>
      </p:sp>
    </p:spTree>
    <p:extLst>
      <p:ext uri="{BB962C8B-B14F-4D97-AF65-F5344CB8AC3E}">
        <p14:creationId xmlns:p14="http://schemas.microsoft.com/office/powerpoint/2010/main" val="71478373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One year after </a:t>
            </a:r>
            <a:r>
              <a:rPr lang="en-US" dirty="0" err="1"/>
              <a:t>PoT</a:t>
            </a:r>
            <a:r>
              <a:rPr lang="en-US" dirty="0"/>
              <a:t> was released, we found that the open models are still struggling with </a:t>
            </a:r>
            <a:r>
              <a:rPr lang="en-US" dirty="0" err="1"/>
              <a:t>PoT</a:t>
            </a:r>
            <a:r>
              <a:rPr lang="en-US" dirty="0"/>
              <a:t>. Their gap with GPT-4 is still as significant as 50%. Therefore, we decide to teach these models to do interactive reasoning by creating a new dataset.</a:t>
            </a:r>
          </a:p>
        </p:txBody>
      </p:sp>
      <p:sp>
        <p:nvSpPr>
          <p:cNvPr id="4" name="Slide Number Placeholder 3"/>
          <p:cNvSpPr>
            <a:spLocks noGrp="1"/>
          </p:cNvSpPr>
          <p:nvPr>
            <p:ph type="sldNum" sz="quarter" idx="5"/>
          </p:nvPr>
        </p:nvSpPr>
        <p:spPr/>
        <p:txBody>
          <a:bodyPr/>
          <a:lstStyle/>
          <a:p>
            <a:fld id="{881AEF2E-D36D-064F-8077-C85F02D82EFF}" type="slidenum">
              <a:rPr lang="en-US" smtClean="0"/>
              <a:t>23</a:t>
            </a:fld>
            <a:endParaRPr lang="en-US"/>
          </a:p>
        </p:txBody>
      </p:sp>
    </p:spTree>
    <p:extLst>
      <p:ext uri="{BB962C8B-B14F-4D97-AF65-F5344CB8AC3E}">
        <p14:creationId xmlns:p14="http://schemas.microsoft.com/office/powerpoint/2010/main" val="95110023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basic idea is very simple, we feed a human-annotated question to GPT-4 to let it generate several </a:t>
            </a:r>
            <a:r>
              <a:rPr lang="en-US" dirty="0" err="1"/>
              <a:t>PoT</a:t>
            </a:r>
            <a:r>
              <a:rPr lang="en-US" dirty="0"/>
              <a:t> traces. We then compare the results of these </a:t>
            </a:r>
            <a:r>
              <a:rPr lang="en-US" dirty="0" err="1"/>
              <a:t>PoT</a:t>
            </a:r>
            <a:r>
              <a:rPr lang="en-US" dirty="0"/>
              <a:t> traces and compare with human-annotated answers to perform rejection sampling. </a:t>
            </a:r>
          </a:p>
        </p:txBody>
      </p:sp>
      <p:sp>
        <p:nvSpPr>
          <p:cNvPr id="4" name="Slide Number Placeholder 3"/>
          <p:cNvSpPr>
            <a:spLocks noGrp="1"/>
          </p:cNvSpPr>
          <p:nvPr>
            <p:ph type="sldNum" sz="quarter" idx="5"/>
          </p:nvPr>
        </p:nvSpPr>
        <p:spPr/>
        <p:txBody>
          <a:bodyPr/>
          <a:lstStyle/>
          <a:p>
            <a:fld id="{881AEF2E-D36D-064F-8077-C85F02D82EFF}" type="slidenum">
              <a:rPr lang="en-US" smtClean="0"/>
              <a:t>24</a:t>
            </a:fld>
            <a:endParaRPr lang="en-US"/>
          </a:p>
        </p:txBody>
      </p:sp>
    </p:spTree>
    <p:extLst>
      <p:ext uri="{BB962C8B-B14F-4D97-AF65-F5344CB8AC3E}">
        <p14:creationId xmlns:p14="http://schemas.microsoft.com/office/powerpoint/2010/main" val="68275750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With </a:t>
            </a:r>
            <a:r>
              <a:rPr lang="en-US" dirty="0" err="1"/>
              <a:t>MathInstruct</a:t>
            </a:r>
            <a:r>
              <a:rPr lang="en-US" dirty="0"/>
              <a:t> dataset, we were able to train the model with the entire interactive reasoning trace to help it understand the actual data generation process.</a:t>
            </a:r>
          </a:p>
        </p:txBody>
      </p:sp>
      <p:sp>
        <p:nvSpPr>
          <p:cNvPr id="4" name="Slide Number Placeholder 3"/>
          <p:cNvSpPr>
            <a:spLocks noGrp="1"/>
          </p:cNvSpPr>
          <p:nvPr>
            <p:ph type="sldNum" sz="quarter" idx="5"/>
          </p:nvPr>
        </p:nvSpPr>
        <p:spPr/>
        <p:txBody>
          <a:bodyPr/>
          <a:lstStyle/>
          <a:p>
            <a:fld id="{881AEF2E-D36D-064F-8077-C85F02D82EFF}" type="slidenum">
              <a:rPr lang="en-US" smtClean="0"/>
              <a:t>25</a:t>
            </a:fld>
            <a:endParaRPr lang="en-US"/>
          </a:p>
        </p:txBody>
      </p:sp>
    </p:spTree>
    <p:extLst>
      <p:ext uri="{BB962C8B-B14F-4D97-AF65-F5344CB8AC3E}">
        <p14:creationId xmlns:p14="http://schemas.microsoft.com/office/powerpoint/2010/main" val="130600599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observe that our model can achieve more than 20% improvement on both the 7B-parameter model and 34B-parameter model.</a:t>
            </a:r>
          </a:p>
        </p:txBody>
      </p:sp>
      <p:sp>
        <p:nvSpPr>
          <p:cNvPr id="4" name="Slide Number Placeholder 3"/>
          <p:cNvSpPr>
            <a:spLocks noGrp="1"/>
          </p:cNvSpPr>
          <p:nvPr>
            <p:ph type="sldNum" sz="quarter" idx="5"/>
          </p:nvPr>
        </p:nvSpPr>
        <p:spPr/>
        <p:txBody>
          <a:bodyPr/>
          <a:lstStyle/>
          <a:p>
            <a:fld id="{881AEF2E-D36D-064F-8077-C85F02D82EFF}" type="slidenum">
              <a:rPr lang="en-US" smtClean="0"/>
              <a:t>26</a:t>
            </a:fld>
            <a:endParaRPr lang="en-US"/>
          </a:p>
        </p:txBody>
      </p:sp>
    </p:spTree>
    <p:extLst>
      <p:ext uri="{BB962C8B-B14F-4D97-AF65-F5344CB8AC3E}">
        <p14:creationId xmlns:p14="http://schemas.microsoft.com/office/powerpoint/2010/main" val="115649525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talk, I will cover two sections in math and coding to talk about how to teach foundation models how learn the interactive data generative process.</a:t>
            </a:r>
          </a:p>
        </p:txBody>
      </p:sp>
      <p:sp>
        <p:nvSpPr>
          <p:cNvPr id="4" name="Slide Number Placeholder 3"/>
          <p:cNvSpPr>
            <a:spLocks noGrp="1"/>
          </p:cNvSpPr>
          <p:nvPr>
            <p:ph type="sldNum" sz="quarter" idx="5"/>
          </p:nvPr>
        </p:nvSpPr>
        <p:spPr/>
        <p:txBody>
          <a:bodyPr/>
          <a:lstStyle/>
          <a:p>
            <a:fld id="{881AEF2E-D36D-064F-8077-C85F02D82EFF}" type="slidenum">
              <a:rPr lang="en-US" smtClean="0"/>
              <a:t>33</a:t>
            </a:fld>
            <a:endParaRPr lang="en-US"/>
          </a:p>
        </p:txBody>
      </p:sp>
    </p:spTree>
    <p:extLst>
      <p:ext uri="{BB962C8B-B14F-4D97-AF65-F5344CB8AC3E}">
        <p14:creationId xmlns:p14="http://schemas.microsoft.com/office/powerpoint/2010/main" val="152114166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task we are tackling is code completion and code synthesis. In these tasks, we are given a </a:t>
            </a:r>
            <a:r>
              <a:rPr lang="en-US" dirty="0" err="1"/>
              <a:t>function+doc</a:t>
            </a:r>
            <a:r>
              <a:rPr lang="en-US" dirty="0"/>
              <a:t> string to synthesize the program, or we are given an instruction to synthesize the program. These tasks are mostly evaluated by public test cases like </a:t>
            </a:r>
            <a:r>
              <a:rPr lang="en-US" dirty="0" err="1"/>
              <a:t>Leetcode</a:t>
            </a:r>
            <a:r>
              <a:rPr lang="en-US" dirty="0"/>
              <a:t>.</a:t>
            </a:r>
          </a:p>
        </p:txBody>
      </p:sp>
      <p:sp>
        <p:nvSpPr>
          <p:cNvPr id="4" name="Slide Number Placeholder 3"/>
          <p:cNvSpPr>
            <a:spLocks noGrp="1"/>
          </p:cNvSpPr>
          <p:nvPr>
            <p:ph type="sldNum" sz="quarter" idx="5"/>
          </p:nvPr>
        </p:nvSpPr>
        <p:spPr/>
        <p:txBody>
          <a:bodyPr/>
          <a:lstStyle/>
          <a:p>
            <a:fld id="{881AEF2E-D36D-064F-8077-C85F02D82EFF}" type="slidenum">
              <a:rPr lang="en-US" smtClean="0"/>
              <a:t>34</a:t>
            </a:fld>
            <a:endParaRPr lang="en-US"/>
          </a:p>
        </p:txBody>
      </p:sp>
    </p:spTree>
    <p:extLst>
      <p:ext uri="{BB962C8B-B14F-4D97-AF65-F5344CB8AC3E}">
        <p14:creationId xmlns:p14="http://schemas.microsoft.com/office/powerpoint/2010/main" val="385634928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First, we will cover the paper on </a:t>
            </a:r>
            <a:r>
              <a:rPr lang="en-US" dirty="0" err="1"/>
              <a:t>OpenCodeInterpreter</a:t>
            </a:r>
            <a:r>
              <a:rPr lang="en-US" dirty="0"/>
              <a:t>.</a:t>
            </a:r>
          </a:p>
        </p:txBody>
      </p:sp>
      <p:sp>
        <p:nvSpPr>
          <p:cNvPr id="4" name="Slide Number Placeholder 3"/>
          <p:cNvSpPr>
            <a:spLocks noGrp="1"/>
          </p:cNvSpPr>
          <p:nvPr>
            <p:ph type="sldNum" sz="quarter" idx="5"/>
          </p:nvPr>
        </p:nvSpPr>
        <p:spPr/>
        <p:txBody>
          <a:bodyPr/>
          <a:lstStyle/>
          <a:p>
            <a:fld id="{881AEF2E-D36D-064F-8077-C85F02D82EFF}" type="slidenum">
              <a:rPr lang="en-US" smtClean="0"/>
              <a:t>35</a:t>
            </a:fld>
            <a:endParaRPr lang="en-US"/>
          </a:p>
        </p:txBody>
      </p:sp>
    </p:spTree>
    <p:extLst>
      <p:ext uri="{BB962C8B-B14F-4D97-AF65-F5344CB8AC3E}">
        <p14:creationId xmlns:p14="http://schemas.microsoft.com/office/powerpoint/2010/main" val="134000265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we all know, coding is a highly interactive task, which requires lots of interaction with the executor or search engine to understand the problem.</a:t>
            </a:r>
          </a:p>
        </p:txBody>
      </p:sp>
      <p:sp>
        <p:nvSpPr>
          <p:cNvPr id="4" name="Slide Number Placeholder 3"/>
          <p:cNvSpPr>
            <a:spLocks noGrp="1"/>
          </p:cNvSpPr>
          <p:nvPr>
            <p:ph type="sldNum" sz="quarter" idx="5"/>
          </p:nvPr>
        </p:nvSpPr>
        <p:spPr/>
        <p:txBody>
          <a:bodyPr/>
          <a:lstStyle/>
          <a:p>
            <a:fld id="{881AEF2E-D36D-064F-8077-C85F02D82EFF}" type="slidenum">
              <a:rPr lang="en-US" smtClean="0"/>
              <a:t>36</a:t>
            </a:fld>
            <a:endParaRPr lang="en-US"/>
          </a:p>
        </p:txBody>
      </p:sp>
    </p:spTree>
    <p:extLst>
      <p:ext uri="{BB962C8B-B14F-4D97-AF65-F5344CB8AC3E}">
        <p14:creationId xmlns:p14="http://schemas.microsoft.com/office/powerpoint/2010/main" val="27088522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After a lot of interactions, the coder finally identifies the problem and pass the test cases.</a:t>
            </a:r>
          </a:p>
        </p:txBody>
      </p:sp>
      <p:sp>
        <p:nvSpPr>
          <p:cNvPr id="4" name="Slide Number Placeholder 3"/>
          <p:cNvSpPr>
            <a:spLocks noGrp="1"/>
          </p:cNvSpPr>
          <p:nvPr>
            <p:ph type="sldNum" sz="quarter" idx="5"/>
          </p:nvPr>
        </p:nvSpPr>
        <p:spPr/>
        <p:txBody>
          <a:bodyPr/>
          <a:lstStyle/>
          <a:p>
            <a:fld id="{881AEF2E-D36D-064F-8077-C85F02D82EFF}" type="slidenum">
              <a:rPr lang="en-US" smtClean="0"/>
              <a:t>37</a:t>
            </a:fld>
            <a:endParaRPr lang="en-US"/>
          </a:p>
        </p:txBody>
      </p:sp>
    </p:spTree>
    <p:extLst>
      <p:ext uri="{BB962C8B-B14F-4D97-AF65-F5344CB8AC3E}">
        <p14:creationId xmlns:p14="http://schemas.microsoft.com/office/powerpoint/2010/main" val="408486049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However, the existing models and benchmarks are still heavily on pass@1.</a:t>
            </a:r>
          </a:p>
        </p:txBody>
      </p:sp>
      <p:sp>
        <p:nvSpPr>
          <p:cNvPr id="4" name="Slide Number Placeholder 3"/>
          <p:cNvSpPr>
            <a:spLocks noGrp="1"/>
          </p:cNvSpPr>
          <p:nvPr>
            <p:ph type="sldNum" sz="quarter" idx="5"/>
          </p:nvPr>
        </p:nvSpPr>
        <p:spPr/>
        <p:txBody>
          <a:bodyPr/>
          <a:lstStyle/>
          <a:p>
            <a:fld id="{881AEF2E-D36D-064F-8077-C85F02D82EFF}" type="slidenum">
              <a:rPr lang="en-US" smtClean="0"/>
              <a:t>38</a:t>
            </a:fld>
            <a:endParaRPr lang="en-US"/>
          </a:p>
        </p:txBody>
      </p:sp>
    </p:spTree>
    <p:extLst>
      <p:ext uri="{BB962C8B-B14F-4D97-AF65-F5344CB8AC3E}">
        <p14:creationId xmlns:p14="http://schemas.microsoft.com/office/powerpoint/2010/main" val="275061188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late 2023, we tried to use these coder models to do self-improve or self-debug. However, we saw no improvement because these models haven’t been trained to utilize the interaction feedback.</a:t>
            </a:r>
          </a:p>
        </p:txBody>
      </p:sp>
      <p:sp>
        <p:nvSpPr>
          <p:cNvPr id="4" name="Slide Number Placeholder 3"/>
          <p:cNvSpPr>
            <a:spLocks noGrp="1"/>
          </p:cNvSpPr>
          <p:nvPr>
            <p:ph type="sldNum" sz="quarter" idx="5"/>
          </p:nvPr>
        </p:nvSpPr>
        <p:spPr/>
        <p:txBody>
          <a:bodyPr/>
          <a:lstStyle/>
          <a:p>
            <a:fld id="{881AEF2E-D36D-064F-8077-C85F02D82EFF}" type="slidenum">
              <a:rPr lang="en-US" smtClean="0"/>
              <a:t>39</a:t>
            </a:fld>
            <a:endParaRPr lang="en-US"/>
          </a:p>
        </p:txBody>
      </p:sp>
    </p:spTree>
    <p:extLst>
      <p:ext uri="{BB962C8B-B14F-4D97-AF65-F5344CB8AC3E}">
        <p14:creationId xmlns:p14="http://schemas.microsoft.com/office/powerpoint/2010/main" val="237481171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started from a weaker model like GPT-3.5, which makes a lot of mistakes in the first pass. We feed the error message to the GPT-4 and ask GPT-4 to refine it.</a:t>
            </a:r>
          </a:p>
        </p:txBody>
      </p:sp>
      <p:sp>
        <p:nvSpPr>
          <p:cNvPr id="4" name="Slide Number Placeholder 3"/>
          <p:cNvSpPr>
            <a:spLocks noGrp="1"/>
          </p:cNvSpPr>
          <p:nvPr>
            <p:ph type="sldNum" sz="quarter" idx="5"/>
          </p:nvPr>
        </p:nvSpPr>
        <p:spPr/>
        <p:txBody>
          <a:bodyPr/>
          <a:lstStyle/>
          <a:p>
            <a:fld id="{881AEF2E-D36D-064F-8077-C85F02D82EFF}" type="slidenum">
              <a:rPr lang="en-US" smtClean="0"/>
              <a:t>40</a:t>
            </a:fld>
            <a:endParaRPr lang="en-US"/>
          </a:p>
        </p:txBody>
      </p:sp>
    </p:spTree>
    <p:extLst>
      <p:ext uri="{BB962C8B-B14F-4D97-AF65-F5344CB8AC3E}">
        <p14:creationId xmlns:p14="http://schemas.microsoft.com/office/powerpoint/2010/main" val="140334887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conduct the refinement for multiple rounds until GPT-4 believes that the solution is correct. At that time, the dataset we were using doesn’t have test cases available, so we basically adopt gpt-4 as the judge.</a:t>
            </a:r>
          </a:p>
        </p:txBody>
      </p:sp>
      <p:sp>
        <p:nvSpPr>
          <p:cNvPr id="4" name="Slide Number Placeholder 3"/>
          <p:cNvSpPr>
            <a:spLocks noGrp="1"/>
          </p:cNvSpPr>
          <p:nvPr>
            <p:ph type="sldNum" sz="quarter" idx="5"/>
          </p:nvPr>
        </p:nvSpPr>
        <p:spPr/>
        <p:txBody>
          <a:bodyPr/>
          <a:lstStyle/>
          <a:p>
            <a:fld id="{881AEF2E-D36D-064F-8077-C85F02D82EFF}" type="slidenum">
              <a:rPr lang="en-US" smtClean="0"/>
              <a:t>41</a:t>
            </a:fld>
            <a:endParaRPr lang="en-US"/>
          </a:p>
        </p:txBody>
      </p:sp>
    </p:spTree>
    <p:extLst>
      <p:ext uri="{BB962C8B-B14F-4D97-AF65-F5344CB8AC3E}">
        <p14:creationId xmlns:p14="http://schemas.microsoft.com/office/powerpoint/2010/main" val="198558160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conduct the refinement for multiple rounds until GPT-4 believes that the solution is correct. At that time, the dataset we were using doesn’t have test cases available, so we basically adopt gpt-4 as the judge.</a:t>
            </a:r>
          </a:p>
        </p:txBody>
      </p:sp>
      <p:sp>
        <p:nvSpPr>
          <p:cNvPr id="4" name="Slide Number Placeholder 3"/>
          <p:cNvSpPr>
            <a:spLocks noGrp="1"/>
          </p:cNvSpPr>
          <p:nvPr>
            <p:ph type="sldNum" sz="quarter" idx="5"/>
          </p:nvPr>
        </p:nvSpPr>
        <p:spPr/>
        <p:txBody>
          <a:bodyPr/>
          <a:lstStyle/>
          <a:p>
            <a:fld id="{881AEF2E-D36D-064F-8077-C85F02D82EFF}" type="slidenum">
              <a:rPr lang="en-US" smtClean="0"/>
              <a:t>42</a:t>
            </a:fld>
            <a:endParaRPr lang="en-US"/>
          </a:p>
        </p:txBody>
      </p:sp>
    </p:spTree>
    <p:extLst>
      <p:ext uri="{BB962C8B-B14F-4D97-AF65-F5344CB8AC3E}">
        <p14:creationId xmlns:p14="http://schemas.microsoft.com/office/powerpoint/2010/main" val="246036595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conduct the refinement for multiple rounds until GPT-4 believes that the solution is correct. At that time, the dataset we were using doesn’t have test cases available, so we basically adopt gpt-4 as the judge.</a:t>
            </a:r>
          </a:p>
        </p:txBody>
      </p:sp>
      <p:sp>
        <p:nvSpPr>
          <p:cNvPr id="4" name="Slide Number Placeholder 3"/>
          <p:cNvSpPr>
            <a:spLocks noGrp="1"/>
          </p:cNvSpPr>
          <p:nvPr>
            <p:ph type="sldNum" sz="quarter" idx="5"/>
          </p:nvPr>
        </p:nvSpPr>
        <p:spPr/>
        <p:txBody>
          <a:bodyPr/>
          <a:lstStyle/>
          <a:p>
            <a:fld id="{881AEF2E-D36D-064F-8077-C85F02D82EFF}" type="slidenum">
              <a:rPr lang="en-US" smtClean="0"/>
              <a:t>43</a:t>
            </a:fld>
            <a:endParaRPr lang="en-US"/>
          </a:p>
        </p:txBody>
      </p:sp>
    </p:spTree>
    <p:extLst>
      <p:ext uri="{BB962C8B-B14F-4D97-AF65-F5344CB8AC3E}">
        <p14:creationId xmlns:p14="http://schemas.microsoft.com/office/powerpoint/2010/main" val="250031777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Eventually, we created the interactive trace</a:t>
            </a:r>
          </a:p>
        </p:txBody>
      </p:sp>
      <p:sp>
        <p:nvSpPr>
          <p:cNvPr id="4" name="Slide Number Placeholder 3"/>
          <p:cNvSpPr>
            <a:spLocks noGrp="1"/>
          </p:cNvSpPr>
          <p:nvPr>
            <p:ph type="sldNum" sz="quarter" idx="5"/>
          </p:nvPr>
        </p:nvSpPr>
        <p:spPr/>
        <p:txBody>
          <a:bodyPr/>
          <a:lstStyle/>
          <a:p>
            <a:fld id="{881AEF2E-D36D-064F-8077-C85F02D82EFF}" type="slidenum">
              <a:rPr lang="en-US" smtClean="0"/>
              <a:t>44</a:t>
            </a:fld>
            <a:endParaRPr lang="en-US"/>
          </a:p>
        </p:txBody>
      </p:sp>
    </p:spTree>
    <p:extLst>
      <p:ext uri="{BB962C8B-B14F-4D97-AF65-F5344CB8AC3E}">
        <p14:creationId xmlns:p14="http://schemas.microsoft.com/office/powerpoint/2010/main" val="270730722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do supervised learning on the entire trace to teach the model how to solve coding tasks through interaction and reasoning.</a:t>
            </a:r>
          </a:p>
        </p:txBody>
      </p:sp>
      <p:sp>
        <p:nvSpPr>
          <p:cNvPr id="4" name="Slide Number Placeholder 3"/>
          <p:cNvSpPr>
            <a:spLocks noGrp="1"/>
          </p:cNvSpPr>
          <p:nvPr>
            <p:ph type="sldNum" sz="quarter" idx="5"/>
          </p:nvPr>
        </p:nvSpPr>
        <p:spPr/>
        <p:txBody>
          <a:bodyPr/>
          <a:lstStyle/>
          <a:p>
            <a:fld id="{881AEF2E-D36D-064F-8077-C85F02D82EFF}" type="slidenum">
              <a:rPr lang="en-US" smtClean="0"/>
              <a:t>45</a:t>
            </a:fld>
            <a:endParaRPr lang="en-US"/>
          </a:p>
        </p:txBody>
      </p:sp>
    </p:spTree>
    <p:extLst>
      <p:ext uri="{BB962C8B-B14F-4D97-AF65-F5344CB8AC3E}">
        <p14:creationId xmlns:p14="http://schemas.microsoft.com/office/powerpoint/2010/main" val="407203577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81AEF2E-D36D-064F-8077-C85F02D82EFF}" type="slidenum">
              <a:rPr lang="en-US" smtClean="0"/>
              <a:t>51</a:t>
            </a:fld>
            <a:endParaRPr lang="en-US"/>
          </a:p>
        </p:txBody>
      </p:sp>
    </p:spTree>
    <p:extLst>
      <p:ext uri="{BB962C8B-B14F-4D97-AF65-F5344CB8AC3E}">
        <p14:creationId xmlns:p14="http://schemas.microsoft.com/office/powerpoint/2010/main" val="160575049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81AEF2E-D36D-064F-8077-C85F02D82EFF}" type="slidenum">
              <a:rPr lang="en-US" smtClean="0"/>
              <a:t>54</a:t>
            </a:fld>
            <a:endParaRPr lang="en-US"/>
          </a:p>
        </p:txBody>
      </p:sp>
    </p:spTree>
    <p:extLst>
      <p:ext uri="{BB962C8B-B14F-4D97-AF65-F5344CB8AC3E}">
        <p14:creationId xmlns:p14="http://schemas.microsoft.com/office/powerpoint/2010/main" val="117155596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talk, I will cover two sections in math and coding to talk about how to teach foundation models how learn the interactive data generative process.</a:t>
            </a:r>
          </a:p>
        </p:txBody>
      </p:sp>
      <p:sp>
        <p:nvSpPr>
          <p:cNvPr id="4" name="Slide Number Placeholder 3"/>
          <p:cNvSpPr>
            <a:spLocks noGrp="1"/>
          </p:cNvSpPr>
          <p:nvPr>
            <p:ph type="sldNum" sz="quarter" idx="5"/>
          </p:nvPr>
        </p:nvSpPr>
        <p:spPr/>
        <p:txBody>
          <a:bodyPr/>
          <a:lstStyle/>
          <a:p>
            <a:fld id="{881AEF2E-D36D-064F-8077-C85F02D82EFF}" type="slidenum">
              <a:rPr lang="en-US" smtClean="0"/>
              <a:t>57</a:t>
            </a:fld>
            <a:endParaRPr lang="en-US"/>
          </a:p>
        </p:txBody>
      </p:sp>
    </p:spTree>
    <p:extLst>
      <p:ext uri="{BB962C8B-B14F-4D97-AF65-F5344CB8AC3E}">
        <p14:creationId xmlns:p14="http://schemas.microsoft.com/office/powerpoint/2010/main" val="234080968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talk, I will cover two sections in math and coding to talk about how to teach foundation models how learn the interactive data generative process.</a:t>
            </a:r>
          </a:p>
        </p:txBody>
      </p:sp>
      <p:sp>
        <p:nvSpPr>
          <p:cNvPr id="4" name="Slide Number Placeholder 3"/>
          <p:cNvSpPr>
            <a:spLocks noGrp="1"/>
          </p:cNvSpPr>
          <p:nvPr>
            <p:ph type="sldNum" sz="quarter" idx="5"/>
          </p:nvPr>
        </p:nvSpPr>
        <p:spPr/>
        <p:txBody>
          <a:bodyPr/>
          <a:lstStyle/>
          <a:p>
            <a:fld id="{881AEF2E-D36D-064F-8077-C85F02D82EFF}" type="slidenum">
              <a:rPr lang="en-US" smtClean="0"/>
              <a:t>61</a:t>
            </a:fld>
            <a:endParaRPr lang="en-US"/>
          </a:p>
        </p:txBody>
      </p:sp>
    </p:spTree>
    <p:extLst>
      <p:ext uri="{BB962C8B-B14F-4D97-AF65-F5344CB8AC3E}">
        <p14:creationId xmlns:p14="http://schemas.microsoft.com/office/powerpoint/2010/main" val="293625916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has been a growing trend of multimodal information on the Internet. More and more information tend to be stored in the multimodal media. Reasoning in pixel level is required.</a:t>
            </a:r>
          </a:p>
        </p:txBody>
      </p:sp>
      <p:sp>
        <p:nvSpPr>
          <p:cNvPr id="4" name="Slide Number Placeholder 3"/>
          <p:cNvSpPr>
            <a:spLocks noGrp="1"/>
          </p:cNvSpPr>
          <p:nvPr>
            <p:ph type="sldNum" sz="quarter" idx="5"/>
          </p:nvPr>
        </p:nvSpPr>
        <p:spPr/>
        <p:txBody>
          <a:bodyPr/>
          <a:lstStyle/>
          <a:p>
            <a:fld id="{881AEF2E-D36D-064F-8077-C85F02D82EFF}" type="slidenum">
              <a:rPr lang="en-US" smtClean="0"/>
              <a:t>62</a:t>
            </a:fld>
            <a:endParaRPr lang="en-US"/>
          </a:p>
        </p:txBody>
      </p:sp>
    </p:spTree>
    <p:extLst>
      <p:ext uri="{BB962C8B-B14F-4D97-AF65-F5344CB8AC3E}">
        <p14:creationId xmlns:p14="http://schemas.microsoft.com/office/powerpoint/2010/main" val="353770334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81AEF2E-D36D-064F-8077-C85F02D82EFF}" type="slidenum">
              <a:rPr lang="en-US" smtClean="0"/>
              <a:t>63</a:t>
            </a:fld>
            <a:endParaRPr lang="en-US"/>
          </a:p>
        </p:txBody>
      </p:sp>
    </p:spTree>
    <p:extLst>
      <p:ext uri="{BB962C8B-B14F-4D97-AF65-F5344CB8AC3E}">
        <p14:creationId xmlns:p14="http://schemas.microsoft.com/office/powerpoint/2010/main" val="3682710110"/>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By interacting with all the tools invented by computer folks, the model will have a better visual understanding about the world</a:t>
            </a:r>
            <a:r>
              <a:rPr lang="en-US"/>
              <a:t>, especially in terms of the details, </a:t>
            </a:r>
          </a:p>
        </p:txBody>
      </p:sp>
      <p:sp>
        <p:nvSpPr>
          <p:cNvPr id="4" name="Slide Number Placeholder 3"/>
          <p:cNvSpPr>
            <a:spLocks noGrp="1"/>
          </p:cNvSpPr>
          <p:nvPr>
            <p:ph type="sldNum" sz="quarter" idx="5"/>
          </p:nvPr>
        </p:nvSpPr>
        <p:spPr/>
        <p:txBody>
          <a:bodyPr/>
          <a:lstStyle/>
          <a:p>
            <a:fld id="{881AEF2E-D36D-064F-8077-C85F02D82EFF}" type="slidenum">
              <a:rPr lang="en-US" smtClean="0"/>
              <a:t>64</a:t>
            </a:fld>
            <a:endParaRPr lang="en-US"/>
          </a:p>
        </p:txBody>
      </p:sp>
    </p:spTree>
    <p:extLst>
      <p:ext uri="{BB962C8B-B14F-4D97-AF65-F5344CB8AC3E}">
        <p14:creationId xmlns:p14="http://schemas.microsoft.com/office/powerpoint/2010/main" val="35120091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2E9028-6DAB-6011-3CBA-04B37E8197B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7DE9BDAF-2036-FA83-77AF-7C3C28E702D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25D18F82-FD9E-0D46-89FF-B4C784E6C004}"/>
              </a:ext>
            </a:extLst>
          </p:cNvPr>
          <p:cNvSpPr>
            <a:spLocks noGrp="1"/>
          </p:cNvSpPr>
          <p:nvPr>
            <p:ph type="dt" sz="half" idx="10"/>
          </p:nvPr>
        </p:nvSpPr>
        <p:spPr/>
        <p:txBody>
          <a:bodyPr/>
          <a:lstStyle/>
          <a:p>
            <a:fld id="{B857D24A-4877-914C-84EE-B1F07B23886B}" type="datetime1">
              <a:rPr lang="en-CA" smtClean="0"/>
              <a:t>2025-03-10</a:t>
            </a:fld>
            <a:endParaRPr lang="en-US"/>
          </a:p>
        </p:txBody>
      </p:sp>
      <p:sp>
        <p:nvSpPr>
          <p:cNvPr id="5" name="Footer Placeholder 4">
            <a:extLst>
              <a:ext uri="{FF2B5EF4-FFF2-40B4-BE49-F238E27FC236}">
                <a16:creationId xmlns:a16="http://schemas.microsoft.com/office/drawing/2014/main" id="{6C8CD71A-671D-C89E-2E67-AED9F87366F1}"/>
              </a:ext>
            </a:extLst>
          </p:cNvPr>
          <p:cNvSpPr>
            <a:spLocks noGrp="1"/>
          </p:cNvSpPr>
          <p:nvPr>
            <p:ph type="ftr" sz="quarter" idx="11"/>
          </p:nvPr>
        </p:nvSpPr>
        <p:spPr/>
        <p:txBody>
          <a:bodyPr/>
          <a:lstStyle/>
          <a:p>
            <a:r>
              <a:rPr lang="en-US" dirty="0"/>
              <a:t>Slides from </a:t>
            </a:r>
            <a:r>
              <a:rPr lang="en-US" dirty="0" err="1"/>
              <a:t>Wenhu</a:t>
            </a:r>
            <a:r>
              <a:rPr lang="en-US" dirty="0"/>
              <a:t> Chen</a:t>
            </a:r>
          </a:p>
        </p:txBody>
      </p:sp>
      <p:sp>
        <p:nvSpPr>
          <p:cNvPr id="6" name="Slide Number Placeholder 5">
            <a:extLst>
              <a:ext uri="{FF2B5EF4-FFF2-40B4-BE49-F238E27FC236}">
                <a16:creationId xmlns:a16="http://schemas.microsoft.com/office/drawing/2014/main" id="{B0634AC1-E51F-4929-D245-6105913BE509}"/>
              </a:ext>
            </a:extLst>
          </p:cNvPr>
          <p:cNvSpPr>
            <a:spLocks noGrp="1"/>
          </p:cNvSpPr>
          <p:nvPr>
            <p:ph type="sldNum" sz="quarter" idx="12"/>
          </p:nvPr>
        </p:nvSpPr>
        <p:spPr/>
        <p:txBody>
          <a:bodyPr/>
          <a:lstStyle/>
          <a:p>
            <a:fld id="{BA64772F-E81F-0045-92B8-B93AB4530561}" type="slidenum">
              <a:rPr lang="en-US" smtClean="0"/>
              <a:t>‹#›</a:t>
            </a:fld>
            <a:endParaRPr lang="en-US"/>
          </a:p>
        </p:txBody>
      </p:sp>
      <p:sp>
        <p:nvSpPr>
          <p:cNvPr id="7" name="Rectangle 6">
            <a:extLst>
              <a:ext uri="{FF2B5EF4-FFF2-40B4-BE49-F238E27FC236}">
                <a16:creationId xmlns:a16="http://schemas.microsoft.com/office/drawing/2014/main" id="{E05FFAEF-09E3-A80B-004C-2963B935FF76}"/>
              </a:ext>
            </a:extLst>
          </p:cNvPr>
          <p:cNvSpPr/>
          <p:nvPr userDrawn="1"/>
        </p:nvSpPr>
        <p:spPr>
          <a:xfrm>
            <a:off x="0" y="0"/>
            <a:ext cx="157254"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13D29004-2987-95BD-6CC8-6A4DDE44CF64}"/>
              </a:ext>
            </a:extLst>
          </p:cNvPr>
          <p:cNvSpPr/>
          <p:nvPr userDrawn="1"/>
        </p:nvSpPr>
        <p:spPr>
          <a:xfrm>
            <a:off x="157254" y="0"/>
            <a:ext cx="11877492" cy="136509"/>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28E01B9B-E838-F02B-5182-981B673255CF}"/>
              </a:ext>
            </a:extLst>
          </p:cNvPr>
          <p:cNvSpPr/>
          <p:nvPr userDrawn="1"/>
        </p:nvSpPr>
        <p:spPr>
          <a:xfrm>
            <a:off x="12034746" y="0"/>
            <a:ext cx="157254"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D2DE7A-D849-C680-183E-01850E84F5CC}"/>
              </a:ext>
            </a:extLst>
          </p:cNvPr>
          <p:cNvSpPr/>
          <p:nvPr userDrawn="1"/>
        </p:nvSpPr>
        <p:spPr>
          <a:xfrm>
            <a:off x="157254" y="6721475"/>
            <a:ext cx="11877492" cy="136509"/>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63331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35D47F-D8E7-F347-C0C2-35098071EFFF}"/>
              </a:ext>
            </a:extLst>
          </p:cNvPr>
          <p:cNvSpPr>
            <a:spLocks noGrp="1"/>
          </p:cNvSpPr>
          <p:nvPr>
            <p:ph type="title"/>
          </p:nvPr>
        </p:nvSpPr>
        <p:spPr>
          <a:xfrm>
            <a:off x="838200" y="365125"/>
            <a:ext cx="10515600" cy="854075"/>
          </a:xfrm>
        </p:spPr>
        <p:txBody>
          <a:bodyPr/>
          <a:lstStyle>
            <a:lvl1pPr algn="ctr">
              <a:defRPr/>
            </a:lvl1pPr>
          </a:lstStyle>
          <a:p>
            <a:r>
              <a:rPr lang="en-US" dirty="0"/>
              <a:t>Click to edit Master title style</a:t>
            </a:r>
          </a:p>
        </p:txBody>
      </p:sp>
      <p:sp>
        <p:nvSpPr>
          <p:cNvPr id="3" name="Content Placeholder 2">
            <a:extLst>
              <a:ext uri="{FF2B5EF4-FFF2-40B4-BE49-F238E27FC236}">
                <a16:creationId xmlns:a16="http://schemas.microsoft.com/office/drawing/2014/main" id="{06AABD86-2D8B-CF9B-7F85-A2BE2BAFDC04}"/>
              </a:ext>
            </a:extLst>
          </p:cNvPr>
          <p:cNvSpPr>
            <a:spLocks noGrp="1"/>
          </p:cNvSpPr>
          <p:nvPr>
            <p:ph idx="1"/>
          </p:nvPr>
        </p:nvSpPr>
        <p:spPr>
          <a:xfrm>
            <a:off x="838200" y="1444978"/>
            <a:ext cx="10515600" cy="47319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471C487-6059-577E-8308-A77563F8AE59}"/>
              </a:ext>
            </a:extLst>
          </p:cNvPr>
          <p:cNvSpPr>
            <a:spLocks noGrp="1"/>
          </p:cNvSpPr>
          <p:nvPr>
            <p:ph type="dt" sz="half" idx="10"/>
          </p:nvPr>
        </p:nvSpPr>
        <p:spPr/>
        <p:txBody>
          <a:bodyPr/>
          <a:lstStyle/>
          <a:p>
            <a:fld id="{AFEE2A5E-94B1-F34B-9937-7B9BE82FF584}" type="datetime1">
              <a:rPr lang="en-CA" smtClean="0"/>
              <a:t>2025-03-10</a:t>
            </a:fld>
            <a:endParaRPr lang="en-US"/>
          </a:p>
        </p:txBody>
      </p:sp>
      <p:sp>
        <p:nvSpPr>
          <p:cNvPr id="5" name="Footer Placeholder 4">
            <a:extLst>
              <a:ext uri="{FF2B5EF4-FFF2-40B4-BE49-F238E27FC236}">
                <a16:creationId xmlns:a16="http://schemas.microsoft.com/office/drawing/2014/main" id="{D921C347-0759-A671-80DA-CA0533DD9A22}"/>
              </a:ext>
            </a:extLst>
          </p:cNvPr>
          <p:cNvSpPr>
            <a:spLocks noGrp="1"/>
          </p:cNvSpPr>
          <p:nvPr>
            <p:ph type="ftr" sz="quarter" idx="11"/>
          </p:nvPr>
        </p:nvSpPr>
        <p:spPr/>
        <p:txBody>
          <a:bodyPr/>
          <a:lstStyle/>
          <a:p>
            <a:r>
              <a:rPr lang="en-US"/>
              <a:t>Slides from Wenhu Chen</a:t>
            </a:r>
            <a:endParaRPr lang="en-US" dirty="0"/>
          </a:p>
        </p:txBody>
      </p:sp>
      <p:sp>
        <p:nvSpPr>
          <p:cNvPr id="6" name="Slide Number Placeholder 5">
            <a:extLst>
              <a:ext uri="{FF2B5EF4-FFF2-40B4-BE49-F238E27FC236}">
                <a16:creationId xmlns:a16="http://schemas.microsoft.com/office/drawing/2014/main" id="{2C5C754A-807C-37F2-4E8E-4E43D0F1EBC4}"/>
              </a:ext>
            </a:extLst>
          </p:cNvPr>
          <p:cNvSpPr>
            <a:spLocks noGrp="1"/>
          </p:cNvSpPr>
          <p:nvPr>
            <p:ph type="sldNum" sz="quarter" idx="12"/>
          </p:nvPr>
        </p:nvSpPr>
        <p:spPr/>
        <p:txBody>
          <a:bodyPr/>
          <a:lstStyle/>
          <a:p>
            <a:fld id="{BA64772F-E81F-0045-92B8-B93AB4530561}" type="slidenum">
              <a:rPr lang="en-US" smtClean="0"/>
              <a:t>‹#›</a:t>
            </a:fld>
            <a:endParaRPr lang="en-US"/>
          </a:p>
        </p:txBody>
      </p:sp>
      <p:cxnSp>
        <p:nvCxnSpPr>
          <p:cNvPr id="8" name="Straight Connector 7">
            <a:extLst>
              <a:ext uri="{FF2B5EF4-FFF2-40B4-BE49-F238E27FC236}">
                <a16:creationId xmlns:a16="http://schemas.microsoft.com/office/drawing/2014/main" id="{2B533D70-2C40-B672-EE3B-812190195AEF}"/>
              </a:ext>
            </a:extLst>
          </p:cNvPr>
          <p:cNvCxnSpPr>
            <a:cxnSpLocks/>
          </p:cNvCxnSpPr>
          <p:nvPr userDrawn="1"/>
        </p:nvCxnSpPr>
        <p:spPr>
          <a:xfrm>
            <a:off x="838200" y="1219200"/>
            <a:ext cx="10515600" cy="0"/>
          </a:xfrm>
          <a:prstGeom prst="line">
            <a:avLst/>
          </a:prstGeom>
          <a:ln>
            <a:solidFill>
              <a:schemeClr val="tx1">
                <a:lumMod val="50000"/>
                <a:lumOff val="50000"/>
              </a:schemeClr>
            </a:solidFill>
          </a:ln>
        </p:spPr>
        <p:style>
          <a:lnRef idx="2">
            <a:schemeClr val="accent1"/>
          </a:lnRef>
          <a:fillRef idx="0">
            <a:schemeClr val="accent1"/>
          </a:fillRef>
          <a:effectRef idx="1">
            <a:schemeClr val="accent1"/>
          </a:effectRef>
          <a:fontRef idx="minor">
            <a:schemeClr val="tx1"/>
          </a:fontRef>
        </p:style>
      </p:cxnSp>
      <p:sp>
        <p:nvSpPr>
          <p:cNvPr id="12" name="Rectangle 11">
            <a:extLst>
              <a:ext uri="{FF2B5EF4-FFF2-40B4-BE49-F238E27FC236}">
                <a16:creationId xmlns:a16="http://schemas.microsoft.com/office/drawing/2014/main" id="{CDC4ECB1-3A97-66FE-A59D-81802F66D180}"/>
              </a:ext>
            </a:extLst>
          </p:cNvPr>
          <p:cNvSpPr/>
          <p:nvPr userDrawn="1"/>
        </p:nvSpPr>
        <p:spPr>
          <a:xfrm>
            <a:off x="0" y="0"/>
            <a:ext cx="157254"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AA17C20-8851-B79F-3B5E-B38500EA8CE6}"/>
              </a:ext>
            </a:extLst>
          </p:cNvPr>
          <p:cNvSpPr/>
          <p:nvPr userDrawn="1"/>
        </p:nvSpPr>
        <p:spPr>
          <a:xfrm>
            <a:off x="157254" y="0"/>
            <a:ext cx="11877492" cy="136509"/>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AC173F9-7114-0223-CAB2-DA78B7E0E41D}"/>
              </a:ext>
            </a:extLst>
          </p:cNvPr>
          <p:cNvSpPr/>
          <p:nvPr userDrawn="1"/>
        </p:nvSpPr>
        <p:spPr>
          <a:xfrm>
            <a:off x="12034746" y="0"/>
            <a:ext cx="157254"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9819A11D-202B-DEBF-88D9-83FC3118F9F8}"/>
              </a:ext>
            </a:extLst>
          </p:cNvPr>
          <p:cNvSpPr/>
          <p:nvPr userDrawn="1"/>
        </p:nvSpPr>
        <p:spPr>
          <a:xfrm>
            <a:off x="157254" y="6721475"/>
            <a:ext cx="11877492" cy="136509"/>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590393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D073-2487-4D70-58BE-DA592235602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336475E-C461-FA91-9605-ACF3C1D7FD8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18F5598-4C9B-608F-FF38-BB3416096C05}"/>
              </a:ext>
            </a:extLst>
          </p:cNvPr>
          <p:cNvSpPr>
            <a:spLocks noGrp="1"/>
          </p:cNvSpPr>
          <p:nvPr>
            <p:ph type="dt" sz="half" idx="10"/>
          </p:nvPr>
        </p:nvSpPr>
        <p:spPr/>
        <p:txBody>
          <a:bodyPr/>
          <a:lstStyle/>
          <a:p>
            <a:fld id="{A816466D-EBD5-A043-B85B-189A4FA14AE2}" type="datetime1">
              <a:rPr lang="en-CA" smtClean="0"/>
              <a:t>2025-03-10</a:t>
            </a:fld>
            <a:endParaRPr lang="en-US"/>
          </a:p>
        </p:txBody>
      </p:sp>
      <p:sp>
        <p:nvSpPr>
          <p:cNvPr id="5" name="Footer Placeholder 4">
            <a:extLst>
              <a:ext uri="{FF2B5EF4-FFF2-40B4-BE49-F238E27FC236}">
                <a16:creationId xmlns:a16="http://schemas.microsoft.com/office/drawing/2014/main" id="{D15E2B0E-6501-068F-4FFB-6EC6AE9B7581}"/>
              </a:ext>
            </a:extLst>
          </p:cNvPr>
          <p:cNvSpPr>
            <a:spLocks noGrp="1"/>
          </p:cNvSpPr>
          <p:nvPr>
            <p:ph type="ftr" sz="quarter" idx="11"/>
          </p:nvPr>
        </p:nvSpPr>
        <p:spPr/>
        <p:txBody>
          <a:bodyPr/>
          <a:lstStyle/>
          <a:p>
            <a:r>
              <a:rPr lang="en-US"/>
              <a:t>Slides from Wenhu Chen</a:t>
            </a:r>
          </a:p>
        </p:txBody>
      </p:sp>
      <p:sp>
        <p:nvSpPr>
          <p:cNvPr id="6" name="Slide Number Placeholder 5">
            <a:extLst>
              <a:ext uri="{FF2B5EF4-FFF2-40B4-BE49-F238E27FC236}">
                <a16:creationId xmlns:a16="http://schemas.microsoft.com/office/drawing/2014/main" id="{2623ED90-FBF3-71BB-B242-D5C1B54A9341}"/>
              </a:ext>
            </a:extLst>
          </p:cNvPr>
          <p:cNvSpPr>
            <a:spLocks noGrp="1"/>
          </p:cNvSpPr>
          <p:nvPr>
            <p:ph type="sldNum" sz="quarter" idx="12"/>
          </p:nvPr>
        </p:nvSpPr>
        <p:spPr/>
        <p:txBody>
          <a:bodyPr/>
          <a:lstStyle/>
          <a:p>
            <a:fld id="{BA64772F-E81F-0045-92B8-B93AB4530561}" type="slidenum">
              <a:rPr lang="en-US" smtClean="0"/>
              <a:t>‹#›</a:t>
            </a:fld>
            <a:endParaRPr lang="en-US"/>
          </a:p>
        </p:txBody>
      </p:sp>
      <p:sp>
        <p:nvSpPr>
          <p:cNvPr id="7" name="Rectangle 6">
            <a:extLst>
              <a:ext uri="{FF2B5EF4-FFF2-40B4-BE49-F238E27FC236}">
                <a16:creationId xmlns:a16="http://schemas.microsoft.com/office/drawing/2014/main" id="{D86714A3-E6B6-E0AE-4013-D589E41DFF86}"/>
              </a:ext>
            </a:extLst>
          </p:cNvPr>
          <p:cNvSpPr/>
          <p:nvPr userDrawn="1"/>
        </p:nvSpPr>
        <p:spPr>
          <a:xfrm>
            <a:off x="0" y="0"/>
            <a:ext cx="157254"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45EF4B64-D300-C0D7-D43D-759DDEF36AB9}"/>
              </a:ext>
            </a:extLst>
          </p:cNvPr>
          <p:cNvSpPr/>
          <p:nvPr userDrawn="1"/>
        </p:nvSpPr>
        <p:spPr>
          <a:xfrm>
            <a:off x="157254" y="0"/>
            <a:ext cx="11877492" cy="136509"/>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1B05A41D-1E82-4470-4200-2A32F168F67C}"/>
              </a:ext>
            </a:extLst>
          </p:cNvPr>
          <p:cNvSpPr/>
          <p:nvPr userDrawn="1"/>
        </p:nvSpPr>
        <p:spPr>
          <a:xfrm>
            <a:off x="12034746" y="0"/>
            <a:ext cx="157254"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83FB185-67CD-3974-135F-ADB2BCF78585}"/>
              </a:ext>
            </a:extLst>
          </p:cNvPr>
          <p:cNvSpPr/>
          <p:nvPr userDrawn="1"/>
        </p:nvSpPr>
        <p:spPr>
          <a:xfrm>
            <a:off x="157254" y="6721475"/>
            <a:ext cx="11877492" cy="136509"/>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6699530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C07BFE-039C-9E40-D79D-2E6F3C50881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03186248-7403-1476-6B5B-0BDF193032F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C8E8A15-A1A8-1F94-D676-391F11B73FE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AFF50DA-FBFD-1848-AE05-CBC0757BBE09}" type="datetime1">
              <a:rPr lang="en-CA" smtClean="0"/>
              <a:t>2025-03-10</a:t>
            </a:fld>
            <a:endParaRPr lang="en-US"/>
          </a:p>
        </p:txBody>
      </p:sp>
      <p:sp>
        <p:nvSpPr>
          <p:cNvPr id="5" name="Footer Placeholder 4">
            <a:extLst>
              <a:ext uri="{FF2B5EF4-FFF2-40B4-BE49-F238E27FC236}">
                <a16:creationId xmlns:a16="http://schemas.microsoft.com/office/drawing/2014/main" id="{5138790D-8D6C-487B-9932-83411D2C311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r>
              <a:rPr lang="en-US" dirty="0"/>
              <a:t>Slides from </a:t>
            </a:r>
            <a:r>
              <a:rPr lang="en-US" dirty="0" err="1"/>
              <a:t>Wenhu</a:t>
            </a:r>
            <a:r>
              <a:rPr lang="en-US" dirty="0"/>
              <a:t> Chen</a:t>
            </a:r>
          </a:p>
        </p:txBody>
      </p:sp>
      <p:sp>
        <p:nvSpPr>
          <p:cNvPr id="6" name="Slide Number Placeholder 5">
            <a:extLst>
              <a:ext uri="{FF2B5EF4-FFF2-40B4-BE49-F238E27FC236}">
                <a16:creationId xmlns:a16="http://schemas.microsoft.com/office/drawing/2014/main" id="{73DFF936-E607-EBB1-E197-75D213F9178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A64772F-E81F-0045-92B8-B93AB4530561}" type="slidenum">
              <a:rPr lang="en-US" smtClean="0"/>
              <a:t>‹#›</a:t>
            </a:fld>
            <a:endParaRPr lang="en-US"/>
          </a:p>
        </p:txBody>
      </p:sp>
    </p:spTree>
    <p:extLst>
      <p:ext uri="{BB962C8B-B14F-4D97-AF65-F5344CB8AC3E}">
        <p14:creationId xmlns:p14="http://schemas.microsoft.com/office/powerpoint/2010/main" val="656102470"/>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image" Target="../media/image4.jpeg"/><Relationship Id="rId7" Type="http://schemas.openxmlformats.org/officeDocument/2006/relationships/image" Target="../media/image8.jpeg"/><Relationship Id="rId12"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7.png"/><Relationship Id="rId11" Type="http://schemas.openxmlformats.org/officeDocument/2006/relationships/image" Target="../media/image12.png"/><Relationship Id="rId5" Type="http://schemas.openxmlformats.org/officeDocument/2006/relationships/image" Target="../media/image6.jpeg"/><Relationship Id="rId10" Type="http://schemas.openxmlformats.org/officeDocument/2006/relationships/image" Target="../media/image11.png"/><Relationship Id="rId4" Type="http://schemas.openxmlformats.org/officeDocument/2006/relationships/image" Target="../media/image5.png"/><Relationship Id="rId9" Type="http://schemas.openxmlformats.org/officeDocument/2006/relationships/image" Target="../media/image10.png"/></Relationships>
</file>

<file path=ppt/slides/_rels/slide3.xml.rels><?xml version="1.0" encoding="UTF-8" standalone="yes"?>
<Relationships xmlns="http://schemas.openxmlformats.org/package/2006/relationships"><Relationship Id="rId8" Type="http://schemas.openxmlformats.org/officeDocument/2006/relationships/image" Target="../media/image19.png"/><Relationship Id="rId13" Type="http://schemas.openxmlformats.org/officeDocument/2006/relationships/image" Target="../media/image10.png"/><Relationship Id="rId3" Type="http://schemas.openxmlformats.org/officeDocument/2006/relationships/image" Target="../media/image14.png"/><Relationship Id="rId7" Type="http://schemas.openxmlformats.org/officeDocument/2006/relationships/image" Target="../media/image18.png"/><Relationship Id="rId12" Type="http://schemas.openxmlformats.org/officeDocument/2006/relationships/image" Target="../media/image23.png"/><Relationship Id="rId2" Type="http://schemas.openxmlformats.org/officeDocument/2006/relationships/notesSlide" Target="../notesSlides/notesSlide3.xml"/><Relationship Id="rId16" Type="http://schemas.openxmlformats.org/officeDocument/2006/relationships/image" Target="../media/image13.png"/><Relationship Id="rId1" Type="http://schemas.openxmlformats.org/officeDocument/2006/relationships/slideLayout" Target="../slideLayouts/slideLayout2.xml"/><Relationship Id="rId6" Type="http://schemas.openxmlformats.org/officeDocument/2006/relationships/image" Target="../media/image17.png"/><Relationship Id="rId11" Type="http://schemas.openxmlformats.org/officeDocument/2006/relationships/image" Target="../media/image22.png"/><Relationship Id="rId5" Type="http://schemas.openxmlformats.org/officeDocument/2006/relationships/image" Target="../media/image16.jpeg"/><Relationship Id="rId15" Type="http://schemas.openxmlformats.org/officeDocument/2006/relationships/image" Target="../media/image12.png"/><Relationship Id="rId10" Type="http://schemas.openxmlformats.org/officeDocument/2006/relationships/image" Target="../media/image21.png"/><Relationship Id="rId4" Type="http://schemas.openxmlformats.org/officeDocument/2006/relationships/image" Target="../media/image15.png"/><Relationship Id="rId9" Type="http://schemas.openxmlformats.org/officeDocument/2006/relationships/image" Target="../media/image20.png"/><Relationship Id="rId14" Type="http://schemas.openxmlformats.org/officeDocument/2006/relationships/image" Target="../media/image11.png"/></Relationships>
</file>

<file path=ppt/slides/_rels/slide4.xml.rels><?xml version="1.0" encoding="UTF-8" standalone="yes"?>
<Relationships xmlns="http://schemas.openxmlformats.org/package/2006/relationships"><Relationship Id="rId8" Type="http://schemas.openxmlformats.org/officeDocument/2006/relationships/image" Target="../media/image19.png"/><Relationship Id="rId13" Type="http://schemas.openxmlformats.org/officeDocument/2006/relationships/image" Target="../media/image24.png"/><Relationship Id="rId3" Type="http://schemas.openxmlformats.org/officeDocument/2006/relationships/image" Target="../media/image14.png"/><Relationship Id="rId7" Type="http://schemas.openxmlformats.org/officeDocument/2006/relationships/image" Target="../media/image18.png"/><Relationship Id="rId12" Type="http://schemas.openxmlformats.org/officeDocument/2006/relationships/image" Target="../media/image23.png"/><Relationship Id="rId17" Type="http://schemas.openxmlformats.org/officeDocument/2006/relationships/image" Target="../media/image25.png"/><Relationship Id="rId2" Type="http://schemas.openxmlformats.org/officeDocument/2006/relationships/notesSlide" Target="../notesSlides/notesSlide4.xml"/><Relationship Id="rId16" Type="http://schemas.openxmlformats.org/officeDocument/2006/relationships/image" Target="../media/image27.png"/><Relationship Id="rId1" Type="http://schemas.openxmlformats.org/officeDocument/2006/relationships/slideLayout" Target="../slideLayouts/slideLayout2.xml"/><Relationship Id="rId6" Type="http://schemas.openxmlformats.org/officeDocument/2006/relationships/image" Target="../media/image17.png"/><Relationship Id="rId11" Type="http://schemas.openxmlformats.org/officeDocument/2006/relationships/image" Target="../media/image22.png"/><Relationship Id="rId5" Type="http://schemas.openxmlformats.org/officeDocument/2006/relationships/image" Target="../media/image16.jpeg"/><Relationship Id="rId15" Type="http://schemas.openxmlformats.org/officeDocument/2006/relationships/image" Target="../media/image26.png"/><Relationship Id="rId10" Type="http://schemas.openxmlformats.org/officeDocument/2006/relationships/image" Target="../media/image21.png"/><Relationship Id="rId4" Type="http://schemas.openxmlformats.org/officeDocument/2006/relationships/image" Target="../media/image15.png"/><Relationship Id="rId9" Type="http://schemas.openxmlformats.org/officeDocument/2006/relationships/image" Target="../media/image20.png"/></Relationships>
</file>

<file path=ppt/slides/_rels/slide5.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15.png"/><Relationship Id="rId7" Type="http://schemas.openxmlformats.org/officeDocument/2006/relationships/image" Target="../media/image19.png"/><Relationship Id="rId12" Type="http://schemas.openxmlformats.org/officeDocument/2006/relationships/image" Target="../media/image14.png"/><Relationship Id="rId2" Type="http://schemas.openxmlformats.org/officeDocument/2006/relationships/notesSlide" Target="../notesSlides/notesSlide5.xml"/><Relationship Id="rId16" Type="http://schemas.openxmlformats.org/officeDocument/2006/relationships/image" Target="../media/image29.jpeg"/><Relationship Id="rId1" Type="http://schemas.openxmlformats.org/officeDocument/2006/relationships/slideLayout" Target="../slideLayouts/slideLayout2.xml"/><Relationship Id="rId6" Type="http://schemas.openxmlformats.org/officeDocument/2006/relationships/image" Target="../media/image18.png"/><Relationship Id="rId11" Type="http://schemas.openxmlformats.org/officeDocument/2006/relationships/image" Target="../media/image23.png"/><Relationship Id="rId5" Type="http://schemas.openxmlformats.org/officeDocument/2006/relationships/image" Target="../media/image17.png"/><Relationship Id="rId15" Type="http://schemas.openxmlformats.org/officeDocument/2006/relationships/image" Target="../media/image28.png"/><Relationship Id="rId10" Type="http://schemas.openxmlformats.org/officeDocument/2006/relationships/image" Target="../media/image22.png"/><Relationship Id="rId4" Type="http://schemas.openxmlformats.org/officeDocument/2006/relationships/image" Target="../media/image16.jpeg"/><Relationship Id="rId9" Type="http://schemas.openxmlformats.org/officeDocument/2006/relationships/image" Target="../media/image21.png"/><Relationship Id="rId14" Type="http://schemas.openxmlformats.org/officeDocument/2006/relationships/image" Target="../media/image29.png"/></Relationships>
</file>

<file path=ppt/slides/_rels/slide6.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svg"/></Relationships>
</file>

<file path=ppt/slides/_rels/slide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18.png"/><Relationship Id="rId13" Type="http://schemas.openxmlformats.org/officeDocument/2006/relationships/image" Target="../media/image23.png"/><Relationship Id="rId18" Type="http://schemas.openxmlformats.org/officeDocument/2006/relationships/image" Target="../media/image42.png"/><Relationship Id="rId3" Type="http://schemas.openxmlformats.org/officeDocument/2006/relationships/image" Target="../media/image36.png"/><Relationship Id="rId7" Type="http://schemas.openxmlformats.org/officeDocument/2006/relationships/image" Target="../media/image17.png"/><Relationship Id="rId12" Type="http://schemas.openxmlformats.org/officeDocument/2006/relationships/image" Target="../media/image22.png"/><Relationship Id="rId17" Type="http://schemas.openxmlformats.org/officeDocument/2006/relationships/image" Target="../media/image41.png"/><Relationship Id="rId2" Type="http://schemas.openxmlformats.org/officeDocument/2006/relationships/notesSlide" Target="../notesSlides/notesSlide8.xml"/><Relationship Id="rId16" Type="http://schemas.openxmlformats.org/officeDocument/2006/relationships/image" Target="../media/image40.png"/><Relationship Id="rId1" Type="http://schemas.openxmlformats.org/officeDocument/2006/relationships/slideLayout" Target="../slideLayouts/slideLayout2.xml"/><Relationship Id="rId6" Type="http://schemas.openxmlformats.org/officeDocument/2006/relationships/image" Target="../media/image16.jpeg"/><Relationship Id="rId11" Type="http://schemas.openxmlformats.org/officeDocument/2006/relationships/image" Target="../media/image21.png"/><Relationship Id="rId5" Type="http://schemas.openxmlformats.org/officeDocument/2006/relationships/image" Target="../media/image15.png"/><Relationship Id="rId15" Type="http://schemas.openxmlformats.org/officeDocument/2006/relationships/image" Target="../media/image39.png"/><Relationship Id="rId10" Type="http://schemas.openxmlformats.org/officeDocument/2006/relationships/image" Target="../media/image20.png"/><Relationship Id="rId19" Type="http://schemas.openxmlformats.org/officeDocument/2006/relationships/image" Target="../media/image43.png"/><Relationship Id="rId4" Type="http://schemas.openxmlformats.org/officeDocument/2006/relationships/image" Target="../media/image37.png"/><Relationship Id="rId9" Type="http://schemas.openxmlformats.org/officeDocument/2006/relationships/image" Target="../media/image19.png"/><Relationship Id="rId14" Type="http://schemas.openxmlformats.org/officeDocument/2006/relationships/image" Target="../media/image38.png"/></Relationships>
</file>

<file path=ppt/slides/_rels/slide9.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36.png"/><Relationship Id="rId4" Type="http://schemas.openxmlformats.org/officeDocument/2006/relationships/image" Target="../media/image45.png"/></Relationships>
</file>

<file path=ppt/slides/_rels/slide10.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image" Target="../media/image14.png"/><Relationship Id="rId7" Type="http://schemas.openxmlformats.org/officeDocument/2006/relationships/image" Target="../media/image53.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47.svg"/><Relationship Id="rId11" Type="http://schemas.openxmlformats.org/officeDocument/2006/relationships/image" Target="../media/image49.png"/><Relationship Id="rId5" Type="http://schemas.openxmlformats.org/officeDocument/2006/relationships/image" Target="../media/image46.png"/><Relationship Id="rId10" Type="http://schemas.openxmlformats.org/officeDocument/2006/relationships/image" Target="../media/image48.png"/><Relationship Id="rId4" Type="http://schemas.openxmlformats.org/officeDocument/2006/relationships/image" Target="../media/image50.png"/><Relationship Id="rId9" Type="http://schemas.openxmlformats.org/officeDocument/2006/relationships/image" Target="../media/image51.png"/></Relationships>
</file>

<file path=ppt/slides/_rels/slide11.xml.rels><?xml version="1.0" encoding="UTF-8" standalone="yes"?>
<Relationships xmlns="http://schemas.openxmlformats.org/package/2006/relationships"><Relationship Id="rId8" Type="http://schemas.openxmlformats.org/officeDocument/2006/relationships/image" Target="../media/image57.jpeg"/><Relationship Id="rId3" Type="http://schemas.openxmlformats.org/officeDocument/2006/relationships/image" Target="../media/image52.png"/><Relationship Id="rId7" Type="http://schemas.openxmlformats.org/officeDocument/2006/relationships/image" Target="../media/image56.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55.png"/><Relationship Id="rId5" Type="http://schemas.openxmlformats.org/officeDocument/2006/relationships/image" Target="../media/image37.png"/><Relationship Id="rId4" Type="http://schemas.openxmlformats.org/officeDocument/2006/relationships/image" Target="../media/image54.png"/></Relationships>
</file>

<file path=ppt/slides/_rels/slide12.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60.png"/><Relationship Id="rId7" Type="http://schemas.openxmlformats.org/officeDocument/2006/relationships/image" Target="../media/image480.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47.svg"/><Relationship Id="rId11" Type="http://schemas.openxmlformats.org/officeDocument/2006/relationships/image" Target="../media/image59.png"/><Relationship Id="rId5" Type="http://schemas.openxmlformats.org/officeDocument/2006/relationships/image" Target="../media/image46.png"/><Relationship Id="rId10" Type="http://schemas.openxmlformats.org/officeDocument/2006/relationships/image" Target="../media/image58.png"/><Relationship Id="rId4" Type="http://schemas.openxmlformats.org/officeDocument/2006/relationships/image" Target="../media/image37.png"/><Relationship Id="rId9" Type="http://schemas.openxmlformats.org/officeDocument/2006/relationships/image" Target="../media/image62.png"/></Relationships>
</file>

<file path=ppt/slides/_rels/slide13.xml.rels><?xml version="1.0" encoding="UTF-8" standalone="yes"?>
<Relationships xmlns="http://schemas.openxmlformats.org/package/2006/relationships"><Relationship Id="rId8" Type="http://schemas.openxmlformats.org/officeDocument/2006/relationships/image" Target="../media/image63.png"/><Relationship Id="rId13" Type="http://schemas.openxmlformats.org/officeDocument/2006/relationships/image" Target="../media/image710.png"/><Relationship Id="rId3" Type="http://schemas.openxmlformats.org/officeDocument/2006/relationships/image" Target="../media/image14.png"/><Relationship Id="rId7" Type="http://schemas.openxmlformats.org/officeDocument/2006/relationships/image" Target="../media/image55.png"/><Relationship Id="rId12" Type="http://schemas.openxmlformats.org/officeDocument/2006/relationships/image" Target="../media/image67.pn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45.png"/><Relationship Id="rId11" Type="http://schemas.openxmlformats.org/officeDocument/2006/relationships/image" Target="../media/image66.png"/><Relationship Id="rId5" Type="http://schemas.openxmlformats.org/officeDocument/2006/relationships/image" Target="../media/image44.png"/><Relationship Id="rId10" Type="http://schemas.openxmlformats.org/officeDocument/2006/relationships/image" Target="../media/image65.jpeg"/><Relationship Id="rId4" Type="http://schemas.openxmlformats.org/officeDocument/2006/relationships/image" Target="../media/image61.png"/><Relationship Id="rId9" Type="http://schemas.openxmlformats.org/officeDocument/2006/relationships/image" Target="../media/image64.png"/></Relationships>
</file>

<file path=ppt/slides/_rels/slide14.xml.rels><?xml version="1.0" encoding="UTF-8" standalone="yes"?>
<Relationships xmlns="http://schemas.openxmlformats.org/package/2006/relationships"><Relationship Id="rId3" Type="http://schemas.openxmlformats.org/officeDocument/2006/relationships/image" Target="../media/image69.png"/><Relationship Id="rId7" Type="http://schemas.openxmlformats.org/officeDocument/2006/relationships/image" Target="../media/image72.png"/><Relationship Id="rId2" Type="http://schemas.openxmlformats.org/officeDocument/2006/relationships/image" Target="../media/image68.png"/><Relationship Id="rId1" Type="http://schemas.openxmlformats.org/officeDocument/2006/relationships/slideLayout" Target="../slideLayouts/slideLayout2.xml"/><Relationship Id="rId6" Type="http://schemas.openxmlformats.org/officeDocument/2006/relationships/image" Target="../media/image71.png"/><Relationship Id="rId5" Type="http://schemas.openxmlformats.org/officeDocument/2006/relationships/image" Target="../media/image70.png"/><Relationship Id="rId4" Type="http://schemas.openxmlformats.org/officeDocument/2006/relationships/image" Target="../media/image57.jpe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image" Target="../media/image77.png"/><Relationship Id="rId3" Type="http://schemas.openxmlformats.org/officeDocument/2006/relationships/image" Target="../media/image73.png"/><Relationship Id="rId7" Type="http://schemas.openxmlformats.org/officeDocument/2006/relationships/image" Target="../media/image76.pn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75.png"/><Relationship Id="rId5" Type="http://schemas.openxmlformats.org/officeDocument/2006/relationships/image" Target="../media/image74.png"/><Relationship Id="rId4" Type="http://schemas.openxmlformats.org/officeDocument/2006/relationships/image" Target="../media/image22.png"/></Relationships>
</file>

<file path=ppt/slides/_rels/slide18.xml.rels><?xml version="1.0" encoding="UTF-8" standalone="yes"?>
<Relationships xmlns="http://schemas.openxmlformats.org/package/2006/relationships"><Relationship Id="rId8" Type="http://schemas.openxmlformats.org/officeDocument/2006/relationships/image" Target="../media/image82.png"/><Relationship Id="rId13" Type="http://schemas.openxmlformats.org/officeDocument/2006/relationships/image" Target="../media/image87.png"/><Relationship Id="rId3" Type="http://schemas.openxmlformats.org/officeDocument/2006/relationships/image" Target="../media/image32.png"/><Relationship Id="rId7" Type="http://schemas.openxmlformats.org/officeDocument/2006/relationships/image" Target="../media/image81.jpeg"/><Relationship Id="rId12" Type="http://schemas.openxmlformats.org/officeDocument/2006/relationships/image" Target="../media/image86.jpe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80.jpeg"/><Relationship Id="rId11" Type="http://schemas.openxmlformats.org/officeDocument/2006/relationships/image" Target="../media/image85.jpeg"/><Relationship Id="rId5" Type="http://schemas.openxmlformats.org/officeDocument/2006/relationships/image" Target="../media/image79.jpeg"/><Relationship Id="rId10" Type="http://schemas.openxmlformats.org/officeDocument/2006/relationships/image" Target="../media/image84.jpeg"/><Relationship Id="rId4" Type="http://schemas.openxmlformats.org/officeDocument/2006/relationships/image" Target="../media/image78.jpeg"/><Relationship Id="rId9" Type="http://schemas.openxmlformats.org/officeDocument/2006/relationships/image" Target="../media/image83.png"/><Relationship Id="rId14" Type="http://schemas.openxmlformats.org/officeDocument/2006/relationships/image" Target="../media/image88.png"/></Relationships>
</file>

<file path=ppt/slides/_rels/slide19.xml.rels><?xml version="1.0" encoding="UTF-8" standalone="yes"?>
<Relationships xmlns="http://schemas.openxmlformats.org/package/2006/relationships"><Relationship Id="rId8" Type="http://schemas.openxmlformats.org/officeDocument/2006/relationships/image" Target="../media/image89.jpeg"/><Relationship Id="rId3" Type="http://schemas.openxmlformats.org/officeDocument/2006/relationships/image" Target="../media/image30.png"/><Relationship Id="rId7" Type="http://schemas.openxmlformats.org/officeDocument/2006/relationships/chart" Target="../charts/chart1.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svg"/></Relationships>
</file>

<file path=ppt/slides/_rels/slide20.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image" Target="../media/image32.png"/><Relationship Id="rId5" Type="http://schemas.openxmlformats.org/officeDocument/2006/relationships/image" Target="../media/image91.png"/><Relationship Id="rId4" Type="http://schemas.openxmlformats.org/officeDocument/2006/relationships/image" Target="../media/image90.png"/></Relationships>
</file>

<file path=ppt/slides/_rels/slide22.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notesSlide" Target="../notesSlides/notesSlide21.xml"/><Relationship Id="rId1" Type="http://schemas.openxmlformats.org/officeDocument/2006/relationships/slideLayout" Target="../slideLayouts/slideLayout2.xml"/><Relationship Id="rId5" Type="http://schemas.openxmlformats.org/officeDocument/2006/relationships/image" Target="../media/image33.png"/><Relationship Id="rId4" Type="http://schemas.openxmlformats.org/officeDocument/2006/relationships/image" Target="../media/image92.png"/></Relationships>
</file>

<file path=ppt/slides/_rels/slide24.xml.rels><?xml version="1.0" encoding="UTF-8" standalone="yes"?>
<Relationships xmlns="http://schemas.openxmlformats.org/package/2006/relationships"><Relationship Id="rId8" Type="http://schemas.openxmlformats.org/officeDocument/2006/relationships/image" Target="../media/image100.png"/><Relationship Id="rId3" Type="http://schemas.openxmlformats.org/officeDocument/2006/relationships/image" Target="../media/image34.png"/><Relationship Id="rId7" Type="http://schemas.openxmlformats.org/officeDocument/2006/relationships/image" Target="../media/image99.png"/><Relationship Id="rId12" Type="http://schemas.openxmlformats.org/officeDocument/2006/relationships/image" Target="../media/image91.png"/><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image" Target="../media/image31.svg"/><Relationship Id="rId11" Type="http://schemas.openxmlformats.org/officeDocument/2006/relationships/image" Target="../media/image95.png"/><Relationship Id="rId5" Type="http://schemas.openxmlformats.org/officeDocument/2006/relationships/image" Target="../media/image30.png"/><Relationship Id="rId10" Type="http://schemas.openxmlformats.org/officeDocument/2006/relationships/image" Target="../media/image94.png"/><Relationship Id="rId4" Type="http://schemas.openxmlformats.org/officeDocument/2006/relationships/image" Target="../media/image35.svg"/><Relationship Id="rId9" Type="http://schemas.openxmlformats.org/officeDocument/2006/relationships/image" Target="../media/image93.jpeg"/></Relationships>
</file>

<file path=ppt/slides/_rels/slide25.xml.rels><?xml version="1.0" encoding="UTF-8" standalone="yes"?>
<Relationships xmlns="http://schemas.openxmlformats.org/package/2006/relationships"><Relationship Id="rId8" Type="http://schemas.openxmlformats.org/officeDocument/2006/relationships/image" Target="../media/image91.png"/><Relationship Id="rId3" Type="http://schemas.openxmlformats.org/officeDocument/2006/relationships/image" Target="../media/image14.png"/><Relationship Id="rId7" Type="http://schemas.openxmlformats.org/officeDocument/2006/relationships/image" Target="../media/image95.png"/><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image" Target="../media/image94.png"/><Relationship Id="rId5" Type="http://schemas.openxmlformats.org/officeDocument/2006/relationships/image" Target="../media/image33.png"/><Relationship Id="rId4" Type="http://schemas.openxmlformats.org/officeDocument/2006/relationships/image" Target="../media/image104.png"/><Relationship Id="rId9" Type="http://schemas.openxmlformats.org/officeDocument/2006/relationships/image" Target="../media/image96.png"/></Relationships>
</file>

<file path=ppt/slides/_rels/slide26.xml.rels><?xml version="1.0" encoding="UTF-8" standalone="yes"?>
<Relationships xmlns="http://schemas.openxmlformats.org/package/2006/relationships"><Relationship Id="rId3" Type="http://schemas.openxmlformats.org/officeDocument/2006/relationships/chart" Target="../charts/chart4.xml"/><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8" Type="http://schemas.openxmlformats.org/officeDocument/2006/relationships/image" Target="../media/image106.png"/><Relationship Id="rId3" Type="http://schemas.openxmlformats.org/officeDocument/2006/relationships/image" Target="../media/image98.png"/><Relationship Id="rId7" Type="http://schemas.openxmlformats.org/officeDocument/2006/relationships/image" Target="../media/image105.png"/><Relationship Id="rId12" Type="http://schemas.openxmlformats.org/officeDocument/2006/relationships/image" Target="../media/image110.png"/><Relationship Id="rId2" Type="http://schemas.openxmlformats.org/officeDocument/2006/relationships/image" Target="../media/image97.png"/><Relationship Id="rId1" Type="http://schemas.openxmlformats.org/officeDocument/2006/relationships/slideLayout" Target="../slideLayouts/slideLayout2.xml"/><Relationship Id="rId6" Type="http://schemas.openxmlformats.org/officeDocument/2006/relationships/image" Target="../media/image103.png"/><Relationship Id="rId11" Type="http://schemas.openxmlformats.org/officeDocument/2006/relationships/image" Target="../media/image109.png"/><Relationship Id="rId5" Type="http://schemas.openxmlformats.org/officeDocument/2006/relationships/image" Target="../media/image102.png"/><Relationship Id="rId10" Type="http://schemas.openxmlformats.org/officeDocument/2006/relationships/image" Target="../media/image108.png"/><Relationship Id="rId4" Type="http://schemas.openxmlformats.org/officeDocument/2006/relationships/image" Target="../media/image101.png"/><Relationship Id="rId9" Type="http://schemas.openxmlformats.org/officeDocument/2006/relationships/image" Target="../media/image107.png"/></Relationships>
</file>

<file path=ppt/slides/_rels/slide28.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image" Target="../media/image111.png"/><Relationship Id="rId1" Type="http://schemas.openxmlformats.org/officeDocument/2006/relationships/slideLayout" Target="../slideLayouts/slideLayout2.xml"/><Relationship Id="rId4" Type="http://schemas.openxmlformats.org/officeDocument/2006/relationships/image" Target="../media/image29.jpeg"/></Relationships>
</file>

<file path=ppt/slides/_rels/slide29.xml.rels><?xml version="1.0" encoding="UTF-8" standalone="yes"?>
<Relationships xmlns="http://schemas.openxmlformats.org/package/2006/relationships"><Relationship Id="rId3" Type="http://schemas.openxmlformats.org/officeDocument/2006/relationships/image" Target="../media/image114.png"/><Relationship Id="rId2" Type="http://schemas.openxmlformats.org/officeDocument/2006/relationships/image" Target="../media/image113.png"/><Relationship Id="rId1" Type="http://schemas.openxmlformats.org/officeDocument/2006/relationships/slideLayout" Target="../slideLayouts/slideLayout2.xml"/><Relationship Id="rId4" Type="http://schemas.openxmlformats.org/officeDocument/2006/relationships/image" Target="../media/image115.png"/></Relationships>
</file>

<file path=ppt/slides/_rels/slide30.xml.rels><?xml version="1.0" encoding="UTF-8" standalone="yes"?>
<Relationships xmlns="http://schemas.openxmlformats.org/package/2006/relationships"><Relationship Id="rId3" Type="http://schemas.openxmlformats.org/officeDocument/2006/relationships/chart" Target="../charts/chart5.xml"/><Relationship Id="rId2" Type="http://schemas.openxmlformats.org/officeDocument/2006/relationships/image" Target="../media/image116.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18.jpeg"/><Relationship Id="rId2" Type="http://schemas.openxmlformats.org/officeDocument/2006/relationships/image" Target="../media/image117.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20.png"/><Relationship Id="rId2" Type="http://schemas.openxmlformats.org/officeDocument/2006/relationships/image" Target="../media/image119.png"/><Relationship Id="rId1" Type="http://schemas.openxmlformats.org/officeDocument/2006/relationships/slideLayout" Target="../slideLayouts/slideLayout2.xml"/><Relationship Id="rId5" Type="http://schemas.openxmlformats.org/officeDocument/2006/relationships/image" Target="../media/image122.png"/><Relationship Id="rId4" Type="http://schemas.openxmlformats.org/officeDocument/2006/relationships/image" Target="../media/image121.png"/></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23.pn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124.png"/></Relationships>
</file>

<file path=ppt/slides/_rels/slide35.xml.rels><?xml version="1.0" encoding="UTF-8" standalone="yes"?>
<Relationships xmlns="http://schemas.openxmlformats.org/package/2006/relationships"><Relationship Id="rId8" Type="http://schemas.openxmlformats.org/officeDocument/2006/relationships/image" Target="../media/image86.jpeg"/><Relationship Id="rId13" Type="http://schemas.openxmlformats.org/officeDocument/2006/relationships/image" Target="../media/image131.png"/><Relationship Id="rId3" Type="http://schemas.openxmlformats.org/officeDocument/2006/relationships/image" Target="../media/image125.png"/><Relationship Id="rId7" Type="http://schemas.openxmlformats.org/officeDocument/2006/relationships/image" Target="../media/image85.jpeg"/><Relationship Id="rId12" Type="http://schemas.openxmlformats.org/officeDocument/2006/relationships/image" Target="../media/image83.png"/><Relationship Id="rId17" Type="http://schemas.openxmlformats.org/officeDocument/2006/relationships/image" Target="../media/image135.jpeg"/><Relationship Id="rId2" Type="http://schemas.openxmlformats.org/officeDocument/2006/relationships/notesSlide" Target="../notesSlides/notesSlide27.xml"/><Relationship Id="rId16" Type="http://schemas.openxmlformats.org/officeDocument/2006/relationships/image" Target="../media/image134.jpeg"/><Relationship Id="rId1" Type="http://schemas.openxmlformats.org/officeDocument/2006/relationships/slideLayout" Target="../slideLayouts/slideLayout2.xml"/><Relationship Id="rId6" Type="http://schemas.openxmlformats.org/officeDocument/2006/relationships/image" Target="../media/image81.jpeg"/><Relationship Id="rId11" Type="http://schemas.openxmlformats.org/officeDocument/2006/relationships/image" Target="../media/image130.png"/><Relationship Id="rId5" Type="http://schemas.openxmlformats.org/officeDocument/2006/relationships/image" Target="../media/image127.png"/><Relationship Id="rId15" Type="http://schemas.openxmlformats.org/officeDocument/2006/relationships/image" Target="../media/image133.png"/><Relationship Id="rId10" Type="http://schemas.openxmlformats.org/officeDocument/2006/relationships/image" Target="../media/image129.jpg"/><Relationship Id="rId4" Type="http://schemas.openxmlformats.org/officeDocument/2006/relationships/image" Target="../media/image126.png"/><Relationship Id="rId9" Type="http://schemas.openxmlformats.org/officeDocument/2006/relationships/image" Target="../media/image128.png"/><Relationship Id="rId14" Type="http://schemas.openxmlformats.org/officeDocument/2006/relationships/image" Target="../media/image132.jpeg"/></Relationships>
</file>

<file path=ppt/slides/_rels/slide36.xml.rels><?xml version="1.0" encoding="UTF-8" standalone="yes"?>
<Relationships xmlns="http://schemas.openxmlformats.org/package/2006/relationships"><Relationship Id="rId8" Type="http://schemas.openxmlformats.org/officeDocument/2006/relationships/image" Target="../media/image44.png"/><Relationship Id="rId3" Type="http://schemas.openxmlformats.org/officeDocument/2006/relationships/image" Target="../media/image136.png"/><Relationship Id="rId7" Type="http://schemas.openxmlformats.org/officeDocument/2006/relationships/image" Target="../media/image138.png"/><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image" Target="../media/image37.png"/><Relationship Id="rId5" Type="http://schemas.openxmlformats.org/officeDocument/2006/relationships/image" Target="../media/image33.png"/><Relationship Id="rId10" Type="http://schemas.openxmlformats.org/officeDocument/2006/relationships/image" Target="../media/image91.png"/><Relationship Id="rId4" Type="http://schemas.openxmlformats.org/officeDocument/2006/relationships/image" Target="../media/image137.png"/><Relationship Id="rId9" Type="http://schemas.openxmlformats.org/officeDocument/2006/relationships/image" Target="../media/image139.png"/></Relationships>
</file>

<file path=ppt/slides/_rels/slide37.xml.rels><?xml version="1.0" encoding="UTF-8" standalone="yes"?>
<Relationships xmlns="http://schemas.openxmlformats.org/package/2006/relationships"><Relationship Id="rId8" Type="http://schemas.openxmlformats.org/officeDocument/2006/relationships/image" Target="../media/image140.png"/><Relationship Id="rId3" Type="http://schemas.openxmlformats.org/officeDocument/2006/relationships/image" Target="../media/image56.png"/><Relationship Id="rId7" Type="http://schemas.openxmlformats.org/officeDocument/2006/relationships/image" Target="../media/image139.png"/><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image" Target="../media/image37.png"/><Relationship Id="rId5" Type="http://schemas.openxmlformats.org/officeDocument/2006/relationships/image" Target="../media/image57.jpeg"/><Relationship Id="rId4" Type="http://schemas.openxmlformats.org/officeDocument/2006/relationships/image" Target="../media/image33.png"/><Relationship Id="rId9" Type="http://schemas.openxmlformats.org/officeDocument/2006/relationships/image" Target="../media/image91.png"/></Relationships>
</file>

<file path=ppt/slides/_rels/slide38.xml.rels><?xml version="1.0" encoding="UTF-8" standalone="yes"?>
<Relationships xmlns="http://schemas.openxmlformats.org/package/2006/relationships"><Relationship Id="rId3" Type="http://schemas.openxmlformats.org/officeDocument/2006/relationships/image" Target="../media/image141.png"/><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image" Target="../media/image144.png"/><Relationship Id="rId5" Type="http://schemas.openxmlformats.org/officeDocument/2006/relationships/image" Target="../media/image143.png"/><Relationship Id="rId4" Type="http://schemas.openxmlformats.org/officeDocument/2006/relationships/image" Target="../media/image142.png"/></Relationships>
</file>

<file path=ppt/slides/_rels/slide39.xml.rels><?xml version="1.0" encoding="UTF-8" standalone="yes"?>
<Relationships xmlns="http://schemas.openxmlformats.org/package/2006/relationships"><Relationship Id="rId3" Type="http://schemas.openxmlformats.org/officeDocument/2006/relationships/image" Target="../media/image137.png"/><Relationship Id="rId7" Type="http://schemas.openxmlformats.org/officeDocument/2006/relationships/image" Target="../media/image33.png"/><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image" Target="../media/image147.png"/><Relationship Id="rId5" Type="http://schemas.openxmlformats.org/officeDocument/2006/relationships/image" Target="../media/image146.png"/><Relationship Id="rId4" Type="http://schemas.openxmlformats.org/officeDocument/2006/relationships/image" Target="../media/image145.png"/></Relationships>
</file>

<file path=ppt/slides/_rels/slide40.xml.rels><?xml version="1.0" encoding="UTF-8" standalone="yes"?>
<Relationships xmlns="http://schemas.openxmlformats.org/package/2006/relationships"><Relationship Id="rId3" Type="http://schemas.openxmlformats.org/officeDocument/2006/relationships/image" Target="../media/image93.jpeg"/><Relationship Id="rId7" Type="http://schemas.openxmlformats.org/officeDocument/2006/relationships/image" Target="../media/image145.png"/><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image" Target="../media/image91.png"/><Relationship Id="rId5" Type="http://schemas.openxmlformats.org/officeDocument/2006/relationships/image" Target="../media/image137.png"/><Relationship Id="rId4" Type="http://schemas.openxmlformats.org/officeDocument/2006/relationships/image" Target="../media/image136.png"/></Relationships>
</file>

<file path=ppt/slides/_rels/slide41.xml.rels><?xml version="1.0" encoding="UTF-8" standalone="yes"?>
<Relationships xmlns="http://schemas.openxmlformats.org/package/2006/relationships"><Relationship Id="rId8" Type="http://schemas.openxmlformats.org/officeDocument/2006/relationships/image" Target="../media/image145.png"/><Relationship Id="rId3" Type="http://schemas.openxmlformats.org/officeDocument/2006/relationships/image" Target="../media/image56.png"/><Relationship Id="rId7" Type="http://schemas.openxmlformats.org/officeDocument/2006/relationships/image" Target="../media/image91.png"/><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image" Target="../media/image57.jpeg"/><Relationship Id="rId5" Type="http://schemas.openxmlformats.org/officeDocument/2006/relationships/image" Target="../media/image148.png"/><Relationship Id="rId4" Type="http://schemas.openxmlformats.org/officeDocument/2006/relationships/image" Target="../media/image93.jpeg"/></Relationships>
</file>

<file path=ppt/slides/_rels/slide42.xml.rels><?xml version="1.0" encoding="UTF-8" standalone="yes"?>
<Relationships xmlns="http://schemas.openxmlformats.org/package/2006/relationships"><Relationship Id="rId3" Type="http://schemas.openxmlformats.org/officeDocument/2006/relationships/image" Target="../media/image136.png"/><Relationship Id="rId2" Type="http://schemas.openxmlformats.org/officeDocument/2006/relationships/notesSlide" Target="../notesSlides/notesSlide34.xml"/><Relationship Id="rId1" Type="http://schemas.openxmlformats.org/officeDocument/2006/relationships/slideLayout" Target="../slideLayouts/slideLayout2.xml"/><Relationship Id="rId6" Type="http://schemas.openxmlformats.org/officeDocument/2006/relationships/image" Target="../media/image145.png"/><Relationship Id="rId5" Type="http://schemas.openxmlformats.org/officeDocument/2006/relationships/image" Target="../media/image33.png"/><Relationship Id="rId4" Type="http://schemas.openxmlformats.org/officeDocument/2006/relationships/image" Target="../media/image93.jpeg"/></Relationships>
</file>

<file path=ppt/slides/_rels/slide43.xml.rels><?xml version="1.0" encoding="UTF-8" standalone="yes"?>
<Relationships xmlns="http://schemas.openxmlformats.org/package/2006/relationships"><Relationship Id="rId3" Type="http://schemas.openxmlformats.org/officeDocument/2006/relationships/image" Target="../media/image56.png"/><Relationship Id="rId7" Type="http://schemas.openxmlformats.org/officeDocument/2006/relationships/image" Target="../media/image145.png"/><Relationship Id="rId2" Type="http://schemas.openxmlformats.org/officeDocument/2006/relationships/notesSlide" Target="../notesSlides/notesSlide35.xml"/><Relationship Id="rId1" Type="http://schemas.openxmlformats.org/officeDocument/2006/relationships/slideLayout" Target="../slideLayouts/slideLayout2.xml"/><Relationship Id="rId6" Type="http://schemas.openxmlformats.org/officeDocument/2006/relationships/image" Target="../media/image57.jpeg"/><Relationship Id="rId5" Type="http://schemas.openxmlformats.org/officeDocument/2006/relationships/image" Target="../media/image33.png"/><Relationship Id="rId4" Type="http://schemas.openxmlformats.org/officeDocument/2006/relationships/image" Target="../media/image93.jpeg"/></Relationships>
</file>

<file path=ppt/slides/_rels/slide44.xml.rels><?xml version="1.0" encoding="UTF-8" standalone="yes"?>
<Relationships xmlns="http://schemas.openxmlformats.org/package/2006/relationships"><Relationship Id="rId3" Type="http://schemas.openxmlformats.org/officeDocument/2006/relationships/image" Target="../media/image149.png"/><Relationship Id="rId2" Type="http://schemas.openxmlformats.org/officeDocument/2006/relationships/notesSlide" Target="../notesSlides/notesSlide36.xml"/><Relationship Id="rId1" Type="http://schemas.openxmlformats.org/officeDocument/2006/relationships/slideLayout" Target="../slideLayouts/slideLayout2.xml"/><Relationship Id="rId5" Type="http://schemas.openxmlformats.org/officeDocument/2006/relationships/image" Target="../media/image150.png"/><Relationship Id="rId4" Type="http://schemas.openxmlformats.org/officeDocument/2006/relationships/image" Target="../media/image95.png"/></Relationships>
</file>

<file path=ppt/slides/_rels/slide45.xml.rels><?xml version="1.0" encoding="UTF-8" standalone="yes"?>
<Relationships xmlns="http://schemas.openxmlformats.org/package/2006/relationships"><Relationship Id="rId8" Type="http://schemas.openxmlformats.org/officeDocument/2006/relationships/image" Target="../media/image95.png"/><Relationship Id="rId3" Type="http://schemas.openxmlformats.org/officeDocument/2006/relationships/image" Target="../media/image14.png"/><Relationship Id="rId7" Type="http://schemas.openxmlformats.org/officeDocument/2006/relationships/image" Target="../media/image150.png"/><Relationship Id="rId2" Type="http://schemas.openxmlformats.org/officeDocument/2006/relationships/notesSlide" Target="../notesSlides/notesSlide37.xml"/><Relationship Id="rId1" Type="http://schemas.openxmlformats.org/officeDocument/2006/relationships/slideLayout" Target="../slideLayouts/slideLayout2.xml"/><Relationship Id="rId6" Type="http://schemas.openxmlformats.org/officeDocument/2006/relationships/image" Target="../media/image149.png"/><Relationship Id="rId5" Type="http://schemas.openxmlformats.org/officeDocument/2006/relationships/image" Target="../media/image33.png"/><Relationship Id="rId4" Type="http://schemas.openxmlformats.org/officeDocument/2006/relationships/image" Target="../media/image104.png"/></Relationships>
</file>

<file path=ppt/slides/_rels/slide46.xml.rels><?xml version="1.0" encoding="UTF-8" standalone="yes"?>
<Relationships xmlns="http://schemas.openxmlformats.org/package/2006/relationships"><Relationship Id="rId2" Type="http://schemas.openxmlformats.org/officeDocument/2006/relationships/chart" Target="../charts/chart6.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57.jpeg"/><Relationship Id="rId7" Type="http://schemas.openxmlformats.org/officeDocument/2006/relationships/image" Target="../media/image29.jpeg"/><Relationship Id="rId2" Type="http://schemas.openxmlformats.org/officeDocument/2006/relationships/image" Target="../media/image151.png"/><Relationship Id="rId1" Type="http://schemas.openxmlformats.org/officeDocument/2006/relationships/slideLayout" Target="../slideLayouts/slideLayout2.xml"/><Relationship Id="rId6" Type="http://schemas.openxmlformats.org/officeDocument/2006/relationships/image" Target="../media/image153.png"/><Relationship Id="rId5" Type="http://schemas.openxmlformats.org/officeDocument/2006/relationships/image" Target="../media/image149.png"/><Relationship Id="rId4" Type="http://schemas.openxmlformats.org/officeDocument/2006/relationships/image" Target="../media/image152.jpeg"/></Relationships>
</file>

<file path=ppt/slides/_rels/slide48.xml.rels><?xml version="1.0" encoding="UTF-8" standalone="yes"?>
<Relationships xmlns="http://schemas.openxmlformats.org/package/2006/relationships"><Relationship Id="rId3" Type="http://schemas.openxmlformats.org/officeDocument/2006/relationships/image" Target="../media/image155.jpeg"/><Relationship Id="rId2" Type="http://schemas.openxmlformats.org/officeDocument/2006/relationships/image" Target="../media/image154.png"/><Relationship Id="rId1" Type="http://schemas.openxmlformats.org/officeDocument/2006/relationships/slideLayout" Target="../slideLayouts/slideLayout2.xml"/><Relationship Id="rId4" Type="http://schemas.openxmlformats.org/officeDocument/2006/relationships/image" Target="../media/image151.png"/></Relationships>
</file>

<file path=ppt/slides/_rels/slide49.xml.rels><?xml version="1.0" encoding="UTF-8" standalone="yes"?>
<Relationships xmlns="http://schemas.openxmlformats.org/package/2006/relationships"><Relationship Id="rId3" Type="http://schemas.openxmlformats.org/officeDocument/2006/relationships/image" Target="../media/image1630.png"/><Relationship Id="rId2" Type="http://schemas.openxmlformats.org/officeDocument/2006/relationships/image" Target="../media/image1620.png"/><Relationship Id="rId1" Type="http://schemas.openxmlformats.org/officeDocument/2006/relationships/slideLayout" Target="../slideLayouts/slideLayout2.xml"/><Relationship Id="rId6" Type="http://schemas.openxmlformats.org/officeDocument/2006/relationships/image" Target="../media/image166.png"/><Relationship Id="rId5" Type="http://schemas.openxmlformats.org/officeDocument/2006/relationships/image" Target="../media/image165.png"/><Relationship Id="rId4" Type="http://schemas.openxmlformats.org/officeDocument/2006/relationships/image" Target="../media/image1640.png"/></Relationships>
</file>

<file path=ppt/slides/_rels/slide50.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image" Target="../media/image113.png"/><Relationship Id="rId1" Type="http://schemas.openxmlformats.org/officeDocument/2006/relationships/slideLayout" Target="../slideLayouts/slideLayout2.xml"/><Relationship Id="rId4" Type="http://schemas.openxmlformats.org/officeDocument/2006/relationships/image" Target="../media/image151.png"/></Relationships>
</file>

<file path=ppt/slides/_rels/slide51.xml.rels><?xml version="1.0" encoding="UTF-8" standalone="yes"?>
<Relationships xmlns="http://schemas.openxmlformats.org/package/2006/relationships"><Relationship Id="rId3" Type="http://schemas.openxmlformats.org/officeDocument/2006/relationships/chart" Target="../charts/chart7.xml"/><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157.png"/><Relationship Id="rId2" Type="http://schemas.openxmlformats.org/officeDocument/2006/relationships/image" Target="../media/image156.png"/><Relationship Id="rId1" Type="http://schemas.openxmlformats.org/officeDocument/2006/relationships/slideLayout" Target="../slideLayouts/slideLayout2.xml"/><Relationship Id="rId4" Type="http://schemas.openxmlformats.org/officeDocument/2006/relationships/image" Target="../media/image158.png"/></Relationships>
</file>

<file path=ppt/slides/_rels/slide53.xml.rels><?xml version="1.0" encoding="UTF-8" standalone="yes"?>
<Relationships xmlns="http://schemas.openxmlformats.org/package/2006/relationships"><Relationship Id="rId8" Type="http://schemas.openxmlformats.org/officeDocument/2006/relationships/image" Target="../media/image164.png"/><Relationship Id="rId13" Type="http://schemas.openxmlformats.org/officeDocument/2006/relationships/image" Target="../media/image170.svg"/><Relationship Id="rId3" Type="http://schemas.openxmlformats.org/officeDocument/2006/relationships/image" Target="../media/image159.jpeg"/><Relationship Id="rId7" Type="http://schemas.openxmlformats.org/officeDocument/2006/relationships/image" Target="../media/image163.png"/><Relationship Id="rId12" Type="http://schemas.openxmlformats.org/officeDocument/2006/relationships/image" Target="../media/image169.png"/><Relationship Id="rId2" Type="http://schemas.openxmlformats.org/officeDocument/2006/relationships/image" Target="../media/image81.jpeg"/><Relationship Id="rId1" Type="http://schemas.openxmlformats.org/officeDocument/2006/relationships/slideLayout" Target="../slideLayouts/slideLayout2.xml"/><Relationship Id="rId6" Type="http://schemas.openxmlformats.org/officeDocument/2006/relationships/image" Target="../media/image162.jpeg"/><Relationship Id="rId11" Type="http://schemas.openxmlformats.org/officeDocument/2006/relationships/image" Target="../media/image168.png"/><Relationship Id="rId5" Type="http://schemas.openxmlformats.org/officeDocument/2006/relationships/image" Target="../media/image161.jpeg"/><Relationship Id="rId15" Type="http://schemas.openxmlformats.org/officeDocument/2006/relationships/image" Target="../media/image171.png"/><Relationship Id="rId10" Type="http://schemas.openxmlformats.org/officeDocument/2006/relationships/image" Target="../media/image149.png"/><Relationship Id="rId4" Type="http://schemas.openxmlformats.org/officeDocument/2006/relationships/image" Target="../media/image160.jpeg"/><Relationship Id="rId9" Type="http://schemas.openxmlformats.org/officeDocument/2006/relationships/image" Target="../media/image167.png"/><Relationship Id="rId14" Type="http://schemas.openxmlformats.org/officeDocument/2006/relationships/image" Target="../media/image83.png"/></Relationships>
</file>

<file path=ppt/slides/_rels/slide54.xml.rels><?xml version="1.0" encoding="UTF-8" standalone="yes"?>
<Relationships xmlns="http://schemas.openxmlformats.org/package/2006/relationships"><Relationship Id="rId3" Type="http://schemas.openxmlformats.org/officeDocument/2006/relationships/image" Target="../media/image172.png"/><Relationship Id="rId2" Type="http://schemas.openxmlformats.org/officeDocument/2006/relationships/notesSlide" Target="../notesSlides/notesSlide39.xml"/><Relationship Id="rId1" Type="http://schemas.openxmlformats.org/officeDocument/2006/relationships/slideLayout" Target="../slideLayouts/slideLayout2.xml"/><Relationship Id="rId6" Type="http://schemas.openxmlformats.org/officeDocument/2006/relationships/image" Target="../media/image175.png"/><Relationship Id="rId5" Type="http://schemas.openxmlformats.org/officeDocument/2006/relationships/image" Target="../media/image174.png"/><Relationship Id="rId4" Type="http://schemas.openxmlformats.org/officeDocument/2006/relationships/image" Target="../media/image173.png"/></Relationships>
</file>

<file path=ppt/slides/_rels/slide55.xml.rels><?xml version="1.0" encoding="UTF-8" standalone="yes"?>
<Relationships xmlns="http://schemas.openxmlformats.org/package/2006/relationships"><Relationship Id="rId8" Type="http://schemas.openxmlformats.org/officeDocument/2006/relationships/image" Target="../media/image57.jpeg"/><Relationship Id="rId3" Type="http://schemas.openxmlformats.org/officeDocument/2006/relationships/image" Target="../media/image163.png"/><Relationship Id="rId7" Type="http://schemas.openxmlformats.org/officeDocument/2006/relationships/image" Target="../media/image178.png"/><Relationship Id="rId2" Type="http://schemas.openxmlformats.org/officeDocument/2006/relationships/image" Target="../media/image176.png"/><Relationship Id="rId1" Type="http://schemas.openxmlformats.org/officeDocument/2006/relationships/slideLayout" Target="../slideLayouts/slideLayout2.xml"/><Relationship Id="rId6" Type="http://schemas.openxmlformats.org/officeDocument/2006/relationships/image" Target="../media/image177.png"/><Relationship Id="rId5" Type="http://schemas.openxmlformats.org/officeDocument/2006/relationships/image" Target="../media/image168.png"/><Relationship Id="rId4" Type="http://schemas.openxmlformats.org/officeDocument/2006/relationships/image" Target="../media/image149.png"/><Relationship Id="rId9" Type="http://schemas.openxmlformats.org/officeDocument/2006/relationships/image" Target="../media/image179.png"/></Relationships>
</file>

<file path=ppt/slides/_rels/slide5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80.png"/></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microsoft.com/office/2007/relationships/media" Target="../media/media3.mp4"/><Relationship Id="rId7" Type="http://schemas.openxmlformats.org/officeDocument/2006/relationships/image" Target="../media/image182.pn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181.png"/><Relationship Id="rId5" Type="http://schemas.openxmlformats.org/officeDocument/2006/relationships/slideLayout" Target="../slideLayouts/slideLayout2.xml"/><Relationship Id="rId4" Type="http://schemas.openxmlformats.org/officeDocument/2006/relationships/video" Target="../media/media3.mp4"/></Relationships>
</file>

<file path=ppt/slides/_rels/slide5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185.png"/><Relationship Id="rId5" Type="http://schemas.openxmlformats.org/officeDocument/2006/relationships/image" Target="../media/image184.png"/><Relationship Id="rId4" Type="http://schemas.openxmlformats.org/officeDocument/2006/relationships/image" Target="../media/image183.png"/></Relationships>
</file>

<file path=ppt/slides/_rels/slide60.xml.rels><?xml version="1.0" encoding="UTF-8" standalone="yes"?>
<Relationships xmlns="http://schemas.openxmlformats.org/package/2006/relationships"><Relationship Id="rId3" Type="http://schemas.microsoft.com/office/2007/relationships/media" Target="../media/media6.mp4"/><Relationship Id="rId7" Type="http://schemas.openxmlformats.org/officeDocument/2006/relationships/image" Target="../media/image187.png"/><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186.png"/><Relationship Id="rId5" Type="http://schemas.openxmlformats.org/officeDocument/2006/relationships/slideLayout" Target="../slideLayouts/slideLayout2.xml"/><Relationship Id="rId4" Type="http://schemas.openxmlformats.org/officeDocument/2006/relationships/video" Target="../media/media6.mp4"/></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8" Type="http://schemas.openxmlformats.org/officeDocument/2006/relationships/image" Target="../media/image193.png"/><Relationship Id="rId13" Type="http://schemas.openxmlformats.org/officeDocument/2006/relationships/image" Target="../media/image198.png"/><Relationship Id="rId3" Type="http://schemas.openxmlformats.org/officeDocument/2006/relationships/image" Target="../media/image188.png"/><Relationship Id="rId7" Type="http://schemas.openxmlformats.org/officeDocument/2006/relationships/image" Target="../media/image192.png"/><Relationship Id="rId12" Type="http://schemas.openxmlformats.org/officeDocument/2006/relationships/image" Target="../media/image197.jpeg"/><Relationship Id="rId2" Type="http://schemas.openxmlformats.org/officeDocument/2006/relationships/notesSlide" Target="../notesSlides/notesSlide42.xml"/><Relationship Id="rId1" Type="http://schemas.openxmlformats.org/officeDocument/2006/relationships/slideLayout" Target="../slideLayouts/slideLayout2.xml"/><Relationship Id="rId6" Type="http://schemas.openxmlformats.org/officeDocument/2006/relationships/image" Target="../media/image191.png"/><Relationship Id="rId11" Type="http://schemas.openxmlformats.org/officeDocument/2006/relationships/image" Target="../media/image196.jpeg"/><Relationship Id="rId5" Type="http://schemas.openxmlformats.org/officeDocument/2006/relationships/image" Target="../media/image190.jpeg"/><Relationship Id="rId10" Type="http://schemas.openxmlformats.org/officeDocument/2006/relationships/image" Target="../media/image195.jpeg"/><Relationship Id="rId4" Type="http://schemas.openxmlformats.org/officeDocument/2006/relationships/image" Target="../media/image189.jpeg"/><Relationship Id="rId9" Type="http://schemas.openxmlformats.org/officeDocument/2006/relationships/image" Target="../media/image194.png"/></Relationships>
</file>

<file path=ppt/slides/_rels/slide63.xml.rels><?xml version="1.0" encoding="UTF-8" standalone="yes"?>
<Relationships xmlns="http://schemas.openxmlformats.org/package/2006/relationships"><Relationship Id="rId3" Type="http://schemas.openxmlformats.org/officeDocument/2006/relationships/image" Target="../media/image199.png"/><Relationship Id="rId2" Type="http://schemas.openxmlformats.org/officeDocument/2006/relationships/notesSlide" Target="../notesSlides/notesSlide43.xml"/><Relationship Id="rId1" Type="http://schemas.openxmlformats.org/officeDocument/2006/relationships/slideLayout" Target="../slideLayouts/slideLayout2.xml"/><Relationship Id="rId4" Type="http://schemas.openxmlformats.org/officeDocument/2006/relationships/image" Target="../media/image200.jpeg"/></Relationships>
</file>

<file path=ppt/slides/_rels/slide64.xml.rels><?xml version="1.0" encoding="UTF-8" standalone="yes"?>
<Relationships xmlns="http://schemas.openxmlformats.org/package/2006/relationships"><Relationship Id="rId8" Type="http://schemas.openxmlformats.org/officeDocument/2006/relationships/image" Target="../media/image204.jpeg"/><Relationship Id="rId3" Type="http://schemas.openxmlformats.org/officeDocument/2006/relationships/image" Target="../media/image200.jpeg"/><Relationship Id="rId7" Type="http://schemas.openxmlformats.org/officeDocument/2006/relationships/image" Target="../media/image14.png"/><Relationship Id="rId12" Type="http://schemas.openxmlformats.org/officeDocument/2006/relationships/image" Target="../media/image208.png"/><Relationship Id="rId2" Type="http://schemas.openxmlformats.org/officeDocument/2006/relationships/notesSlide" Target="../notesSlides/notesSlide44.xml"/><Relationship Id="rId1" Type="http://schemas.openxmlformats.org/officeDocument/2006/relationships/slideLayout" Target="../slideLayouts/slideLayout2.xml"/><Relationship Id="rId6" Type="http://schemas.openxmlformats.org/officeDocument/2006/relationships/image" Target="../media/image203.jpeg"/><Relationship Id="rId11" Type="http://schemas.openxmlformats.org/officeDocument/2006/relationships/image" Target="../media/image207.jpeg"/><Relationship Id="rId5" Type="http://schemas.openxmlformats.org/officeDocument/2006/relationships/image" Target="../media/image202.jpeg"/><Relationship Id="rId10" Type="http://schemas.openxmlformats.org/officeDocument/2006/relationships/image" Target="../media/image206.png"/><Relationship Id="rId4" Type="http://schemas.openxmlformats.org/officeDocument/2006/relationships/image" Target="../media/image201.png"/><Relationship Id="rId9" Type="http://schemas.openxmlformats.org/officeDocument/2006/relationships/image" Target="../media/image205.png"/></Relationships>
</file>

<file path=ppt/slides/_rels/slide65.xml.rels><?xml version="1.0" encoding="UTF-8" standalone="yes"?>
<Relationships xmlns="http://schemas.openxmlformats.org/package/2006/relationships"><Relationship Id="rId8" Type="http://schemas.openxmlformats.org/officeDocument/2006/relationships/image" Target="../media/image214.png"/><Relationship Id="rId3" Type="http://schemas.openxmlformats.org/officeDocument/2006/relationships/image" Target="../media/image210.png"/><Relationship Id="rId7" Type="http://schemas.openxmlformats.org/officeDocument/2006/relationships/image" Target="../media/image175.png"/><Relationship Id="rId2" Type="http://schemas.openxmlformats.org/officeDocument/2006/relationships/image" Target="../media/image209.png"/><Relationship Id="rId1" Type="http://schemas.openxmlformats.org/officeDocument/2006/relationships/slideLayout" Target="../slideLayouts/slideLayout2.xml"/><Relationship Id="rId6" Type="http://schemas.openxmlformats.org/officeDocument/2006/relationships/image" Target="../media/image213.png"/><Relationship Id="rId5" Type="http://schemas.openxmlformats.org/officeDocument/2006/relationships/image" Target="../media/image212.png"/><Relationship Id="rId4" Type="http://schemas.openxmlformats.org/officeDocument/2006/relationships/image" Target="../media/image211.png"/><Relationship Id="rId9" Type="http://schemas.openxmlformats.org/officeDocument/2006/relationships/image" Target="../media/image215.png"/></Relationships>
</file>

<file path=ppt/slides/_rels/slide66.xml.rels><?xml version="1.0" encoding="UTF-8" standalone="yes"?>
<Relationships xmlns="http://schemas.openxmlformats.org/package/2006/relationships"><Relationship Id="rId8" Type="http://schemas.openxmlformats.org/officeDocument/2006/relationships/image" Target="../media/image87.png"/><Relationship Id="rId13" Type="http://schemas.openxmlformats.org/officeDocument/2006/relationships/image" Target="../media/image221.jpeg"/><Relationship Id="rId18" Type="http://schemas.openxmlformats.org/officeDocument/2006/relationships/image" Target="../media/image225.jpeg"/><Relationship Id="rId26" Type="http://schemas.openxmlformats.org/officeDocument/2006/relationships/image" Target="../media/image233.jpeg"/><Relationship Id="rId3" Type="http://schemas.openxmlformats.org/officeDocument/2006/relationships/image" Target="../media/image216.jpeg"/><Relationship Id="rId21" Type="http://schemas.openxmlformats.org/officeDocument/2006/relationships/image" Target="../media/image228.jpeg"/><Relationship Id="rId7" Type="http://schemas.openxmlformats.org/officeDocument/2006/relationships/image" Target="../media/image79.jpeg"/><Relationship Id="rId12" Type="http://schemas.openxmlformats.org/officeDocument/2006/relationships/image" Target="../media/image220.png"/><Relationship Id="rId17" Type="http://schemas.openxmlformats.org/officeDocument/2006/relationships/image" Target="../media/image224.png"/><Relationship Id="rId25" Type="http://schemas.openxmlformats.org/officeDocument/2006/relationships/image" Target="../media/image232.png"/><Relationship Id="rId2" Type="http://schemas.openxmlformats.org/officeDocument/2006/relationships/image" Target="../media/image85.jpeg"/><Relationship Id="rId16" Type="http://schemas.openxmlformats.org/officeDocument/2006/relationships/image" Target="../media/image80.jpeg"/><Relationship Id="rId20" Type="http://schemas.openxmlformats.org/officeDocument/2006/relationships/image" Target="../media/image227.png"/><Relationship Id="rId1" Type="http://schemas.openxmlformats.org/officeDocument/2006/relationships/slideLayout" Target="../slideLayouts/slideLayout2.xml"/><Relationship Id="rId6" Type="http://schemas.openxmlformats.org/officeDocument/2006/relationships/image" Target="../media/image78.jpeg"/><Relationship Id="rId11" Type="http://schemas.openxmlformats.org/officeDocument/2006/relationships/image" Target="../media/image219.jpeg"/><Relationship Id="rId24" Type="http://schemas.openxmlformats.org/officeDocument/2006/relationships/image" Target="../media/image231.jpeg"/><Relationship Id="rId5" Type="http://schemas.openxmlformats.org/officeDocument/2006/relationships/image" Target="../media/image86.jpeg"/><Relationship Id="rId15" Type="http://schemas.openxmlformats.org/officeDocument/2006/relationships/image" Target="../media/image223.jpeg"/><Relationship Id="rId23" Type="http://schemas.openxmlformats.org/officeDocument/2006/relationships/image" Target="../media/image230.jpeg"/><Relationship Id="rId10" Type="http://schemas.openxmlformats.org/officeDocument/2006/relationships/image" Target="../media/image218.jpeg"/><Relationship Id="rId19" Type="http://schemas.openxmlformats.org/officeDocument/2006/relationships/image" Target="../media/image226.jpeg"/><Relationship Id="rId4" Type="http://schemas.openxmlformats.org/officeDocument/2006/relationships/image" Target="../media/image133.png"/><Relationship Id="rId9" Type="http://schemas.openxmlformats.org/officeDocument/2006/relationships/image" Target="../media/image217.jpeg"/><Relationship Id="rId14" Type="http://schemas.openxmlformats.org/officeDocument/2006/relationships/image" Target="../media/image222.jpeg"/><Relationship Id="rId22" Type="http://schemas.openxmlformats.org/officeDocument/2006/relationships/image" Target="../media/image229.jpeg"/><Relationship Id="rId27" Type="http://schemas.openxmlformats.org/officeDocument/2006/relationships/image" Target="../media/image234.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2E386F-16A9-7AA1-284B-227D1200C362}"/>
              </a:ext>
            </a:extLst>
          </p:cNvPr>
          <p:cNvSpPr>
            <a:spLocks noGrp="1"/>
          </p:cNvSpPr>
          <p:nvPr>
            <p:ph type="ctrTitle"/>
          </p:nvPr>
        </p:nvSpPr>
        <p:spPr>
          <a:xfrm>
            <a:off x="192877" y="715396"/>
            <a:ext cx="11806246" cy="2387600"/>
          </a:xfrm>
        </p:spPr>
        <p:txBody>
          <a:bodyPr>
            <a:normAutofit/>
          </a:bodyPr>
          <a:lstStyle/>
          <a:p>
            <a:r>
              <a:rPr lang="en-US" sz="4800" dirty="0"/>
              <a:t>Advancing Foundation Models </a:t>
            </a:r>
            <a:br>
              <a:rPr lang="en-US" sz="4800" dirty="0"/>
            </a:br>
            <a:r>
              <a:rPr lang="en-US" sz="4800" dirty="0"/>
              <a:t>Through Interaction</a:t>
            </a:r>
            <a:br>
              <a:rPr lang="en-US" sz="4800" dirty="0"/>
            </a:br>
            <a:endParaRPr lang="en-US" sz="4800" dirty="0"/>
          </a:p>
        </p:txBody>
      </p:sp>
      <p:sp>
        <p:nvSpPr>
          <p:cNvPr id="9" name="Slide Number Placeholder 8">
            <a:extLst>
              <a:ext uri="{FF2B5EF4-FFF2-40B4-BE49-F238E27FC236}">
                <a16:creationId xmlns:a16="http://schemas.microsoft.com/office/drawing/2014/main" id="{08B6E153-695F-1231-122C-BB1BF0AC0913}"/>
              </a:ext>
            </a:extLst>
          </p:cNvPr>
          <p:cNvSpPr>
            <a:spLocks noGrp="1"/>
          </p:cNvSpPr>
          <p:nvPr>
            <p:ph type="sldNum" sz="quarter" idx="12"/>
          </p:nvPr>
        </p:nvSpPr>
        <p:spPr/>
        <p:txBody>
          <a:bodyPr/>
          <a:lstStyle/>
          <a:p>
            <a:fld id="{BA64772F-E81F-0045-92B8-B93AB4530561}" type="slidenum">
              <a:rPr lang="en-US" smtClean="0"/>
              <a:t>1</a:t>
            </a:fld>
            <a:endParaRPr lang="en-US"/>
          </a:p>
        </p:txBody>
      </p:sp>
      <p:pic>
        <p:nvPicPr>
          <p:cNvPr id="2050" name="Picture 2" descr="University of Waterloo - Wikipedia">
            <a:extLst>
              <a:ext uri="{FF2B5EF4-FFF2-40B4-BE49-F238E27FC236}">
                <a16:creationId xmlns:a16="http://schemas.microsoft.com/office/drawing/2014/main" id="{4EE99582-93CB-50E5-532E-33FCAFEC953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14552" y="3698084"/>
            <a:ext cx="1350445" cy="1350445"/>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Home - Vector Institute for Artificial Intelligence">
            <a:extLst>
              <a:ext uri="{FF2B5EF4-FFF2-40B4-BE49-F238E27FC236}">
                <a16:creationId xmlns:a16="http://schemas.microsoft.com/office/drawing/2014/main" id="{2A415288-11BA-8FBA-B4AC-B6F47DE43C9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15476" y="3707426"/>
            <a:ext cx="1350446" cy="1350446"/>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7E32066A-60F2-18AE-83A4-E780344FA093}"/>
              </a:ext>
            </a:extLst>
          </p:cNvPr>
          <p:cNvSpPr txBox="1"/>
          <p:nvPr/>
        </p:nvSpPr>
        <p:spPr>
          <a:xfrm>
            <a:off x="4393922" y="2696893"/>
            <a:ext cx="3219451" cy="461665"/>
          </a:xfrm>
          <a:prstGeom prst="rect">
            <a:avLst/>
          </a:prstGeom>
          <a:noFill/>
        </p:spPr>
        <p:txBody>
          <a:bodyPr wrap="square">
            <a:spAutoFit/>
          </a:bodyPr>
          <a:lstStyle/>
          <a:p>
            <a:r>
              <a:rPr lang="en-US" sz="2400" dirty="0"/>
              <a:t>Speaker: </a:t>
            </a:r>
            <a:r>
              <a:rPr lang="en-US" sz="2400" dirty="0" err="1"/>
              <a:t>Wenhu</a:t>
            </a:r>
            <a:r>
              <a:rPr lang="en-US" sz="2400" dirty="0"/>
              <a:t> Chen</a:t>
            </a:r>
          </a:p>
        </p:txBody>
      </p:sp>
      <p:pic>
        <p:nvPicPr>
          <p:cNvPr id="8194" name="Picture 2">
            <a:extLst>
              <a:ext uri="{FF2B5EF4-FFF2-40B4-BE49-F238E27FC236}">
                <a16:creationId xmlns:a16="http://schemas.microsoft.com/office/drawing/2014/main" id="{B245EE4F-71FF-BB0B-1C40-C92F0ED3F4FD}"/>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8462"/>
          <a:stretch/>
        </p:blipFill>
        <p:spPr bwMode="auto">
          <a:xfrm>
            <a:off x="9371820" y="4629257"/>
            <a:ext cx="1486040" cy="300428"/>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a:extLst>
              <a:ext uri="{FF2B5EF4-FFF2-40B4-BE49-F238E27FC236}">
                <a16:creationId xmlns:a16="http://schemas.microsoft.com/office/drawing/2014/main" id="{2A7D1F9C-36EF-0ED6-0E05-4742BAA66C21}"/>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80769"/>
          <a:stretch/>
        </p:blipFill>
        <p:spPr bwMode="auto">
          <a:xfrm>
            <a:off x="9718431" y="3755005"/>
            <a:ext cx="1019907" cy="8742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716150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A21704-A437-4A97-269A-8FCA58C11898}"/>
              </a:ext>
            </a:extLst>
          </p:cNvPr>
          <p:cNvSpPr>
            <a:spLocks noGrp="1"/>
          </p:cNvSpPr>
          <p:nvPr>
            <p:ph type="title"/>
          </p:nvPr>
        </p:nvSpPr>
        <p:spPr/>
        <p:txBody>
          <a:bodyPr/>
          <a:lstStyle/>
          <a:p>
            <a:r>
              <a:rPr lang="en-US" dirty="0"/>
              <a:t>Foundation Models</a:t>
            </a:r>
          </a:p>
        </p:txBody>
      </p:sp>
      <p:sp>
        <p:nvSpPr>
          <p:cNvPr id="4" name="Date Placeholder 3">
            <a:extLst>
              <a:ext uri="{FF2B5EF4-FFF2-40B4-BE49-F238E27FC236}">
                <a16:creationId xmlns:a16="http://schemas.microsoft.com/office/drawing/2014/main" id="{C3A401DE-C0B6-21EE-2B3A-FE866273A4B9}"/>
              </a:ext>
            </a:extLst>
          </p:cNvPr>
          <p:cNvSpPr>
            <a:spLocks noGrp="1"/>
          </p:cNvSpPr>
          <p:nvPr>
            <p:ph type="dt" sz="half" idx="10"/>
          </p:nvPr>
        </p:nvSpPr>
        <p:spPr/>
        <p:txBody>
          <a:bodyPr/>
          <a:lstStyle/>
          <a:p>
            <a:fld id="{0547A1E3-FF86-C74D-B0A2-FAFD3297BA17}" type="datetime1">
              <a:rPr lang="en-CA" smtClean="0"/>
              <a:t>2025-03-10</a:t>
            </a:fld>
            <a:endParaRPr lang="en-US"/>
          </a:p>
        </p:txBody>
      </p:sp>
      <p:sp>
        <p:nvSpPr>
          <p:cNvPr id="6" name="Slide Number Placeholder 5">
            <a:extLst>
              <a:ext uri="{FF2B5EF4-FFF2-40B4-BE49-F238E27FC236}">
                <a16:creationId xmlns:a16="http://schemas.microsoft.com/office/drawing/2014/main" id="{166C0360-A0AC-9E95-85E7-4B73B0984538}"/>
              </a:ext>
            </a:extLst>
          </p:cNvPr>
          <p:cNvSpPr>
            <a:spLocks noGrp="1"/>
          </p:cNvSpPr>
          <p:nvPr>
            <p:ph type="sldNum" sz="quarter" idx="12"/>
          </p:nvPr>
        </p:nvSpPr>
        <p:spPr/>
        <p:txBody>
          <a:bodyPr/>
          <a:lstStyle/>
          <a:p>
            <a:fld id="{BA64772F-E81F-0045-92B8-B93AB4530561}" type="slidenum">
              <a:rPr lang="en-US" smtClean="0"/>
              <a:t>2</a:t>
            </a:fld>
            <a:endParaRPr lang="en-US"/>
          </a:p>
        </p:txBody>
      </p:sp>
      <p:cxnSp>
        <p:nvCxnSpPr>
          <p:cNvPr id="16" name="Curved Connector 15">
            <a:extLst>
              <a:ext uri="{FF2B5EF4-FFF2-40B4-BE49-F238E27FC236}">
                <a16:creationId xmlns:a16="http://schemas.microsoft.com/office/drawing/2014/main" id="{1FE810B8-5A16-9AEB-7408-8E692E8AE6C5}"/>
              </a:ext>
            </a:extLst>
          </p:cNvPr>
          <p:cNvCxnSpPr>
            <a:cxnSpLocks/>
            <a:stCxn id="3" idx="3"/>
            <a:endCxn id="8194" idx="1"/>
          </p:cNvCxnSpPr>
          <p:nvPr/>
        </p:nvCxnSpPr>
        <p:spPr>
          <a:xfrm flipV="1">
            <a:off x="2463110" y="1991238"/>
            <a:ext cx="2607403" cy="1899926"/>
          </a:xfrm>
          <a:prstGeom prst="curvedConnector3">
            <a:avLst>
              <a:gd name="adj1" fmla="val 50000"/>
            </a:avLst>
          </a:prstGeom>
          <a:ln w="12700">
            <a:solidFill>
              <a:schemeClr val="tx1">
                <a:lumMod val="50000"/>
                <a:lumOff val="50000"/>
              </a:schemeClr>
            </a:solidFill>
            <a:tailEnd type="triangle"/>
          </a:ln>
        </p:spPr>
        <p:style>
          <a:lnRef idx="2">
            <a:schemeClr val="accent1"/>
          </a:lnRef>
          <a:fillRef idx="0">
            <a:schemeClr val="accent1"/>
          </a:fillRef>
          <a:effectRef idx="1">
            <a:schemeClr val="accent1"/>
          </a:effectRef>
          <a:fontRef idx="minor">
            <a:schemeClr val="tx1"/>
          </a:fontRef>
        </p:style>
      </p:cxnSp>
      <p:grpSp>
        <p:nvGrpSpPr>
          <p:cNvPr id="44" name="Group 43">
            <a:extLst>
              <a:ext uri="{FF2B5EF4-FFF2-40B4-BE49-F238E27FC236}">
                <a16:creationId xmlns:a16="http://schemas.microsoft.com/office/drawing/2014/main" id="{E498D4DC-D8D9-B177-F138-4A8540AB85CA}"/>
              </a:ext>
            </a:extLst>
          </p:cNvPr>
          <p:cNvGrpSpPr/>
          <p:nvPr/>
        </p:nvGrpSpPr>
        <p:grpSpPr>
          <a:xfrm>
            <a:off x="5070513" y="1400838"/>
            <a:ext cx="1968001" cy="1545905"/>
            <a:chOff x="5070513" y="1400838"/>
            <a:chExt cx="1968001" cy="1545905"/>
          </a:xfrm>
        </p:grpSpPr>
        <p:pic>
          <p:nvPicPr>
            <p:cNvPr id="8194" name="Picture 2" descr="Creative Writing 101 - What Is Creative Writing? | Novel | Short Story">
              <a:extLst>
                <a:ext uri="{FF2B5EF4-FFF2-40B4-BE49-F238E27FC236}">
                  <a16:creationId xmlns:a16="http://schemas.microsoft.com/office/drawing/2014/main" id="{93C6C86B-4524-3D4E-9641-8F948CA639E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70513" y="1400838"/>
              <a:ext cx="1968001" cy="1180800"/>
            </a:xfrm>
            <a:prstGeom prst="rect">
              <a:avLst/>
            </a:prstGeom>
            <a:noFill/>
            <a:ln>
              <a:solidFill>
                <a:schemeClr val="tx2"/>
              </a:solidFill>
            </a:ln>
            <a:extLst>
              <a:ext uri="{909E8E84-426E-40DD-AFC4-6F175D3DCCD1}">
                <a14:hiddenFill xmlns:a14="http://schemas.microsoft.com/office/drawing/2010/main">
                  <a:solidFill>
                    <a:srgbClr val="FFFFFF"/>
                  </a:solidFill>
                </a14:hiddenFill>
              </a:ext>
            </a:extLst>
          </p:spPr>
        </p:pic>
        <p:sp>
          <p:nvSpPr>
            <p:cNvPr id="18" name="TextBox 17">
              <a:extLst>
                <a:ext uri="{FF2B5EF4-FFF2-40B4-BE49-F238E27FC236}">
                  <a16:creationId xmlns:a16="http://schemas.microsoft.com/office/drawing/2014/main" id="{4085AC69-350C-B404-4414-D84D3DC67E21}"/>
                </a:ext>
              </a:extLst>
            </p:cNvPr>
            <p:cNvSpPr txBox="1"/>
            <p:nvPr/>
          </p:nvSpPr>
          <p:spPr>
            <a:xfrm>
              <a:off x="5148013" y="2577411"/>
              <a:ext cx="1766061" cy="369332"/>
            </a:xfrm>
            <a:prstGeom prst="rect">
              <a:avLst/>
            </a:prstGeom>
            <a:noFill/>
          </p:spPr>
          <p:txBody>
            <a:bodyPr wrap="none" rtlCol="0">
              <a:spAutoFit/>
            </a:bodyPr>
            <a:lstStyle/>
            <a:p>
              <a:r>
                <a:rPr lang="en-US" dirty="0"/>
                <a:t>Creative Writing</a:t>
              </a:r>
            </a:p>
          </p:txBody>
        </p:sp>
      </p:grpSp>
      <p:grpSp>
        <p:nvGrpSpPr>
          <p:cNvPr id="46" name="Group 45">
            <a:extLst>
              <a:ext uri="{FF2B5EF4-FFF2-40B4-BE49-F238E27FC236}">
                <a16:creationId xmlns:a16="http://schemas.microsoft.com/office/drawing/2014/main" id="{2685E421-83CB-2F86-E1C6-2EFD5DCE1B79}"/>
              </a:ext>
            </a:extLst>
          </p:cNvPr>
          <p:cNvGrpSpPr/>
          <p:nvPr/>
        </p:nvGrpSpPr>
        <p:grpSpPr>
          <a:xfrm>
            <a:off x="4947349" y="3051027"/>
            <a:ext cx="2167388" cy="1563711"/>
            <a:chOff x="4947349" y="3051027"/>
            <a:chExt cx="2167388" cy="1563711"/>
          </a:xfrm>
        </p:grpSpPr>
        <p:pic>
          <p:nvPicPr>
            <p:cNvPr id="38" name="Picture 37" descr="A screenshot of a recipe&#10;&#10;Description automatically generated">
              <a:extLst>
                <a:ext uri="{FF2B5EF4-FFF2-40B4-BE49-F238E27FC236}">
                  <a16:creationId xmlns:a16="http://schemas.microsoft.com/office/drawing/2014/main" id="{0B10FE0B-54FE-07E6-504A-25A48621E80D}"/>
                </a:ext>
              </a:extLst>
            </p:cNvPr>
            <p:cNvPicPr>
              <a:picLocks noChangeAspect="1"/>
            </p:cNvPicPr>
            <p:nvPr/>
          </p:nvPicPr>
          <p:blipFill rotWithShape="1">
            <a:blip r:embed="rId4"/>
            <a:srcRect r="23783"/>
            <a:stretch/>
          </p:blipFill>
          <p:spPr>
            <a:xfrm>
              <a:off x="5078441" y="3051027"/>
              <a:ext cx="1879900" cy="1180800"/>
            </a:xfrm>
            <a:prstGeom prst="rect">
              <a:avLst/>
            </a:prstGeom>
            <a:ln>
              <a:solidFill>
                <a:schemeClr val="tx1">
                  <a:lumMod val="50000"/>
                  <a:lumOff val="50000"/>
                </a:schemeClr>
              </a:solidFill>
            </a:ln>
          </p:spPr>
        </p:pic>
        <p:sp>
          <p:nvSpPr>
            <p:cNvPr id="41" name="TextBox 40">
              <a:extLst>
                <a:ext uri="{FF2B5EF4-FFF2-40B4-BE49-F238E27FC236}">
                  <a16:creationId xmlns:a16="http://schemas.microsoft.com/office/drawing/2014/main" id="{70E6259F-C056-A0E6-D9D2-D8EF9748A12C}"/>
                </a:ext>
              </a:extLst>
            </p:cNvPr>
            <p:cNvSpPr txBox="1"/>
            <p:nvPr/>
          </p:nvSpPr>
          <p:spPr>
            <a:xfrm>
              <a:off x="4947349" y="4245406"/>
              <a:ext cx="2167388" cy="369332"/>
            </a:xfrm>
            <a:prstGeom prst="rect">
              <a:avLst/>
            </a:prstGeom>
            <a:noFill/>
          </p:spPr>
          <p:txBody>
            <a:bodyPr wrap="none" rtlCol="0">
              <a:spAutoFit/>
            </a:bodyPr>
            <a:lstStyle/>
            <a:p>
              <a:r>
                <a:rPr lang="en-US" dirty="0"/>
                <a:t>Information Seeking</a:t>
              </a:r>
            </a:p>
          </p:txBody>
        </p:sp>
      </p:grpSp>
      <p:cxnSp>
        <p:nvCxnSpPr>
          <p:cNvPr id="50" name="Curved Connector 49">
            <a:extLst>
              <a:ext uri="{FF2B5EF4-FFF2-40B4-BE49-F238E27FC236}">
                <a16:creationId xmlns:a16="http://schemas.microsoft.com/office/drawing/2014/main" id="{397F894B-AB97-3786-E89D-6484100E1499}"/>
              </a:ext>
            </a:extLst>
          </p:cNvPr>
          <p:cNvCxnSpPr>
            <a:cxnSpLocks/>
            <a:stCxn id="3" idx="3"/>
            <a:endCxn id="1026" idx="1"/>
          </p:cNvCxnSpPr>
          <p:nvPr/>
        </p:nvCxnSpPr>
        <p:spPr>
          <a:xfrm>
            <a:off x="2463110" y="3891164"/>
            <a:ext cx="2604730" cy="1511558"/>
          </a:xfrm>
          <a:prstGeom prst="curvedConnector3">
            <a:avLst>
              <a:gd name="adj1" fmla="val 50000"/>
            </a:avLst>
          </a:prstGeom>
          <a:ln w="12700">
            <a:solidFill>
              <a:schemeClr val="tx1">
                <a:lumMod val="50000"/>
                <a:lumOff val="50000"/>
              </a:schemeClr>
            </a:solidFill>
            <a:tailEnd type="triangle"/>
          </a:ln>
        </p:spPr>
        <p:style>
          <a:lnRef idx="2">
            <a:schemeClr val="accent1"/>
          </a:lnRef>
          <a:fillRef idx="0">
            <a:schemeClr val="accent1"/>
          </a:fillRef>
          <a:effectRef idx="1">
            <a:schemeClr val="accent1"/>
          </a:effectRef>
          <a:fontRef idx="minor">
            <a:schemeClr val="tx1"/>
          </a:fontRef>
        </p:style>
      </p:cxnSp>
      <p:grpSp>
        <p:nvGrpSpPr>
          <p:cNvPr id="51" name="Group 50">
            <a:extLst>
              <a:ext uri="{FF2B5EF4-FFF2-40B4-BE49-F238E27FC236}">
                <a16:creationId xmlns:a16="http://schemas.microsoft.com/office/drawing/2014/main" id="{8CB24B05-FB4E-4447-CAAA-5E4225974BD8}"/>
              </a:ext>
            </a:extLst>
          </p:cNvPr>
          <p:cNvGrpSpPr/>
          <p:nvPr/>
        </p:nvGrpSpPr>
        <p:grpSpPr>
          <a:xfrm>
            <a:off x="5067840" y="4812322"/>
            <a:ext cx="1984990" cy="1568158"/>
            <a:chOff x="5067840" y="4812322"/>
            <a:chExt cx="1984990" cy="1568158"/>
          </a:xfrm>
        </p:grpSpPr>
        <p:sp>
          <p:nvSpPr>
            <p:cNvPr id="49" name="TextBox 48">
              <a:extLst>
                <a:ext uri="{FF2B5EF4-FFF2-40B4-BE49-F238E27FC236}">
                  <a16:creationId xmlns:a16="http://schemas.microsoft.com/office/drawing/2014/main" id="{5E7B4FC2-634B-258B-B30F-E3BA89740B6B}"/>
                </a:ext>
              </a:extLst>
            </p:cNvPr>
            <p:cNvSpPr txBox="1"/>
            <p:nvPr/>
          </p:nvSpPr>
          <p:spPr>
            <a:xfrm>
              <a:off x="5101014" y="6011148"/>
              <a:ext cx="1951816" cy="369332"/>
            </a:xfrm>
            <a:prstGeom prst="rect">
              <a:avLst/>
            </a:prstGeom>
            <a:noFill/>
          </p:spPr>
          <p:txBody>
            <a:bodyPr wrap="none" rtlCol="0">
              <a:spAutoFit/>
            </a:bodyPr>
            <a:lstStyle/>
            <a:p>
              <a:r>
                <a:rPr lang="en-US" dirty="0"/>
                <a:t>Image Generation</a:t>
              </a:r>
            </a:p>
          </p:txBody>
        </p:sp>
        <p:pic>
          <p:nvPicPr>
            <p:cNvPr id="1026" name="Picture 2" descr="ChatGPT unveils Sora with up to 20-second AI video generation">
              <a:extLst>
                <a:ext uri="{FF2B5EF4-FFF2-40B4-BE49-F238E27FC236}">
                  <a16:creationId xmlns:a16="http://schemas.microsoft.com/office/drawing/2014/main" id="{053F878E-35F5-EECD-BB96-1DF78253F194}"/>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4491" r="4754"/>
            <a:stretch/>
          </p:blipFill>
          <p:spPr bwMode="auto">
            <a:xfrm>
              <a:off x="5067840" y="4812322"/>
              <a:ext cx="1890501" cy="1180800"/>
            </a:xfrm>
            <a:prstGeom prst="rect">
              <a:avLst/>
            </a:prstGeom>
            <a:noFill/>
            <a:ln>
              <a:solidFill>
                <a:schemeClr val="tx1">
                  <a:lumMod val="50000"/>
                  <a:lumOff val="50000"/>
                </a:schemeClr>
              </a:solidFill>
            </a:ln>
            <a:extLst>
              <a:ext uri="{909E8E84-426E-40DD-AFC4-6F175D3DCCD1}">
                <a14:hiddenFill xmlns:a14="http://schemas.microsoft.com/office/drawing/2010/main">
                  <a:solidFill>
                    <a:srgbClr val="FFFFFF"/>
                  </a:solidFill>
                </a14:hiddenFill>
              </a:ext>
            </a:extLst>
          </p:spPr>
        </p:pic>
      </p:grpSp>
      <p:grpSp>
        <p:nvGrpSpPr>
          <p:cNvPr id="45" name="Group 44">
            <a:extLst>
              <a:ext uri="{FF2B5EF4-FFF2-40B4-BE49-F238E27FC236}">
                <a16:creationId xmlns:a16="http://schemas.microsoft.com/office/drawing/2014/main" id="{B783FC21-D0E2-6CD1-B940-536690FBA227}"/>
              </a:ext>
            </a:extLst>
          </p:cNvPr>
          <p:cNvGrpSpPr/>
          <p:nvPr/>
        </p:nvGrpSpPr>
        <p:grpSpPr>
          <a:xfrm>
            <a:off x="8090368" y="1400838"/>
            <a:ext cx="2098521" cy="1545775"/>
            <a:chOff x="8090368" y="1400838"/>
            <a:chExt cx="2098521" cy="1545775"/>
          </a:xfrm>
        </p:grpSpPr>
        <p:sp>
          <p:nvSpPr>
            <p:cNvPr id="20" name="TextBox 19">
              <a:extLst>
                <a:ext uri="{FF2B5EF4-FFF2-40B4-BE49-F238E27FC236}">
                  <a16:creationId xmlns:a16="http://schemas.microsoft.com/office/drawing/2014/main" id="{AF6003E4-36B4-AD8B-3D91-A4237D28F4A6}"/>
                </a:ext>
              </a:extLst>
            </p:cNvPr>
            <p:cNvSpPr txBox="1"/>
            <p:nvPr/>
          </p:nvSpPr>
          <p:spPr>
            <a:xfrm>
              <a:off x="8709990" y="2577281"/>
              <a:ext cx="894797" cy="369332"/>
            </a:xfrm>
            <a:prstGeom prst="rect">
              <a:avLst/>
            </a:prstGeom>
            <a:noFill/>
          </p:spPr>
          <p:txBody>
            <a:bodyPr wrap="none" rtlCol="0">
              <a:spAutoFit/>
            </a:bodyPr>
            <a:lstStyle/>
            <a:p>
              <a:r>
                <a:rPr lang="en-US" dirty="0"/>
                <a:t>Coding</a:t>
              </a:r>
            </a:p>
          </p:txBody>
        </p:sp>
        <p:pic>
          <p:nvPicPr>
            <p:cNvPr id="10" name="Picture 9" descr="A screenshot of a computer program&#10;&#10;Description automatically generated">
              <a:extLst>
                <a:ext uri="{FF2B5EF4-FFF2-40B4-BE49-F238E27FC236}">
                  <a16:creationId xmlns:a16="http://schemas.microsoft.com/office/drawing/2014/main" id="{7B392985-2586-EC3C-250E-8ACBA66ECF09}"/>
                </a:ext>
              </a:extLst>
            </p:cNvPr>
            <p:cNvPicPr>
              <a:picLocks noChangeAspect="1"/>
            </p:cNvPicPr>
            <p:nvPr/>
          </p:nvPicPr>
          <p:blipFill rotWithShape="1">
            <a:blip r:embed="rId6"/>
            <a:srcRect l="1804" r="5677"/>
            <a:stretch/>
          </p:blipFill>
          <p:spPr>
            <a:xfrm>
              <a:off x="8090368" y="1400838"/>
              <a:ext cx="2098521" cy="1180800"/>
            </a:xfrm>
            <a:prstGeom prst="rect">
              <a:avLst/>
            </a:prstGeom>
            <a:ln>
              <a:solidFill>
                <a:schemeClr val="accent1">
                  <a:shade val="15000"/>
                </a:schemeClr>
              </a:solidFill>
            </a:ln>
          </p:spPr>
        </p:pic>
      </p:grpSp>
      <p:grpSp>
        <p:nvGrpSpPr>
          <p:cNvPr id="48" name="Group 47">
            <a:extLst>
              <a:ext uri="{FF2B5EF4-FFF2-40B4-BE49-F238E27FC236}">
                <a16:creationId xmlns:a16="http://schemas.microsoft.com/office/drawing/2014/main" id="{94564BCB-B019-4EFE-D981-E8A73E477B36}"/>
              </a:ext>
            </a:extLst>
          </p:cNvPr>
          <p:cNvGrpSpPr/>
          <p:nvPr/>
        </p:nvGrpSpPr>
        <p:grpSpPr>
          <a:xfrm>
            <a:off x="8091171" y="3051027"/>
            <a:ext cx="2097718" cy="1553551"/>
            <a:chOff x="8091171" y="3051027"/>
            <a:chExt cx="2097718" cy="1553551"/>
          </a:xfrm>
        </p:grpSpPr>
        <p:pic>
          <p:nvPicPr>
            <p:cNvPr id="1032" name="Picture 8" descr="Advanced Maths] Advanced algebra really hurts my brain : r/HomeworkHelp">
              <a:extLst>
                <a:ext uri="{FF2B5EF4-FFF2-40B4-BE49-F238E27FC236}">
                  <a16:creationId xmlns:a16="http://schemas.microsoft.com/office/drawing/2014/main" id="{F216018B-6065-1A0F-01DA-A8FD21FB7A13}"/>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5701" r="20393"/>
            <a:stretch/>
          </p:blipFill>
          <p:spPr bwMode="auto">
            <a:xfrm>
              <a:off x="8091171" y="3051027"/>
              <a:ext cx="2097718" cy="1180800"/>
            </a:xfrm>
            <a:prstGeom prst="rect">
              <a:avLst/>
            </a:prstGeom>
            <a:noFill/>
            <a:ln>
              <a:solidFill>
                <a:schemeClr val="tx2"/>
              </a:solidFill>
            </a:ln>
            <a:extLst>
              <a:ext uri="{909E8E84-426E-40DD-AFC4-6F175D3DCCD1}">
                <a14:hiddenFill xmlns:a14="http://schemas.microsoft.com/office/drawing/2010/main">
                  <a:solidFill>
                    <a:srgbClr val="FFFFFF"/>
                  </a:solidFill>
                </a14:hiddenFill>
              </a:ext>
            </a:extLst>
          </p:spPr>
        </p:pic>
        <p:sp>
          <p:nvSpPr>
            <p:cNvPr id="19" name="TextBox 18">
              <a:extLst>
                <a:ext uri="{FF2B5EF4-FFF2-40B4-BE49-F238E27FC236}">
                  <a16:creationId xmlns:a16="http://schemas.microsoft.com/office/drawing/2014/main" id="{8E5DA5F9-561A-7799-1C32-90E76D517B76}"/>
                </a:ext>
              </a:extLst>
            </p:cNvPr>
            <p:cNvSpPr txBox="1"/>
            <p:nvPr/>
          </p:nvSpPr>
          <p:spPr>
            <a:xfrm>
              <a:off x="8436047" y="4235246"/>
              <a:ext cx="1495025" cy="369332"/>
            </a:xfrm>
            <a:prstGeom prst="rect">
              <a:avLst/>
            </a:prstGeom>
            <a:noFill/>
          </p:spPr>
          <p:txBody>
            <a:bodyPr wrap="none" rtlCol="0">
              <a:spAutoFit/>
            </a:bodyPr>
            <a:lstStyle/>
            <a:p>
              <a:r>
                <a:rPr lang="en-US" dirty="0"/>
                <a:t>Mathematics</a:t>
              </a:r>
            </a:p>
          </p:txBody>
        </p:sp>
      </p:grpSp>
      <p:grpSp>
        <p:nvGrpSpPr>
          <p:cNvPr id="52" name="Group 51">
            <a:extLst>
              <a:ext uri="{FF2B5EF4-FFF2-40B4-BE49-F238E27FC236}">
                <a16:creationId xmlns:a16="http://schemas.microsoft.com/office/drawing/2014/main" id="{7205BBED-22C3-6ACD-2302-1961ADF16C16}"/>
              </a:ext>
            </a:extLst>
          </p:cNvPr>
          <p:cNvGrpSpPr/>
          <p:nvPr/>
        </p:nvGrpSpPr>
        <p:grpSpPr>
          <a:xfrm>
            <a:off x="8090369" y="4808157"/>
            <a:ext cx="2098520" cy="1550433"/>
            <a:chOff x="8090369" y="4808157"/>
            <a:chExt cx="2098520" cy="1550433"/>
          </a:xfrm>
        </p:grpSpPr>
        <p:pic>
          <p:nvPicPr>
            <p:cNvPr id="1028" name="Picture 4" descr="Introducing Sora — OpenAI’s text-to-video model">
              <a:extLst>
                <a:ext uri="{FF2B5EF4-FFF2-40B4-BE49-F238E27FC236}">
                  <a16:creationId xmlns:a16="http://schemas.microsoft.com/office/drawing/2014/main" id="{9E85198F-E3DF-3912-1391-33E3D9F3BF7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090369" y="4808157"/>
              <a:ext cx="2098520" cy="1180800"/>
            </a:xfrm>
            <a:prstGeom prst="rect">
              <a:avLst/>
            </a:prstGeom>
            <a:noFill/>
            <a:ln>
              <a:solidFill>
                <a:schemeClr val="tx1">
                  <a:lumMod val="50000"/>
                  <a:lumOff val="50000"/>
                </a:schemeClr>
              </a:solidFill>
            </a:ln>
            <a:extLst>
              <a:ext uri="{909E8E84-426E-40DD-AFC4-6F175D3DCCD1}">
                <a14:hiddenFill xmlns:a14="http://schemas.microsoft.com/office/drawing/2010/main">
                  <a:solidFill>
                    <a:srgbClr val="FFFFFF"/>
                  </a:solidFill>
                </a14:hiddenFill>
              </a:ext>
            </a:extLst>
          </p:spPr>
        </p:pic>
        <p:sp>
          <p:nvSpPr>
            <p:cNvPr id="43" name="TextBox 42">
              <a:extLst>
                <a:ext uri="{FF2B5EF4-FFF2-40B4-BE49-F238E27FC236}">
                  <a16:creationId xmlns:a16="http://schemas.microsoft.com/office/drawing/2014/main" id="{39DFED92-42F8-E83B-9BA4-D9519CF8F0A3}"/>
                </a:ext>
              </a:extLst>
            </p:cNvPr>
            <p:cNvSpPr txBox="1"/>
            <p:nvPr/>
          </p:nvSpPr>
          <p:spPr>
            <a:xfrm>
              <a:off x="8207651" y="5989258"/>
              <a:ext cx="1906997" cy="369332"/>
            </a:xfrm>
            <a:prstGeom prst="rect">
              <a:avLst/>
            </a:prstGeom>
            <a:noFill/>
          </p:spPr>
          <p:txBody>
            <a:bodyPr wrap="none" rtlCol="0">
              <a:spAutoFit/>
            </a:bodyPr>
            <a:lstStyle/>
            <a:p>
              <a:r>
                <a:rPr lang="en-US" dirty="0"/>
                <a:t>Video Generation</a:t>
              </a:r>
            </a:p>
          </p:txBody>
        </p:sp>
      </p:grpSp>
      <p:grpSp>
        <p:nvGrpSpPr>
          <p:cNvPr id="9" name="Group 8">
            <a:extLst>
              <a:ext uri="{FF2B5EF4-FFF2-40B4-BE49-F238E27FC236}">
                <a16:creationId xmlns:a16="http://schemas.microsoft.com/office/drawing/2014/main" id="{1264D248-B1E0-F521-A19D-65D1F626C412}"/>
              </a:ext>
            </a:extLst>
          </p:cNvPr>
          <p:cNvGrpSpPr/>
          <p:nvPr/>
        </p:nvGrpSpPr>
        <p:grpSpPr>
          <a:xfrm>
            <a:off x="1027658" y="2577281"/>
            <a:ext cx="1435452" cy="2627765"/>
            <a:chOff x="1027658" y="2577281"/>
            <a:chExt cx="1435452" cy="2627765"/>
          </a:xfrm>
        </p:grpSpPr>
        <p:pic>
          <p:nvPicPr>
            <p:cNvPr id="1034" name="Picture 10" descr="GPT-4o Spring Update: OpenAI's ChatGpt Improved Voice Mode">
              <a:extLst>
                <a:ext uri="{FF2B5EF4-FFF2-40B4-BE49-F238E27FC236}">
                  <a16:creationId xmlns:a16="http://schemas.microsoft.com/office/drawing/2014/main" id="{5D76783E-5129-2DED-000F-56B0E06D14C5}"/>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b="8376"/>
            <a:stretch/>
          </p:blipFill>
          <p:spPr bwMode="auto">
            <a:xfrm>
              <a:off x="1122217" y="2754319"/>
              <a:ext cx="1247775" cy="497561"/>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Gemini (language model) - Wikipedia">
              <a:extLst>
                <a:ext uri="{FF2B5EF4-FFF2-40B4-BE49-F238E27FC236}">
                  <a16:creationId xmlns:a16="http://schemas.microsoft.com/office/drawing/2014/main" id="{5ECD99DD-183F-84B1-41B5-DDDABB62C962}"/>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265139" y="3424331"/>
              <a:ext cx="960490" cy="355681"/>
            </a:xfrm>
            <a:prstGeom prst="rect">
              <a:avLst/>
            </a:prstGeom>
            <a:noFill/>
            <a:extLst>
              <a:ext uri="{909E8E84-426E-40DD-AFC4-6F175D3DCCD1}">
                <a14:hiddenFill xmlns:a14="http://schemas.microsoft.com/office/drawing/2010/main">
                  <a:solidFill>
                    <a:srgbClr val="FFFFFF"/>
                  </a:solidFill>
                </a14:hiddenFill>
              </a:ext>
            </a:extLst>
          </p:spPr>
        </p:pic>
        <p:pic>
          <p:nvPicPr>
            <p:cNvPr id="1040" name="Picture 16">
              <a:extLst>
                <a:ext uri="{FF2B5EF4-FFF2-40B4-BE49-F238E27FC236}">
                  <a16:creationId xmlns:a16="http://schemas.microsoft.com/office/drawing/2014/main" id="{97C2D592-FD1E-D685-0118-94F912B550F6}"/>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122217" y="4093047"/>
              <a:ext cx="1203795" cy="258628"/>
            </a:xfrm>
            <a:prstGeom prst="rect">
              <a:avLst/>
            </a:prstGeom>
            <a:noFill/>
            <a:extLst>
              <a:ext uri="{909E8E84-426E-40DD-AFC4-6F175D3DCCD1}">
                <a14:hiddenFill xmlns:a14="http://schemas.microsoft.com/office/drawing/2010/main">
                  <a:solidFill>
                    <a:srgbClr val="FFFFFF"/>
                  </a:solidFill>
                </a14:hiddenFill>
              </a:ext>
            </a:extLst>
          </p:spPr>
        </p:pic>
        <p:pic>
          <p:nvPicPr>
            <p:cNvPr id="1042" name="Picture 18" descr="DeepSeek R1: The AI Model That's Revolutionizing the World">
              <a:extLst>
                <a:ext uri="{FF2B5EF4-FFF2-40B4-BE49-F238E27FC236}">
                  <a16:creationId xmlns:a16="http://schemas.microsoft.com/office/drawing/2014/main" id="{30A96FB2-B803-F45D-7530-A4BA68F4D2EB}"/>
                </a:ext>
              </a:extLst>
            </p:cNvPr>
            <p:cNvPicPr>
              <a:picLocks noChangeAspect="1" noChangeArrowheads="1"/>
            </p:cNvPicPr>
            <p:nvPr/>
          </p:nvPicPr>
          <p:blipFill rotWithShape="1">
            <a:blip r:embed="rId12">
              <a:extLst>
                <a:ext uri="{28A0092B-C50C-407E-A947-70E740481C1C}">
                  <a14:useLocalDpi xmlns:a14="http://schemas.microsoft.com/office/drawing/2010/main" val="0"/>
                </a:ext>
              </a:extLst>
            </a:blip>
            <a:srcRect t="34199" b="28135"/>
            <a:stretch/>
          </p:blipFill>
          <p:spPr bwMode="auto">
            <a:xfrm>
              <a:off x="1027658" y="4652050"/>
              <a:ext cx="1435452" cy="304129"/>
            </a:xfrm>
            <a:prstGeom prst="rect">
              <a:avLst/>
            </a:prstGeom>
            <a:noFill/>
            <a:extLst>
              <a:ext uri="{909E8E84-426E-40DD-AFC4-6F175D3DCCD1}">
                <a14:hiddenFill xmlns:a14="http://schemas.microsoft.com/office/drawing/2010/main">
                  <a:solidFill>
                    <a:srgbClr val="FFFFFF"/>
                  </a:solidFill>
                </a14:hiddenFill>
              </a:ext>
            </a:extLst>
          </p:spPr>
        </p:pic>
        <p:sp>
          <p:nvSpPr>
            <p:cNvPr id="3" name="Rounded Rectangle 2">
              <a:extLst>
                <a:ext uri="{FF2B5EF4-FFF2-40B4-BE49-F238E27FC236}">
                  <a16:creationId xmlns:a16="http://schemas.microsoft.com/office/drawing/2014/main" id="{C8C27F8E-14EC-27FF-8174-2291F367C6F6}"/>
                </a:ext>
              </a:extLst>
            </p:cNvPr>
            <p:cNvSpPr/>
            <p:nvPr/>
          </p:nvSpPr>
          <p:spPr>
            <a:xfrm>
              <a:off x="1027658" y="2577281"/>
              <a:ext cx="1435452" cy="2627765"/>
            </a:xfrm>
            <a:prstGeom prst="roundRect">
              <a:avLst/>
            </a:prstGeom>
            <a:no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grpSp>
    </p:spTree>
    <p:extLst>
      <p:ext uri="{BB962C8B-B14F-4D97-AF65-F5344CB8AC3E}">
        <p14:creationId xmlns:p14="http://schemas.microsoft.com/office/powerpoint/2010/main" val="1702113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0"/>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44"/>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45"/>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46"/>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48"/>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51"/>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5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15D369-C895-9B71-DC10-BB2D3B7F8001}"/>
              </a:ext>
            </a:extLst>
          </p:cNvPr>
          <p:cNvSpPr>
            <a:spLocks noGrp="1"/>
          </p:cNvSpPr>
          <p:nvPr>
            <p:ph type="title"/>
          </p:nvPr>
        </p:nvSpPr>
        <p:spPr/>
        <p:txBody>
          <a:bodyPr/>
          <a:lstStyle/>
          <a:p>
            <a:r>
              <a:rPr lang="en-US" dirty="0"/>
              <a:t>The Success of Foundation Models</a:t>
            </a:r>
          </a:p>
        </p:txBody>
      </p:sp>
      <p:sp>
        <p:nvSpPr>
          <p:cNvPr id="4" name="Slide Number Placeholder 3">
            <a:extLst>
              <a:ext uri="{FF2B5EF4-FFF2-40B4-BE49-F238E27FC236}">
                <a16:creationId xmlns:a16="http://schemas.microsoft.com/office/drawing/2014/main" id="{9AC07CA4-6156-C780-A04A-6C329E6EFCB1}"/>
              </a:ext>
            </a:extLst>
          </p:cNvPr>
          <p:cNvSpPr>
            <a:spLocks noGrp="1"/>
          </p:cNvSpPr>
          <p:nvPr>
            <p:ph type="sldNum" sz="quarter" idx="12"/>
          </p:nvPr>
        </p:nvSpPr>
        <p:spPr/>
        <p:txBody>
          <a:bodyPr/>
          <a:lstStyle/>
          <a:p>
            <a:fld id="{BA64772F-E81F-0045-92B8-B93AB4530561}" type="slidenum">
              <a:rPr lang="en-US" smtClean="0"/>
              <a:t>3</a:t>
            </a:fld>
            <a:endParaRPr lang="en-US"/>
          </a:p>
        </p:txBody>
      </p:sp>
      <p:sp>
        <p:nvSpPr>
          <p:cNvPr id="5" name="Right Arrow 4">
            <a:extLst>
              <a:ext uri="{FF2B5EF4-FFF2-40B4-BE49-F238E27FC236}">
                <a16:creationId xmlns:a16="http://schemas.microsoft.com/office/drawing/2014/main" id="{10BC5D3B-037A-76A4-577E-F8753F8C55F9}"/>
              </a:ext>
            </a:extLst>
          </p:cNvPr>
          <p:cNvSpPr/>
          <p:nvPr/>
        </p:nvSpPr>
        <p:spPr>
          <a:xfrm>
            <a:off x="6673946" y="3415482"/>
            <a:ext cx="536931" cy="251142"/>
          </a:xfrm>
          <a:prstGeom prst="rightArrow">
            <a:avLst>
              <a:gd name="adj1" fmla="val 29346"/>
              <a:gd name="adj2" fmla="val 50000"/>
            </a:avLst>
          </a:prstGeom>
          <a:solidFill>
            <a:schemeClr val="bg1">
              <a:lumMod val="95000"/>
            </a:schemeClr>
          </a:solidFill>
          <a:ln w="12700">
            <a:solidFill>
              <a:schemeClr val="tx1">
                <a:lumMod val="50000"/>
                <a:lumOff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network of dots and lines&#10;&#10;Description automatically generated">
            <a:extLst>
              <a:ext uri="{FF2B5EF4-FFF2-40B4-BE49-F238E27FC236}">
                <a16:creationId xmlns:a16="http://schemas.microsoft.com/office/drawing/2014/main" id="{2D510F9E-33AD-67FE-59E4-95A6F4E17576}"/>
              </a:ext>
            </a:extLst>
          </p:cNvPr>
          <p:cNvPicPr>
            <a:picLocks noChangeAspect="1"/>
          </p:cNvPicPr>
          <p:nvPr/>
        </p:nvPicPr>
        <p:blipFill>
          <a:blip r:embed="rId3"/>
          <a:stretch>
            <a:fillRect/>
          </a:stretch>
        </p:blipFill>
        <p:spPr>
          <a:xfrm>
            <a:off x="7517304" y="2707094"/>
            <a:ext cx="3145217" cy="1667918"/>
          </a:xfrm>
          <a:prstGeom prst="rect">
            <a:avLst/>
          </a:prstGeom>
        </p:spPr>
      </p:pic>
      <p:grpSp>
        <p:nvGrpSpPr>
          <p:cNvPr id="7" name="Group 6">
            <a:extLst>
              <a:ext uri="{FF2B5EF4-FFF2-40B4-BE49-F238E27FC236}">
                <a16:creationId xmlns:a16="http://schemas.microsoft.com/office/drawing/2014/main" id="{B2250773-2CD4-D3CC-56F0-24FF3542D2D4}"/>
              </a:ext>
            </a:extLst>
          </p:cNvPr>
          <p:cNvGrpSpPr/>
          <p:nvPr/>
        </p:nvGrpSpPr>
        <p:grpSpPr>
          <a:xfrm>
            <a:off x="1231794" y="2217268"/>
            <a:ext cx="4996238" cy="2725466"/>
            <a:chOff x="1013820" y="2393366"/>
            <a:chExt cx="4996238" cy="2725466"/>
          </a:xfrm>
        </p:grpSpPr>
        <p:grpSp>
          <p:nvGrpSpPr>
            <p:cNvPr id="8" name="Group 7">
              <a:extLst>
                <a:ext uri="{FF2B5EF4-FFF2-40B4-BE49-F238E27FC236}">
                  <a16:creationId xmlns:a16="http://schemas.microsoft.com/office/drawing/2014/main" id="{BF0837FF-F4EC-F4C1-0E01-02BA0C7D4AE1}"/>
                </a:ext>
              </a:extLst>
            </p:cNvPr>
            <p:cNvGrpSpPr/>
            <p:nvPr/>
          </p:nvGrpSpPr>
          <p:grpSpPr>
            <a:xfrm>
              <a:off x="1060620" y="2402464"/>
              <a:ext cx="4860093" cy="2659217"/>
              <a:chOff x="765562" y="2276406"/>
              <a:chExt cx="4860093" cy="2659217"/>
            </a:xfrm>
          </p:grpSpPr>
          <p:pic>
            <p:nvPicPr>
              <p:cNvPr id="10" name="Picture 8" descr="GitHub Logo, symbol, meaning, history, PNG, brand">
                <a:extLst>
                  <a:ext uri="{FF2B5EF4-FFF2-40B4-BE49-F238E27FC236}">
                    <a16:creationId xmlns:a16="http://schemas.microsoft.com/office/drawing/2014/main" id="{D5E96E19-98F9-99B0-05F9-879C555703D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6635" r="18140"/>
              <a:stretch/>
            </p:blipFill>
            <p:spPr bwMode="auto">
              <a:xfrm>
                <a:off x="998103" y="2934404"/>
                <a:ext cx="685458" cy="591135"/>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2" descr="Sheng Zhao on LinkedIn: Project Gutenberg brings free audiobooks to the  global community with…">
                <a:extLst>
                  <a:ext uri="{FF2B5EF4-FFF2-40B4-BE49-F238E27FC236}">
                    <a16:creationId xmlns:a16="http://schemas.microsoft.com/office/drawing/2014/main" id="{02428E51-F2FB-872C-CE1E-644CB273349F}"/>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5897" r="15290"/>
              <a:stretch/>
            </p:blipFill>
            <p:spPr bwMode="auto">
              <a:xfrm>
                <a:off x="765562" y="3740022"/>
                <a:ext cx="954945" cy="681563"/>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6" descr="Stack Overflow Integration | Dashboards &amp; Reports | Plecto">
                <a:extLst>
                  <a:ext uri="{FF2B5EF4-FFF2-40B4-BE49-F238E27FC236}">
                    <a16:creationId xmlns:a16="http://schemas.microsoft.com/office/drawing/2014/main" id="{5167E2FE-00E7-8FDF-C358-50BCC6C42697}"/>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20648" b="18943"/>
              <a:stretch/>
            </p:blipFill>
            <p:spPr bwMode="auto">
              <a:xfrm>
                <a:off x="3026476" y="2307302"/>
                <a:ext cx="1375832" cy="398946"/>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28" descr="Sample texts in Design. What to use to test fonts | by fernandocomet |  Medium">
                <a:extLst>
                  <a:ext uri="{FF2B5EF4-FFF2-40B4-BE49-F238E27FC236}">
                    <a16:creationId xmlns:a16="http://schemas.microsoft.com/office/drawing/2014/main" id="{6033CDC4-27D4-C4BD-0B28-2B15EE4F0C6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797421" y="2828863"/>
                <a:ext cx="2488820" cy="1615582"/>
              </a:xfrm>
              <a:prstGeom prst="rect">
                <a:avLst/>
              </a:prstGeom>
              <a:noFill/>
              <a:ln>
                <a:solidFill>
                  <a:schemeClr val="dk1"/>
                </a:solidFill>
              </a:ln>
              <a:extLst>
                <a:ext uri="{909E8E84-426E-40DD-AFC4-6F175D3DCCD1}">
                  <a14:hiddenFill xmlns:a14="http://schemas.microsoft.com/office/drawing/2010/main">
                    <a:solidFill>
                      <a:srgbClr val="FFFFFF"/>
                    </a:solidFill>
                  </a14:hiddenFill>
                </a:ext>
              </a:extLst>
            </p:spPr>
          </p:pic>
          <p:pic>
            <p:nvPicPr>
              <p:cNvPr id="14" name="Picture 30" descr="Wikipedia – The Free Encyclopedia - Digital Innovation and Transformation">
                <a:extLst>
                  <a:ext uri="{FF2B5EF4-FFF2-40B4-BE49-F238E27FC236}">
                    <a16:creationId xmlns:a16="http://schemas.microsoft.com/office/drawing/2014/main" id="{F3ADA6E3-70B5-4659-D10B-A5D57A424A03}"/>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t="17977" b="17515"/>
              <a:stretch/>
            </p:blipFill>
            <p:spPr bwMode="auto">
              <a:xfrm>
                <a:off x="1558116" y="2276406"/>
                <a:ext cx="1428480" cy="460739"/>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34">
                <a:extLst>
                  <a:ext uri="{FF2B5EF4-FFF2-40B4-BE49-F238E27FC236}">
                    <a16:creationId xmlns:a16="http://schemas.microsoft.com/office/drawing/2014/main" id="{61DDE5DD-55A7-D1EE-3DB5-C5A1905518BD}"/>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957441" y="4566187"/>
                <a:ext cx="820969" cy="369436"/>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42" descr="Download Bloomberg blue logo transparent PNG - StickPNG">
                <a:extLst>
                  <a:ext uri="{FF2B5EF4-FFF2-40B4-BE49-F238E27FC236}">
                    <a16:creationId xmlns:a16="http://schemas.microsoft.com/office/drawing/2014/main" id="{911D2045-F499-D8C8-45DF-0FA68F72A99D}"/>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3041831" y="4566187"/>
                <a:ext cx="1375832" cy="369436"/>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6" descr="Contest | Outstanding International Academy">
                <a:extLst>
                  <a:ext uri="{FF2B5EF4-FFF2-40B4-BE49-F238E27FC236}">
                    <a16:creationId xmlns:a16="http://schemas.microsoft.com/office/drawing/2014/main" id="{CA215737-7690-AAAE-841F-E41595F1CB00}"/>
                  </a:ext>
                </a:extLst>
              </p:cNvPr>
              <p:cNvPicPr>
                <a:picLocks noChangeAspect="1" noChangeArrowheads="1"/>
              </p:cNvPicPr>
              <p:nvPr/>
            </p:nvPicPr>
            <p:blipFill rotWithShape="1">
              <a:blip r:embed="rId11">
                <a:extLst>
                  <a:ext uri="{28A0092B-C50C-407E-A947-70E740481C1C}">
                    <a14:useLocalDpi xmlns:a14="http://schemas.microsoft.com/office/drawing/2010/main" val="0"/>
                  </a:ext>
                </a:extLst>
              </a:blip>
              <a:srcRect l="4697" r="4093"/>
              <a:stretch/>
            </p:blipFill>
            <p:spPr bwMode="auto">
              <a:xfrm>
                <a:off x="4358017" y="2970958"/>
                <a:ext cx="1267638" cy="554581"/>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44" descr="Congress.gov | Researcher Resources | Law Library of Congress | Research  Centers | Library of Congress">
                <a:extLst>
                  <a:ext uri="{FF2B5EF4-FFF2-40B4-BE49-F238E27FC236}">
                    <a16:creationId xmlns:a16="http://schemas.microsoft.com/office/drawing/2014/main" id="{352BABD0-CCC9-62C4-80B5-0ED5A7380277}"/>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4377872" y="3683955"/>
                <a:ext cx="737630" cy="737630"/>
              </a:xfrm>
              <a:prstGeom prst="rect">
                <a:avLst/>
              </a:prstGeom>
              <a:noFill/>
              <a:extLst>
                <a:ext uri="{909E8E84-426E-40DD-AFC4-6F175D3DCCD1}">
                  <a14:hiddenFill xmlns:a14="http://schemas.microsoft.com/office/drawing/2010/main">
                    <a:solidFill>
                      <a:srgbClr val="FFFFFF"/>
                    </a:solidFill>
                  </a14:hiddenFill>
                </a:ext>
              </a:extLst>
            </p:spPr>
          </p:pic>
        </p:grpSp>
        <p:sp>
          <p:nvSpPr>
            <p:cNvPr id="9" name="Rounded Rectangle 8">
              <a:extLst>
                <a:ext uri="{FF2B5EF4-FFF2-40B4-BE49-F238E27FC236}">
                  <a16:creationId xmlns:a16="http://schemas.microsoft.com/office/drawing/2014/main" id="{B7A1FD87-7C81-1412-1E32-AF9B917D176A}"/>
                </a:ext>
              </a:extLst>
            </p:cNvPr>
            <p:cNvSpPr/>
            <p:nvPr/>
          </p:nvSpPr>
          <p:spPr>
            <a:xfrm>
              <a:off x="1013820" y="2393366"/>
              <a:ext cx="4996238" cy="2725466"/>
            </a:xfrm>
            <a:prstGeom prst="roundRect">
              <a:avLst>
                <a:gd name="adj" fmla="val 8184"/>
              </a:avLst>
            </a:prstGeom>
            <a:noFill/>
            <a:ln>
              <a:prstDash val="sys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TextBox 18">
            <a:extLst>
              <a:ext uri="{FF2B5EF4-FFF2-40B4-BE49-F238E27FC236}">
                <a16:creationId xmlns:a16="http://schemas.microsoft.com/office/drawing/2014/main" id="{3F4BF7CD-DDDD-F941-C775-0A1C3AE84CA8}"/>
              </a:ext>
            </a:extLst>
          </p:cNvPr>
          <p:cNvSpPr txBox="1"/>
          <p:nvPr/>
        </p:nvSpPr>
        <p:spPr>
          <a:xfrm>
            <a:off x="6507373" y="2995265"/>
            <a:ext cx="928011" cy="369332"/>
          </a:xfrm>
          <a:prstGeom prst="rect">
            <a:avLst/>
          </a:prstGeom>
          <a:noFill/>
        </p:spPr>
        <p:txBody>
          <a:bodyPr wrap="none" rtlCol="0">
            <a:spAutoFit/>
          </a:bodyPr>
          <a:lstStyle/>
          <a:p>
            <a:r>
              <a:rPr lang="en-US" dirty="0"/>
              <a:t>training</a:t>
            </a:r>
          </a:p>
        </p:txBody>
      </p:sp>
      <p:sp>
        <p:nvSpPr>
          <p:cNvPr id="20" name="TextBox 19">
            <a:extLst>
              <a:ext uri="{FF2B5EF4-FFF2-40B4-BE49-F238E27FC236}">
                <a16:creationId xmlns:a16="http://schemas.microsoft.com/office/drawing/2014/main" id="{11750500-BE85-1790-2B71-00883F371855}"/>
              </a:ext>
            </a:extLst>
          </p:cNvPr>
          <p:cNvSpPr txBox="1"/>
          <p:nvPr/>
        </p:nvSpPr>
        <p:spPr>
          <a:xfrm>
            <a:off x="2951206" y="1802077"/>
            <a:ext cx="1557414" cy="369332"/>
          </a:xfrm>
          <a:prstGeom prst="rect">
            <a:avLst/>
          </a:prstGeom>
          <a:noFill/>
        </p:spPr>
        <p:txBody>
          <a:bodyPr wrap="none" rtlCol="0">
            <a:spAutoFit/>
          </a:bodyPr>
          <a:lstStyle/>
          <a:p>
            <a:r>
              <a:rPr lang="en-US" dirty="0"/>
              <a:t>Trillion tokens</a:t>
            </a:r>
          </a:p>
        </p:txBody>
      </p:sp>
      <p:grpSp>
        <p:nvGrpSpPr>
          <p:cNvPr id="27" name="Group 26">
            <a:extLst>
              <a:ext uri="{FF2B5EF4-FFF2-40B4-BE49-F238E27FC236}">
                <a16:creationId xmlns:a16="http://schemas.microsoft.com/office/drawing/2014/main" id="{D4E1B2E6-14AC-5E56-8340-766E793FFBB2}"/>
              </a:ext>
            </a:extLst>
          </p:cNvPr>
          <p:cNvGrpSpPr/>
          <p:nvPr/>
        </p:nvGrpSpPr>
        <p:grpSpPr>
          <a:xfrm>
            <a:off x="7795568" y="1716275"/>
            <a:ext cx="2588687" cy="875580"/>
            <a:chOff x="8015630" y="1712273"/>
            <a:chExt cx="2588687" cy="875580"/>
          </a:xfrm>
        </p:grpSpPr>
        <p:pic>
          <p:nvPicPr>
            <p:cNvPr id="22" name="Picture 10" descr="GPT-4o Spring Update: OpenAI's ChatGpt Improved Voice Mode">
              <a:extLst>
                <a:ext uri="{FF2B5EF4-FFF2-40B4-BE49-F238E27FC236}">
                  <a16:creationId xmlns:a16="http://schemas.microsoft.com/office/drawing/2014/main" id="{E8CCC5F5-680A-277C-6BC8-A20D85689092}"/>
                </a:ext>
              </a:extLst>
            </p:cNvPr>
            <p:cNvPicPr>
              <a:picLocks noChangeAspect="1" noChangeArrowheads="1"/>
            </p:cNvPicPr>
            <p:nvPr/>
          </p:nvPicPr>
          <p:blipFill rotWithShape="1">
            <a:blip r:embed="rId13">
              <a:extLst>
                <a:ext uri="{28A0092B-C50C-407E-A947-70E740481C1C}">
                  <a14:useLocalDpi xmlns:a14="http://schemas.microsoft.com/office/drawing/2010/main" val="0"/>
                </a:ext>
              </a:extLst>
            </a:blip>
            <a:srcRect b="8376"/>
            <a:stretch/>
          </p:blipFill>
          <p:spPr bwMode="auto">
            <a:xfrm>
              <a:off x="8015630" y="2159474"/>
              <a:ext cx="1074282" cy="428379"/>
            </a:xfrm>
            <a:prstGeom prst="rect">
              <a:avLst/>
            </a:prstGeom>
            <a:noFill/>
            <a:extLst>
              <a:ext uri="{909E8E84-426E-40DD-AFC4-6F175D3DCCD1}">
                <a14:hiddenFill xmlns:a14="http://schemas.microsoft.com/office/drawing/2010/main">
                  <a:solidFill>
                    <a:srgbClr val="FFFFFF"/>
                  </a:solidFill>
                </a14:hiddenFill>
              </a:ext>
            </a:extLst>
          </p:spPr>
        </p:pic>
        <p:pic>
          <p:nvPicPr>
            <p:cNvPr id="23" name="Picture 14" descr="Gemini (language model) - Wikipedia">
              <a:extLst>
                <a:ext uri="{FF2B5EF4-FFF2-40B4-BE49-F238E27FC236}">
                  <a16:creationId xmlns:a16="http://schemas.microsoft.com/office/drawing/2014/main" id="{FED2A9BE-3954-2D45-0D09-4D4894155040}"/>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8119722" y="1712273"/>
              <a:ext cx="960490" cy="355681"/>
            </a:xfrm>
            <a:prstGeom prst="rect">
              <a:avLst/>
            </a:prstGeom>
            <a:noFill/>
            <a:extLst>
              <a:ext uri="{909E8E84-426E-40DD-AFC4-6F175D3DCCD1}">
                <a14:hiddenFill xmlns:a14="http://schemas.microsoft.com/office/drawing/2010/main">
                  <a:solidFill>
                    <a:srgbClr val="FFFFFF"/>
                  </a:solidFill>
                </a14:hiddenFill>
              </a:ext>
            </a:extLst>
          </p:spPr>
        </p:pic>
        <p:pic>
          <p:nvPicPr>
            <p:cNvPr id="24" name="Picture 16">
              <a:extLst>
                <a:ext uri="{FF2B5EF4-FFF2-40B4-BE49-F238E27FC236}">
                  <a16:creationId xmlns:a16="http://schemas.microsoft.com/office/drawing/2014/main" id="{E573C730-17A7-17FD-E36B-768CA22FA7C4}"/>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9284694" y="1809326"/>
              <a:ext cx="1203795" cy="258628"/>
            </a:xfrm>
            <a:prstGeom prst="rect">
              <a:avLst/>
            </a:prstGeom>
            <a:noFill/>
            <a:extLst>
              <a:ext uri="{909E8E84-426E-40DD-AFC4-6F175D3DCCD1}">
                <a14:hiddenFill xmlns:a14="http://schemas.microsoft.com/office/drawing/2010/main">
                  <a:solidFill>
                    <a:srgbClr val="FFFFFF"/>
                  </a:solidFill>
                </a14:hiddenFill>
              </a:ext>
            </a:extLst>
          </p:spPr>
        </p:pic>
        <p:pic>
          <p:nvPicPr>
            <p:cNvPr id="25" name="Picture 18" descr="DeepSeek R1: The AI Model That's Revolutionizing the World">
              <a:extLst>
                <a:ext uri="{FF2B5EF4-FFF2-40B4-BE49-F238E27FC236}">
                  <a16:creationId xmlns:a16="http://schemas.microsoft.com/office/drawing/2014/main" id="{7162FC32-BDE9-0A2E-2F6E-ACD5A681E402}"/>
                </a:ext>
              </a:extLst>
            </p:cNvPr>
            <p:cNvPicPr>
              <a:picLocks noChangeAspect="1" noChangeArrowheads="1"/>
            </p:cNvPicPr>
            <p:nvPr/>
          </p:nvPicPr>
          <p:blipFill rotWithShape="1">
            <a:blip r:embed="rId16">
              <a:extLst>
                <a:ext uri="{28A0092B-C50C-407E-A947-70E740481C1C}">
                  <a14:useLocalDpi xmlns:a14="http://schemas.microsoft.com/office/drawing/2010/main" val="0"/>
                </a:ext>
              </a:extLst>
            </a:blip>
            <a:srcRect t="34199" b="28135"/>
            <a:stretch/>
          </p:blipFill>
          <p:spPr bwMode="auto">
            <a:xfrm>
              <a:off x="9168865" y="2283724"/>
              <a:ext cx="1435452" cy="304129"/>
            </a:xfrm>
            <a:prstGeom prst="rect">
              <a:avLst/>
            </a:prstGeom>
            <a:noFill/>
            <a:extLst>
              <a:ext uri="{909E8E84-426E-40DD-AFC4-6F175D3DCCD1}">
                <a14:hiddenFill xmlns:a14="http://schemas.microsoft.com/office/drawing/2010/main">
                  <a:solidFill>
                    <a:srgbClr val="FFFFFF"/>
                  </a:solidFill>
                </a14:hiddenFill>
              </a:ext>
            </a:extLst>
          </p:spPr>
        </p:pic>
      </p:grpSp>
      <p:sp>
        <p:nvSpPr>
          <p:cNvPr id="28" name="TextBox 27">
            <a:extLst>
              <a:ext uri="{FF2B5EF4-FFF2-40B4-BE49-F238E27FC236}">
                <a16:creationId xmlns:a16="http://schemas.microsoft.com/office/drawing/2014/main" id="{16FC2C80-4643-8D07-D22A-A25582B35FE9}"/>
              </a:ext>
            </a:extLst>
          </p:cNvPr>
          <p:cNvSpPr txBox="1"/>
          <p:nvPr/>
        </p:nvSpPr>
        <p:spPr>
          <a:xfrm>
            <a:off x="8176184" y="4916137"/>
            <a:ext cx="1986249" cy="369332"/>
          </a:xfrm>
          <a:prstGeom prst="rect">
            <a:avLst/>
          </a:prstGeom>
          <a:noFill/>
        </p:spPr>
        <p:txBody>
          <a:bodyPr wrap="none" rtlCol="0">
            <a:spAutoFit/>
          </a:bodyPr>
          <a:lstStyle/>
          <a:p>
            <a:r>
              <a:rPr lang="en-US" dirty="0"/>
              <a:t>Foundation Model</a:t>
            </a:r>
          </a:p>
        </p:txBody>
      </p:sp>
    </p:spTree>
    <p:extLst>
      <p:ext uri="{BB962C8B-B14F-4D97-AF65-F5344CB8AC3E}">
        <p14:creationId xmlns:p14="http://schemas.microsoft.com/office/powerpoint/2010/main" val="8589283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91F0F-9134-D411-A762-8B1F0995542F}"/>
              </a:ext>
            </a:extLst>
          </p:cNvPr>
          <p:cNvSpPr>
            <a:spLocks noGrp="1"/>
          </p:cNvSpPr>
          <p:nvPr>
            <p:ph type="title"/>
          </p:nvPr>
        </p:nvSpPr>
        <p:spPr/>
        <p:txBody>
          <a:bodyPr/>
          <a:lstStyle/>
          <a:p>
            <a:r>
              <a:rPr lang="en-US" dirty="0"/>
              <a:t>Training: Fitting Data Distribution</a:t>
            </a:r>
          </a:p>
        </p:txBody>
      </p:sp>
      <p:sp>
        <p:nvSpPr>
          <p:cNvPr id="5" name="Slide Number Placeholder 4">
            <a:extLst>
              <a:ext uri="{FF2B5EF4-FFF2-40B4-BE49-F238E27FC236}">
                <a16:creationId xmlns:a16="http://schemas.microsoft.com/office/drawing/2014/main" id="{81409087-2A98-46D1-9A53-D9D3071F8AE4}"/>
              </a:ext>
            </a:extLst>
          </p:cNvPr>
          <p:cNvSpPr>
            <a:spLocks noGrp="1"/>
          </p:cNvSpPr>
          <p:nvPr>
            <p:ph type="sldNum" sz="quarter" idx="12"/>
          </p:nvPr>
        </p:nvSpPr>
        <p:spPr/>
        <p:txBody>
          <a:bodyPr/>
          <a:lstStyle/>
          <a:p>
            <a:fld id="{BA64772F-E81F-0045-92B8-B93AB4530561}" type="slidenum">
              <a:rPr lang="en-US" smtClean="0"/>
              <a:t>4</a:t>
            </a:fld>
            <a:endParaRPr lang="en-US"/>
          </a:p>
        </p:txBody>
      </p:sp>
      <p:sp>
        <p:nvSpPr>
          <p:cNvPr id="11" name="Right Arrow 10">
            <a:extLst>
              <a:ext uri="{FF2B5EF4-FFF2-40B4-BE49-F238E27FC236}">
                <a16:creationId xmlns:a16="http://schemas.microsoft.com/office/drawing/2014/main" id="{A896F9C3-73E8-DB85-4BEE-02B011FBD382}"/>
              </a:ext>
            </a:extLst>
          </p:cNvPr>
          <p:cNvSpPr/>
          <p:nvPr/>
        </p:nvSpPr>
        <p:spPr>
          <a:xfrm>
            <a:off x="6450663" y="2798793"/>
            <a:ext cx="536931" cy="251142"/>
          </a:xfrm>
          <a:prstGeom prst="rightArrow">
            <a:avLst>
              <a:gd name="adj1" fmla="val 29346"/>
              <a:gd name="adj2" fmla="val 50000"/>
            </a:avLst>
          </a:prstGeom>
          <a:solidFill>
            <a:schemeClr val="bg1">
              <a:lumMod val="95000"/>
            </a:schemeClr>
          </a:solidFill>
          <a:ln w="12700">
            <a:solidFill>
              <a:schemeClr val="tx1">
                <a:lumMod val="50000"/>
                <a:lumOff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network of dots and lines&#10;&#10;Description automatically generated">
            <a:extLst>
              <a:ext uri="{FF2B5EF4-FFF2-40B4-BE49-F238E27FC236}">
                <a16:creationId xmlns:a16="http://schemas.microsoft.com/office/drawing/2014/main" id="{C506B60D-DA6B-566A-0EAF-60BEBBAF21A1}"/>
              </a:ext>
            </a:extLst>
          </p:cNvPr>
          <p:cNvPicPr>
            <a:picLocks noChangeAspect="1"/>
          </p:cNvPicPr>
          <p:nvPr/>
        </p:nvPicPr>
        <p:blipFill>
          <a:blip r:embed="rId3"/>
          <a:stretch>
            <a:fillRect/>
          </a:stretch>
        </p:blipFill>
        <p:spPr>
          <a:xfrm>
            <a:off x="7294021" y="2090405"/>
            <a:ext cx="3145217" cy="1667918"/>
          </a:xfrm>
          <a:prstGeom prst="rect">
            <a:avLst/>
          </a:prstGeom>
        </p:spPr>
      </p:pic>
      <p:grpSp>
        <p:nvGrpSpPr>
          <p:cNvPr id="13" name="Group 12">
            <a:extLst>
              <a:ext uri="{FF2B5EF4-FFF2-40B4-BE49-F238E27FC236}">
                <a16:creationId xmlns:a16="http://schemas.microsoft.com/office/drawing/2014/main" id="{ECFBC1AE-B183-D186-84DD-3BFD8EF57700}"/>
              </a:ext>
            </a:extLst>
          </p:cNvPr>
          <p:cNvGrpSpPr/>
          <p:nvPr/>
        </p:nvGrpSpPr>
        <p:grpSpPr>
          <a:xfrm>
            <a:off x="1008511" y="1600579"/>
            <a:ext cx="4996238" cy="2725466"/>
            <a:chOff x="1013820" y="2393366"/>
            <a:chExt cx="4996238" cy="2725466"/>
          </a:xfrm>
        </p:grpSpPr>
        <p:grpSp>
          <p:nvGrpSpPr>
            <p:cNvPr id="17" name="Group 16">
              <a:extLst>
                <a:ext uri="{FF2B5EF4-FFF2-40B4-BE49-F238E27FC236}">
                  <a16:creationId xmlns:a16="http://schemas.microsoft.com/office/drawing/2014/main" id="{F67EC4C8-43E0-3195-937F-74CABAC47BA8}"/>
                </a:ext>
              </a:extLst>
            </p:cNvPr>
            <p:cNvGrpSpPr/>
            <p:nvPr/>
          </p:nvGrpSpPr>
          <p:grpSpPr>
            <a:xfrm>
              <a:off x="1060620" y="2402464"/>
              <a:ext cx="4860093" cy="2659217"/>
              <a:chOff x="765562" y="2276406"/>
              <a:chExt cx="4860093" cy="2659217"/>
            </a:xfrm>
          </p:grpSpPr>
          <p:pic>
            <p:nvPicPr>
              <p:cNvPr id="1032" name="Picture 8" descr="GitHub Logo, symbol, meaning, history, PNG, brand">
                <a:extLst>
                  <a:ext uri="{FF2B5EF4-FFF2-40B4-BE49-F238E27FC236}">
                    <a16:creationId xmlns:a16="http://schemas.microsoft.com/office/drawing/2014/main" id="{76CC7157-C6B0-6D03-8A34-6242D6A7995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6635" r="18140"/>
              <a:stretch/>
            </p:blipFill>
            <p:spPr bwMode="auto">
              <a:xfrm>
                <a:off x="998103" y="2934404"/>
                <a:ext cx="685458" cy="591135"/>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Sheng Zhao on LinkedIn: Project Gutenberg brings free audiobooks to the  global community with…">
                <a:extLst>
                  <a:ext uri="{FF2B5EF4-FFF2-40B4-BE49-F238E27FC236}">
                    <a16:creationId xmlns:a16="http://schemas.microsoft.com/office/drawing/2014/main" id="{52F7165C-E202-C7CE-FA5C-862C5DA9A5D2}"/>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5897" r="15290"/>
              <a:stretch/>
            </p:blipFill>
            <p:spPr bwMode="auto">
              <a:xfrm>
                <a:off x="765562" y="3740022"/>
                <a:ext cx="954945" cy="681563"/>
              </a:xfrm>
              <a:prstGeom prst="rect">
                <a:avLst/>
              </a:prstGeom>
              <a:noFill/>
              <a:extLst>
                <a:ext uri="{909E8E84-426E-40DD-AFC4-6F175D3DCCD1}">
                  <a14:hiddenFill xmlns:a14="http://schemas.microsoft.com/office/drawing/2010/main">
                    <a:solidFill>
                      <a:srgbClr val="FFFFFF"/>
                    </a:solidFill>
                  </a14:hiddenFill>
                </a:ext>
              </a:extLst>
            </p:spPr>
          </p:pic>
          <p:pic>
            <p:nvPicPr>
              <p:cNvPr id="1040" name="Picture 16" descr="Stack Overflow Integration | Dashboards &amp; Reports | Plecto">
                <a:extLst>
                  <a:ext uri="{FF2B5EF4-FFF2-40B4-BE49-F238E27FC236}">
                    <a16:creationId xmlns:a16="http://schemas.microsoft.com/office/drawing/2014/main" id="{53103DD6-C62E-5BD4-268B-A334B87BB1C1}"/>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20648" b="18943"/>
              <a:stretch/>
            </p:blipFill>
            <p:spPr bwMode="auto">
              <a:xfrm>
                <a:off x="3026476" y="2307302"/>
                <a:ext cx="1375832" cy="398946"/>
              </a:xfrm>
              <a:prstGeom prst="rect">
                <a:avLst/>
              </a:prstGeom>
              <a:noFill/>
              <a:extLst>
                <a:ext uri="{909E8E84-426E-40DD-AFC4-6F175D3DCCD1}">
                  <a14:hiddenFill xmlns:a14="http://schemas.microsoft.com/office/drawing/2010/main">
                    <a:solidFill>
                      <a:srgbClr val="FFFFFF"/>
                    </a:solidFill>
                  </a14:hiddenFill>
                </a:ext>
              </a:extLst>
            </p:spPr>
          </p:pic>
          <p:pic>
            <p:nvPicPr>
              <p:cNvPr id="1052" name="Picture 28" descr="Sample texts in Design. What to use to test fonts | by fernandocomet |  Medium">
                <a:extLst>
                  <a:ext uri="{FF2B5EF4-FFF2-40B4-BE49-F238E27FC236}">
                    <a16:creationId xmlns:a16="http://schemas.microsoft.com/office/drawing/2014/main" id="{57F87B06-B099-5D4F-602F-52290F134CE7}"/>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797421" y="2828863"/>
                <a:ext cx="2488820" cy="1615582"/>
              </a:xfrm>
              <a:prstGeom prst="rect">
                <a:avLst/>
              </a:prstGeom>
              <a:noFill/>
              <a:ln>
                <a:solidFill>
                  <a:schemeClr val="dk1"/>
                </a:solidFill>
              </a:ln>
              <a:extLst>
                <a:ext uri="{909E8E84-426E-40DD-AFC4-6F175D3DCCD1}">
                  <a14:hiddenFill xmlns:a14="http://schemas.microsoft.com/office/drawing/2010/main">
                    <a:solidFill>
                      <a:srgbClr val="FFFFFF"/>
                    </a:solidFill>
                  </a14:hiddenFill>
                </a:ext>
              </a:extLst>
            </p:spPr>
          </p:pic>
          <p:pic>
            <p:nvPicPr>
              <p:cNvPr id="1054" name="Picture 30" descr="Wikipedia – The Free Encyclopedia - Digital Innovation and Transformation">
                <a:extLst>
                  <a:ext uri="{FF2B5EF4-FFF2-40B4-BE49-F238E27FC236}">
                    <a16:creationId xmlns:a16="http://schemas.microsoft.com/office/drawing/2014/main" id="{9C3F37E2-23E0-71E4-C2B8-CE526E437A12}"/>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t="17977" b="17515"/>
              <a:stretch/>
            </p:blipFill>
            <p:spPr bwMode="auto">
              <a:xfrm>
                <a:off x="1558116" y="2276406"/>
                <a:ext cx="1428480" cy="460739"/>
              </a:xfrm>
              <a:prstGeom prst="rect">
                <a:avLst/>
              </a:prstGeom>
              <a:noFill/>
              <a:extLst>
                <a:ext uri="{909E8E84-426E-40DD-AFC4-6F175D3DCCD1}">
                  <a14:hiddenFill xmlns:a14="http://schemas.microsoft.com/office/drawing/2010/main">
                    <a:solidFill>
                      <a:srgbClr val="FFFFFF"/>
                    </a:solidFill>
                  </a14:hiddenFill>
                </a:ext>
              </a:extLst>
            </p:spPr>
          </p:pic>
          <p:pic>
            <p:nvPicPr>
              <p:cNvPr id="1058" name="Picture 34">
                <a:extLst>
                  <a:ext uri="{FF2B5EF4-FFF2-40B4-BE49-F238E27FC236}">
                    <a16:creationId xmlns:a16="http://schemas.microsoft.com/office/drawing/2014/main" id="{6A4E1A7B-111B-25D6-1921-A74C1B670A09}"/>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957441" y="4566187"/>
                <a:ext cx="820969" cy="369436"/>
              </a:xfrm>
              <a:prstGeom prst="rect">
                <a:avLst/>
              </a:prstGeom>
              <a:noFill/>
              <a:extLst>
                <a:ext uri="{909E8E84-426E-40DD-AFC4-6F175D3DCCD1}">
                  <a14:hiddenFill xmlns:a14="http://schemas.microsoft.com/office/drawing/2010/main">
                    <a:solidFill>
                      <a:srgbClr val="FFFFFF"/>
                    </a:solidFill>
                  </a14:hiddenFill>
                </a:ext>
              </a:extLst>
            </p:spPr>
          </p:pic>
          <p:pic>
            <p:nvPicPr>
              <p:cNvPr id="1066" name="Picture 42" descr="Download Bloomberg blue logo transparent PNG - StickPNG">
                <a:extLst>
                  <a:ext uri="{FF2B5EF4-FFF2-40B4-BE49-F238E27FC236}">
                    <a16:creationId xmlns:a16="http://schemas.microsoft.com/office/drawing/2014/main" id="{6B2F47A1-B7B2-98C9-0D92-B95EF30BF6E8}"/>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3041831" y="4566187"/>
                <a:ext cx="1375832" cy="369436"/>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6" descr="Contest | Outstanding International Academy">
                <a:extLst>
                  <a:ext uri="{FF2B5EF4-FFF2-40B4-BE49-F238E27FC236}">
                    <a16:creationId xmlns:a16="http://schemas.microsoft.com/office/drawing/2014/main" id="{0FFB54E8-081C-DC62-D8D6-D4C996BB25AE}"/>
                  </a:ext>
                </a:extLst>
              </p:cNvPr>
              <p:cNvPicPr>
                <a:picLocks noChangeAspect="1" noChangeArrowheads="1"/>
              </p:cNvPicPr>
              <p:nvPr/>
            </p:nvPicPr>
            <p:blipFill rotWithShape="1">
              <a:blip r:embed="rId11">
                <a:extLst>
                  <a:ext uri="{28A0092B-C50C-407E-A947-70E740481C1C}">
                    <a14:useLocalDpi xmlns:a14="http://schemas.microsoft.com/office/drawing/2010/main" val="0"/>
                  </a:ext>
                </a:extLst>
              </a:blip>
              <a:srcRect l="4697" r="4093"/>
              <a:stretch/>
            </p:blipFill>
            <p:spPr bwMode="auto">
              <a:xfrm>
                <a:off x="4358017" y="2970958"/>
                <a:ext cx="1267638" cy="554581"/>
              </a:xfrm>
              <a:prstGeom prst="rect">
                <a:avLst/>
              </a:prstGeom>
              <a:noFill/>
              <a:extLst>
                <a:ext uri="{909E8E84-426E-40DD-AFC4-6F175D3DCCD1}">
                  <a14:hiddenFill xmlns:a14="http://schemas.microsoft.com/office/drawing/2010/main">
                    <a:solidFill>
                      <a:srgbClr val="FFFFFF"/>
                    </a:solidFill>
                  </a14:hiddenFill>
                </a:ext>
              </a:extLst>
            </p:spPr>
          </p:pic>
          <p:pic>
            <p:nvPicPr>
              <p:cNvPr id="1068" name="Picture 44" descr="Congress.gov | Researcher Resources | Law Library of Congress | Research  Centers | Library of Congress">
                <a:extLst>
                  <a:ext uri="{FF2B5EF4-FFF2-40B4-BE49-F238E27FC236}">
                    <a16:creationId xmlns:a16="http://schemas.microsoft.com/office/drawing/2014/main" id="{6771E199-E5EE-E88E-8D64-ABE02ED8176B}"/>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4377872" y="3683955"/>
                <a:ext cx="737630" cy="737630"/>
              </a:xfrm>
              <a:prstGeom prst="rect">
                <a:avLst/>
              </a:prstGeom>
              <a:noFill/>
              <a:extLst>
                <a:ext uri="{909E8E84-426E-40DD-AFC4-6F175D3DCCD1}">
                  <a14:hiddenFill xmlns:a14="http://schemas.microsoft.com/office/drawing/2010/main">
                    <a:solidFill>
                      <a:srgbClr val="FFFFFF"/>
                    </a:solidFill>
                  </a14:hiddenFill>
                </a:ext>
              </a:extLst>
            </p:spPr>
          </p:pic>
        </p:grpSp>
        <p:sp>
          <p:nvSpPr>
            <p:cNvPr id="9" name="Rounded Rectangle 8">
              <a:extLst>
                <a:ext uri="{FF2B5EF4-FFF2-40B4-BE49-F238E27FC236}">
                  <a16:creationId xmlns:a16="http://schemas.microsoft.com/office/drawing/2014/main" id="{C0EACC2C-E6C0-54F9-0597-3D4874C2E3DB}"/>
                </a:ext>
              </a:extLst>
            </p:cNvPr>
            <p:cNvSpPr/>
            <p:nvPr/>
          </p:nvSpPr>
          <p:spPr>
            <a:xfrm>
              <a:off x="1013820" y="2393366"/>
              <a:ext cx="4996238" cy="2725466"/>
            </a:xfrm>
            <a:prstGeom prst="roundRect">
              <a:avLst>
                <a:gd name="adj" fmla="val 8184"/>
              </a:avLst>
            </a:prstGeom>
            <a:noFill/>
            <a:ln>
              <a:prstDash val="sys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TextBox 3">
            <a:extLst>
              <a:ext uri="{FF2B5EF4-FFF2-40B4-BE49-F238E27FC236}">
                <a16:creationId xmlns:a16="http://schemas.microsoft.com/office/drawing/2014/main" id="{B40B37F5-9C81-4AD0-D68C-A2AF479D910C}"/>
              </a:ext>
            </a:extLst>
          </p:cNvPr>
          <p:cNvSpPr txBox="1"/>
          <p:nvPr/>
        </p:nvSpPr>
        <p:spPr>
          <a:xfrm>
            <a:off x="6284090" y="2378576"/>
            <a:ext cx="928011" cy="369332"/>
          </a:xfrm>
          <a:prstGeom prst="rect">
            <a:avLst/>
          </a:prstGeom>
          <a:noFill/>
        </p:spPr>
        <p:txBody>
          <a:bodyPr wrap="none" rtlCol="0">
            <a:spAutoFit/>
          </a:bodyPr>
          <a:lstStyle/>
          <a:p>
            <a:r>
              <a:rPr lang="en-US" dirty="0"/>
              <a:t>training</a:t>
            </a:r>
          </a:p>
        </p:txBody>
      </p:sp>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D2C455D4-15F8-54A0-4512-BB899936AD0B}"/>
                  </a:ext>
                </a:extLst>
              </p:cNvPr>
              <p:cNvSpPr txBox="1"/>
              <p:nvPr/>
            </p:nvSpPr>
            <p:spPr>
              <a:xfrm>
                <a:off x="2986746" y="4447787"/>
                <a:ext cx="579198" cy="276999"/>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US" i="1" smtClean="0">
                              <a:solidFill>
                                <a:srgbClr val="FF0000"/>
                              </a:solidFill>
                              <a:latin typeface="Cambria Math" panose="02040503050406030204" pitchFamily="18" charset="0"/>
                            </a:rPr>
                          </m:ctrlPr>
                        </m:sSubPr>
                        <m:e>
                          <m:r>
                            <a:rPr lang="en-US" b="0" i="1" smtClean="0">
                              <a:solidFill>
                                <a:srgbClr val="FF0000"/>
                              </a:solidFill>
                              <a:latin typeface="Cambria Math" panose="02040503050406030204" pitchFamily="18" charset="0"/>
                            </a:rPr>
                            <m:t>𝐷</m:t>
                          </m:r>
                        </m:e>
                        <m:sub>
                          <m:r>
                            <a:rPr lang="en-US" b="0" i="1" smtClean="0">
                              <a:solidFill>
                                <a:srgbClr val="FF0000"/>
                              </a:solidFill>
                              <a:latin typeface="Cambria Math" panose="02040503050406030204" pitchFamily="18" charset="0"/>
                            </a:rPr>
                            <m:t>𝑠𝑒𝑒𝑛</m:t>
                          </m:r>
                        </m:sub>
                      </m:sSub>
                    </m:oMath>
                  </m:oMathPara>
                </a14:m>
                <a:endParaRPr lang="en-US" dirty="0">
                  <a:solidFill>
                    <a:srgbClr val="FF0000"/>
                  </a:solidFill>
                </a:endParaRPr>
              </a:p>
            </p:txBody>
          </p:sp>
        </mc:Choice>
        <mc:Fallback xmlns="">
          <p:sp>
            <p:nvSpPr>
              <p:cNvPr id="6" name="TextBox 5">
                <a:extLst>
                  <a:ext uri="{FF2B5EF4-FFF2-40B4-BE49-F238E27FC236}">
                    <a16:creationId xmlns:a16="http://schemas.microsoft.com/office/drawing/2014/main" id="{D2C455D4-15F8-54A0-4512-BB899936AD0B}"/>
                  </a:ext>
                </a:extLst>
              </p:cNvPr>
              <p:cNvSpPr txBox="1">
                <a:spLocks noRot="1" noChangeAspect="1" noMove="1" noResize="1" noEditPoints="1" noAdjustHandles="1" noChangeArrowheads="1" noChangeShapeType="1" noTextEdit="1"/>
              </p:cNvSpPr>
              <p:nvPr/>
            </p:nvSpPr>
            <p:spPr>
              <a:xfrm>
                <a:off x="2986746" y="4447787"/>
                <a:ext cx="579198" cy="276999"/>
              </a:xfrm>
              <a:prstGeom prst="rect">
                <a:avLst/>
              </a:prstGeom>
              <a:blipFill>
                <a:blip r:embed="rId13"/>
                <a:stretch>
                  <a:fillRect l="-10870" b="-9091"/>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5" name="TextBox 24">
                <a:extLst>
                  <a:ext uri="{FF2B5EF4-FFF2-40B4-BE49-F238E27FC236}">
                    <a16:creationId xmlns:a16="http://schemas.microsoft.com/office/drawing/2014/main" id="{AFA1F363-5B20-C0EF-FA04-5F1C356C1997}"/>
                  </a:ext>
                </a:extLst>
              </p:cNvPr>
              <p:cNvSpPr txBox="1"/>
              <p:nvPr/>
            </p:nvSpPr>
            <p:spPr>
              <a:xfrm>
                <a:off x="8331250" y="1745318"/>
                <a:ext cx="1070758" cy="369332"/>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sSub>
                        <m:sSubPr>
                          <m:ctrlPr>
                            <a:rPr lang="en-US" i="1" smtClean="0">
                              <a:solidFill>
                                <a:srgbClr val="FF0000"/>
                              </a:solidFill>
                              <a:latin typeface="Cambria Math" panose="02040503050406030204" pitchFamily="18" charset="0"/>
                            </a:rPr>
                          </m:ctrlPr>
                        </m:sSubPr>
                        <m:e>
                          <m:r>
                            <a:rPr lang="en-US" b="0" i="1" smtClean="0">
                              <a:solidFill>
                                <a:srgbClr val="FF0000"/>
                              </a:solidFill>
                              <a:latin typeface="Cambria Math" panose="02040503050406030204" pitchFamily="18" charset="0"/>
                            </a:rPr>
                            <m:t>𝑝</m:t>
                          </m:r>
                        </m:e>
                        <m:sub>
                          <m:r>
                            <a:rPr lang="en-US" i="1" smtClean="0">
                              <a:solidFill>
                                <a:srgbClr val="FF0000"/>
                              </a:solidFill>
                              <a:latin typeface="Cambria Math" panose="02040503050406030204" pitchFamily="18" charset="0"/>
                              <a:ea typeface="Cambria Math" panose="02040503050406030204" pitchFamily="18" charset="0"/>
                            </a:rPr>
                            <m:t>𝜃</m:t>
                          </m:r>
                        </m:sub>
                      </m:sSub>
                      <m:r>
                        <a:rPr lang="en-US" b="0" i="1" smtClean="0">
                          <a:solidFill>
                            <a:srgbClr val="FF0000"/>
                          </a:solidFill>
                          <a:latin typeface="Cambria Math" panose="02040503050406030204" pitchFamily="18" charset="0"/>
                        </a:rPr>
                        <m:t>(</m:t>
                      </m:r>
                      <m:r>
                        <a:rPr lang="en-US" b="0" i="1" smtClean="0">
                          <a:solidFill>
                            <a:srgbClr val="FF0000"/>
                          </a:solidFill>
                          <a:latin typeface="Cambria Math" panose="02040503050406030204" pitchFamily="18" charset="0"/>
                        </a:rPr>
                        <m:t>𝑥</m:t>
                      </m:r>
                      <m:r>
                        <a:rPr lang="en-US" b="0" i="1" smtClean="0">
                          <a:solidFill>
                            <a:srgbClr val="FF0000"/>
                          </a:solidFill>
                          <a:latin typeface="Cambria Math" panose="02040503050406030204" pitchFamily="18" charset="0"/>
                        </a:rPr>
                        <m:t>)</m:t>
                      </m:r>
                    </m:oMath>
                  </m:oMathPara>
                </a14:m>
                <a:endParaRPr lang="en-US" dirty="0">
                  <a:solidFill>
                    <a:srgbClr val="FF0000"/>
                  </a:solidFill>
                </a:endParaRPr>
              </a:p>
            </p:txBody>
          </p:sp>
        </mc:Choice>
        <mc:Fallback xmlns="">
          <p:sp>
            <p:nvSpPr>
              <p:cNvPr id="25" name="TextBox 24">
                <a:extLst>
                  <a:ext uri="{FF2B5EF4-FFF2-40B4-BE49-F238E27FC236}">
                    <a16:creationId xmlns:a16="http://schemas.microsoft.com/office/drawing/2014/main" id="{AFA1F363-5B20-C0EF-FA04-5F1C356C1997}"/>
                  </a:ext>
                </a:extLst>
              </p:cNvPr>
              <p:cNvSpPr txBox="1">
                <a:spLocks noRot="1" noChangeAspect="1" noMove="1" noResize="1" noEditPoints="1" noAdjustHandles="1" noChangeArrowheads="1" noChangeShapeType="1" noTextEdit="1"/>
              </p:cNvSpPr>
              <p:nvPr/>
            </p:nvSpPr>
            <p:spPr>
              <a:xfrm>
                <a:off x="8331250" y="1745318"/>
                <a:ext cx="1070758" cy="369332"/>
              </a:xfrm>
              <a:prstGeom prst="rect">
                <a:avLst/>
              </a:prstGeom>
              <a:blipFill>
                <a:blip r:embed="rId15"/>
                <a:stretch>
                  <a:fillRect b="-13333"/>
                </a:stretch>
              </a:blipFill>
            </p:spPr>
            <p:txBody>
              <a:bodyPr/>
              <a:lstStyle/>
              <a:p>
                <a:r>
                  <a:rPr lang="en-US">
                    <a:noFill/>
                  </a:rPr>
                  <a:t> </a:t>
                </a:r>
              </a:p>
            </p:txBody>
          </p:sp>
        </mc:Fallback>
      </mc:AlternateContent>
      <p:sp>
        <p:nvSpPr>
          <p:cNvPr id="12" name="Left Brace 11">
            <a:extLst>
              <a:ext uri="{FF2B5EF4-FFF2-40B4-BE49-F238E27FC236}">
                <a16:creationId xmlns:a16="http://schemas.microsoft.com/office/drawing/2014/main" id="{9B1FD36D-96D5-B72F-91D9-8BB4A5214E23}"/>
              </a:ext>
            </a:extLst>
          </p:cNvPr>
          <p:cNvSpPr/>
          <p:nvPr/>
        </p:nvSpPr>
        <p:spPr>
          <a:xfrm rot="16200000">
            <a:off x="8853320" y="2608446"/>
            <a:ext cx="235121" cy="2630657"/>
          </a:xfrm>
          <a:prstGeom prst="leftBrace">
            <a:avLst/>
          </a:prstGeom>
          <a:ln>
            <a:solidFill>
              <a:schemeClr val="tx1">
                <a:lumMod val="50000"/>
                <a:lumOff val="50000"/>
              </a:schemeClr>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mc:AlternateContent xmlns:mc="http://schemas.openxmlformats.org/markup-compatibility/2006" xmlns:a14="http://schemas.microsoft.com/office/drawing/2010/main">
        <mc:Choice Requires="a14">
          <p:sp>
            <p:nvSpPr>
              <p:cNvPr id="27" name="TextBox 26">
                <a:extLst>
                  <a:ext uri="{FF2B5EF4-FFF2-40B4-BE49-F238E27FC236}">
                    <a16:creationId xmlns:a16="http://schemas.microsoft.com/office/drawing/2014/main" id="{6079D4C3-BB8D-23EC-A192-0254CF364CD7}"/>
                  </a:ext>
                </a:extLst>
              </p:cNvPr>
              <p:cNvSpPr txBox="1"/>
              <p:nvPr/>
            </p:nvSpPr>
            <p:spPr>
              <a:xfrm>
                <a:off x="8043270" y="4134064"/>
                <a:ext cx="1392945" cy="276999"/>
              </a:xfrm>
              <a:prstGeom prst="rect">
                <a:avLst/>
              </a:prstGeom>
              <a:noFill/>
            </p:spPr>
            <p:txBody>
              <a:bodyPr wrap="none" lIns="0" tIns="0" rIns="0" bIns="0" rtlCol="0">
                <a:spAutoFit/>
              </a:bodyPr>
              <a:lstStyle/>
              <a:p>
                <a:r>
                  <a:rPr lang="en-US" dirty="0">
                    <a:ea typeface="Cambria Math" panose="02040503050406030204" pitchFamily="18" charset="0"/>
                  </a:rPr>
                  <a:t>Parameters: </a:t>
                </a:r>
                <a14:m>
                  <m:oMath xmlns:m="http://schemas.openxmlformats.org/officeDocument/2006/math">
                    <m:r>
                      <a:rPr lang="en-US" i="1" smtClean="0">
                        <a:latin typeface="Cambria Math" panose="02040503050406030204" pitchFamily="18" charset="0"/>
                        <a:ea typeface="Cambria Math" panose="02040503050406030204" pitchFamily="18" charset="0"/>
                      </a:rPr>
                      <m:t>𝜃</m:t>
                    </m:r>
                  </m:oMath>
                </a14:m>
                <a:endParaRPr lang="en-US" dirty="0"/>
              </a:p>
            </p:txBody>
          </p:sp>
        </mc:Choice>
        <mc:Fallback xmlns="">
          <p:sp>
            <p:nvSpPr>
              <p:cNvPr id="27" name="TextBox 26">
                <a:extLst>
                  <a:ext uri="{FF2B5EF4-FFF2-40B4-BE49-F238E27FC236}">
                    <a16:creationId xmlns:a16="http://schemas.microsoft.com/office/drawing/2014/main" id="{6079D4C3-BB8D-23EC-A192-0254CF364CD7}"/>
                  </a:ext>
                </a:extLst>
              </p:cNvPr>
              <p:cNvSpPr txBox="1">
                <a:spLocks noRot="1" noChangeAspect="1" noMove="1" noResize="1" noEditPoints="1" noAdjustHandles="1" noChangeArrowheads="1" noChangeShapeType="1" noTextEdit="1"/>
              </p:cNvSpPr>
              <p:nvPr/>
            </p:nvSpPr>
            <p:spPr>
              <a:xfrm>
                <a:off x="8043270" y="4134064"/>
                <a:ext cx="1392945" cy="276999"/>
              </a:xfrm>
              <a:prstGeom prst="rect">
                <a:avLst/>
              </a:prstGeom>
              <a:blipFill>
                <a:blip r:embed="rId16"/>
                <a:stretch>
                  <a:fillRect l="-9910" t="-26087" r="-3604" b="-47826"/>
                </a:stretch>
              </a:blipFill>
            </p:spPr>
            <p:txBody>
              <a:bodyPr/>
              <a:lstStyle/>
              <a:p>
                <a:r>
                  <a:rPr lang="en-US">
                    <a:noFill/>
                  </a:rPr>
                  <a:t> </a:t>
                </a:r>
              </a:p>
            </p:txBody>
          </p:sp>
        </mc:Fallback>
      </mc:AlternateContent>
      <p:grpSp>
        <p:nvGrpSpPr>
          <p:cNvPr id="10" name="Group 9">
            <a:extLst>
              <a:ext uri="{FF2B5EF4-FFF2-40B4-BE49-F238E27FC236}">
                <a16:creationId xmlns:a16="http://schemas.microsoft.com/office/drawing/2014/main" id="{D4E478A0-13D0-FB41-97D1-AAF5A4B960B1}"/>
              </a:ext>
            </a:extLst>
          </p:cNvPr>
          <p:cNvGrpSpPr/>
          <p:nvPr/>
        </p:nvGrpSpPr>
        <p:grpSpPr>
          <a:xfrm>
            <a:off x="6284090" y="5030500"/>
            <a:ext cx="3932407" cy="706412"/>
            <a:chOff x="5685843" y="5058327"/>
            <a:chExt cx="3932407" cy="706412"/>
          </a:xfrm>
        </p:grpSpPr>
        <mc:AlternateContent xmlns:mc="http://schemas.openxmlformats.org/markup-compatibility/2006" xmlns:a14="http://schemas.microsoft.com/office/drawing/2010/main">
          <mc:Choice Requires="a14">
            <p:sp>
              <p:nvSpPr>
                <p:cNvPr id="20" name="TextBox 19">
                  <a:extLst>
                    <a:ext uri="{FF2B5EF4-FFF2-40B4-BE49-F238E27FC236}">
                      <a16:creationId xmlns:a16="http://schemas.microsoft.com/office/drawing/2014/main" id="{4F049901-568F-B1F1-3818-DD73581F533A}"/>
                    </a:ext>
                  </a:extLst>
                </p:cNvPr>
                <p:cNvSpPr txBox="1"/>
                <p:nvPr/>
              </p:nvSpPr>
              <p:spPr>
                <a:xfrm>
                  <a:off x="6987594" y="5058327"/>
                  <a:ext cx="2630656" cy="706412"/>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m:rPr>
                            <m:sty m:val="p"/>
                          </m:rPr>
                          <a:rPr lang="en-US" smtClean="0">
                            <a:latin typeface="Cambria Math" panose="02040503050406030204" pitchFamily="18" charset="0"/>
                          </a:rPr>
                          <m:t>arg</m:t>
                        </m:r>
                        <m:sSub>
                          <m:sSubPr>
                            <m:ctrlPr>
                              <a:rPr lang="en-US" i="1">
                                <a:latin typeface="Cambria Math" panose="02040503050406030204" pitchFamily="18" charset="0"/>
                              </a:rPr>
                            </m:ctrlPr>
                          </m:sSubPr>
                          <m:e>
                            <m:r>
                              <a:rPr lang="en-US" i="1">
                                <a:latin typeface="Cambria Math" panose="02040503050406030204" pitchFamily="18" charset="0"/>
                              </a:rPr>
                              <m:t>𝑚𝑎𝑥</m:t>
                            </m:r>
                          </m:e>
                          <m:sub>
                            <m:r>
                              <a:rPr lang="en-US" i="1">
                                <a:latin typeface="Cambria Math" panose="02040503050406030204" pitchFamily="18" charset="0"/>
                                <a:ea typeface="Cambria Math" panose="02040503050406030204" pitchFamily="18" charset="0"/>
                              </a:rPr>
                              <m:t>𝜃</m:t>
                            </m:r>
                          </m:sub>
                        </m:sSub>
                        <m:r>
                          <a:rPr lang="en-US" b="0" i="1" smtClean="0">
                            <a:latin typeface="Cambria Math" panose="02040503050406030204" pitchFamily="18" charset="0"/>
                            <a:ea typeface="Cambria Math" panose="02040503050406030204" pitchFamily="18" charset="0"/>
                          </a:rPr>
                          <m:t> </m:t>
                        </m:r>
                        <m:nary>
                          <m:naryPr>
                            <m:chr m:val="∑"/>
                            <m:supHide m:val="on"/>
                            <m:ctrlPr>
                              <a:rPr lang="en-US" b="0" i="1" smtClean="0">
                                <a:latin typeface="Cambria Math" panose="02040503050406030204" pitchFamily="18" charset="0"/>
                                <a:ea typeface="Cambria Math" panose="02040503050406030204" pitchFamily="18" charset="0"/>
                              </a:rPr>
                            </m:ctrlPr>
                          </m:naryPr>
                          <m:sub>
                            <m:r>
                              <m:rPr>
                                <m:brk m:alnAt="7"/>
                              </m:rPr>
                              <a:rPr lang="en-US" b="0" i="1" smtClean="0">
                                <a:latin typeface="Cambria Math" panose="02040503050406030204" pitchFamily="18" charset="0"/>
                                <a:ea typeface="Cambria Math" panose="02040503050406030204" pitchFamily="18" charset="0"/>
                              </a:rPr>
                              <m:t>𝑥</m:t>
                            </m:r>
                            <m:r>
                              <a:rPr lang="en-US" b="0" i="1" smtClean="0">
                                <a:latin typeface="Cambria Math" panose="02040503050406030204" pitchFamily="18" charset="0"/>
                                <a:ea typeface="Cambria Math" panose="02040503050406030204" pitchFamily="18" charset="0"/>
                              </a:rPr>
                              <m:t>~</m:t>
                            </m:r>
                            <m:sSub>
                              <m:sSubPr>
                                <m:ctrlPr>
                                  <a:rPr lang="en-US" b="0" i="1" smtClean="0">
                                    <a:latin typeface="Cambria Math" panose="02040503050406030204" pitchFamily="18" charset="0"/>
                                    <a:ea typeface="Cambria Math" panose="02040503050406030204" pitchFamily="18" charset="0"/>
                                  </a:rPr>
                                </m:ctrlPr>
                              </m:sSubPr>
                              <m:e>
                                <m:r>
                                  <a:rPr lang="en-US" b="0" i="1" smtClean="0">
                                    <a:latin typeface="Cambria Math" panose="02040503050406030204" pitchFamily="18" charset="0"/>
                                    <a:ea typeface="Cambria Math" panose="02040503050406030204" pitchFamily="18" charset="0"/>
                                  </a:rPr>
                                  <m:t>𝐷</m:t>
                                </m:r>
                              </m:e>
                              <m:sub>
                                <m:r>
                                  <a:rPr lang="en-US" b="0" i="1" smtClean="0">
                                    <a:latin typeface="Cambria Math" panose="02040503050406030204" pitchFamily="18" charset="0"/>
                                    <a:ea typeface="Cambria Math" panose="02040503050406030204" pitchFamily="18" charset="0"/>
                                  </a:rPr>
                                  <m:t>𝑠𝑒𝑒𝑛</m:t>
                                </m:r>
                              </m:sub>
                            </m:sSub>
                          </m:sub>
                          <m:sup/>
                          <m:e>
                            <m:func>
                              <m:funcPr>
                                <m:ctrlPr>
                                  <a:rPr lang="en-US" b="0" i="1" smtClean="0">
                                    <a:latin typeface="Cambria Math" panose="02040503050406030204" pitchFamily="18" charset="0"/>
                                    <a:ea typeface="Cambria Math" panose="02040503050406030204" pitchFamily="18" charset="0"/>
                                  </a:rPr>
                                </m:ctrlPr>
                              </m:funcPr>
                              <m:fName>
                                <m:r>
                                  <m:rPr>
                                    <m:sty m:val="p"/>
                                  </m:rPr>
                                  <a:rPr lang="en-US" b="0" i="0" smtClean="0">
                                    <a:latin typeface="Cambria Math" panose="02040503050406030204" pitchFamily="18" charset="0"/>
                                    <a:ea typeface="Cambria Math" panose="02040503050406030204" pitchFamily="18" charset="0"/>
                                  </a:rPr>
                                  <m:t>log</m:t>
                                </m:r>
                              </m:fName>
                              <m:e>
                                <m:sSub>
                                  <m:sSubPr>
                                    <m:ctrlPr>
                                      <a:rPr lang="en-US" b="0" i="1" smtClean="0">
                                        <a:latin typeface="Cambria Math" panose="02040503050406030204" pitchFamily="18" charset="0"/>
                                        <a:ea typeface="Cambria Math" panose="02040503050406030204" pitchFamily="18" charset="0"/>
                                      </a:rPr>
                                    </m:ctrlPr>
                                  </m:sSubPr>
                                  <m:e>
                                    <m:r>
                                      <a:rPr lang="en-US" b="0" i="1" smtClean="0">
                                        <a:latin typeface="Cambria Math" panose="02040503050406030204" pitchFamily="18" charset="0"/>
                                        <a:ea typeface="Cambria Math" panose="02040503050406030204" pitchFamily="18" charset="0"/>
                                      </a:rPr>
                                      <m:t>𝑝</m:t>
                                    </m:r>
                                  </m:e>
                                  <m:sub>
                                    <m:r>
                                      <a:rPr lang="en-US" b="0" i="1" smtClean="0">
                                        <a:latin typeface="Cambria Math" panose="02040503050406030204" pitchFamily="18" charset="0"/>
                                        <a:ea typeface="Cambria Math" panose="02040503050406030204" pitchFamily="18" charset="0"/>
                                      </a:rPr>
                                      <m:t>𝜃</m:t>
                                    </m:r>
                                  </m:sub>
                                </m:sSub>
                                <m:r>
                                  <a:rPr lang="en-US" b="0" i="1" smtClean="0">
                                    <a:latin typeface="Cambria Math" panose="02040503050406030204" pitchFamily="18" charset="0"/>
                                    <a:ea typeface="Cambria Math" panose="02040503050406030204" pitchFamily="18" charset="0"/>
                                  </a:rPr>
                                  <m:t>(</m:t>
                                </m:r>
                                <m:r>
                                  <a:rPr lang="en-US" b="0" i="1" smtClean="0">
                                    <a:latin typeface="Cambria Math" panose="02040503050406030204" pitchFamily="18" charset="0"/>
                                    <a:ea typeface="Cambria Math" panose="02040503050406030204" pitchFamily="18" charset="0"/>
                                  </a:rPr>
                                  <m:t>𝑥</m:t>
                                </m:r>
                                <m:r>
                                  <a:rPr lang="en-US" b="0" i="1" smtClean="0">
                                    <a:latin typeface="Cambria Math" panose="02040503050406030204" pitchFamily="18" charset="0"/>
                                    <a:ea typeface="Cambria Math" panose="02040503050406030204" pitchFamily="18" charset="0"/>
                                  </a:rPr>
                                  <m:t>)</m:t>
                                </m:r>
                              </m:e>
                            </m:func>
                          </m:e>
                        </m:nary>
                      </m:oMath>
                    </m:oMathPara>
                  </a14:m>
                  <a:endParaRPr lang="en-US" dirty="0"/>
                </a:p>
              </p:txBody>
            </p:sp>
          </mc:Choice>
          <mc:Fallback xmlns="">
            <p:sp>
              <p:nvSpPr>
                <p:cNvPr id="20" name="TextBox 19">
                  <a:extLst>
                    <a:ext uri="{FF2B5EF4-FFF2-40B4-BE49-F238E27FC236}">
                      <a16:creationId xmlns:a16="http://schemas.microsoft.com/office/drawing/2014/main" id="{4F049901-568F-B1F1-3818-DD73581F533A}"/>
                    </a:ext>
                  </a:extLst>
                </p:cNvPr>
                <p:cNvSpPr txBox="1">
                  <a:spLocks noRot="1" noChangeAspect="1" noMove="1" noResize="1" noEditPoints="1" noAdjustHandles="1" noChangeArrowheads="1" noChangeShapeType="1" noTextEdit="1"/>
                </p:cNvSpPr>
                <p:nvPr/>
              </p:nvSpPr>
              <p:spPr>
                <a:xfrm>
                  <a:off x="6987594" y="5058327"/>
                  <a:ext cx="2630656" cy="706412"/>
                </a:xfrm>
                <a:prstGeom prst="rect">
                  <a:avLst/>
                </a:prstGeom>
                <a:blipFill>
                  <a:blip r:embed="rId17"/>
                  <a:stretch>
                    <a:fillRect l="-1923" t="-141071" r="-2885" b="-187500"/>
                  </a:stretch>
                </a:blipFill>
              </p:spPr>
              <p:txBody>
                <a:bodyPr/>
                <a:lstStyle/>
                <a:p>
                  <a:r>
                    <a:rPr lang="en-US">
                      <a:noFill/>
                    </a:rPr>
                    <a:t> </a:t>
                  </a:r>
                </a:p>
              </p:txBody>
            </p:sp>
          </mc:Fallback>
        </mc:AlternateContent>
        <p:sp>
          <p:nvSpPr>
            <p:cNvPr id="8" name="TextBox 7">
              <a:extLst>
                <a:ext uri="{FF2B5EF4-FFF2-40B4-BE49-F238E27FC236}">
                  <a16:creationId xmlns:a16="http://schemas.microsoft.com/office/drawing/2014/main" id="{94CF3899-B921-0DF3-1B79-29EFCFEAA949}"/>
                </a:ext>
              </a:extLst>
            </p:cNvPr>
            <p:cNvSpPr txBox="1"/>
            <p:nvPr/>
          </p:nvSpPr>
          <p:spPr>
            <a:xfrm>
              <a:off x="5685843" y="5182172"/>
              <a:ext cx="1526258" cy="369332"/>
            </a:xfrm>
            <a:prstGeom prst="rect">
              <a:avLst/>
            </a:prstGeom>
            <a:noFill/>
          </p:spPr>
          <p:txBody>
            <a:bodyPr wrap="square">
              <a:spAutoFit/>
            </a:bodyPr>
            <a:lstStyle/>
            <a:p>
              <a:r>
                <a:rPr lang="en-US" dirty="0"/>
                <a:t>MLE Loss: </a:t>
              </a:r>
            </a:p>
          </p:txBody>
        </p:sp>
      </p:grpSp>
    </p:spTree>
    <p:extLst>
      <p:ext uri="{BB962C8B-B14F-4D97-AF65-F5344CB8AC3E}">
        <p14:creationId xmlns:p14="http://schemas.microsoft.com/office/powerpoint/2010/main" val="4157806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5"/>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2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55F0F9-AF31-4F97-DDF4-E7173C89284A}"/>
              </a:ext>
            </a:extLst>
          </p:cNvPr>
          <p:cNvSpPr>
            <a:spLocks noGrp="1"/>
          </p:cNvSpPr>
          <p:nvPr>
            <p:ph type="title"/>
          </p:nvPr>
        </p:nvSpPr>
        <p:spPr/>
        <p:txBody>
          <a:bodyPr>
            <a:normAutofit/>
          </a:bodyPr>
          <a:lstStyle/>
          <a:p>
            <a:r>
              <a:rPr lang="en-US" dirty="0"/>
              <a:t>Inference: Sampling from Learned Distribution</a:t>
            </a:r>
          </a:p>
        </p:txBody>
      </p:sp>
      <p:sp>
        <p:nvSpPr>
          <p:cNvPr id="4" name="Slide Number Placeholder 3">
            <a:extLst>
              <a:ext uri="{FF2B5EF4-FFF2-40B4-BE49-F238E27FC236}">
                <a16:creationId xmlns:a16="http://schemas.microsoft.com/office/drawing/2014/main" id="{089D5169-B1C3-89BA-2214-0E045B1986E7}"/>
              </a:ext>
            </a:extLst>
          </p:cNvPr>
          <p:cNvSpPr>
            <a:spLocks noGrp="1"/>
          </p:cNvSpPr>
          <p:nvPr>
            <p:ph type="sldNum" sz="quarter" idx="12"/>
          </p:nvPr>
        </p:nvSpPr>
        <p:spPr/>
        <p:txBody>
          <a:bodyPr/>
          <a:lstStyle/>
          <a:p>
            <a:fld id="{BA64772F-E81F-0045-92B8-B93AB4530561}" type="slidenum">
              <a:rPr lang="en-US" smtClean="0"/>
              <a:t>5</a:t>
            </a:fld>
            <a:endParaRPr lang="en-US"/>
          </a:p>
        </p:txBody>
      </p:sp>
      <p:grpSp>
        <p:nvGrpSpPr>
          <p:cNvPr id="6" name="Group 5">
            <a:extLst>
              <a:ext uri="{FF2B5EF4-FFF2-40B4-BE49-F238E27FC236}">
                <a16:creationId xmlns:a16="http://schemas.microsoft.com/office/drawing/2014/main" id="{E7B4AAC6-B582-2106-BBC8-5560BF930045}"/>
              </a:ext>
            </a:extLst>
          </p:cNvPr>
          <p:cNvGrpSpPr/>
          <p:nvPr/>
        </p:nvGrpSpPr>
        <p:grpSpPr>
          <a:xfrm>
            <a:off x="1008511" y="1600579"/>
            <a:ext cx="4996238" cy="2725466"/>
            <a:chOff x="1013820" y="2393366"/>
            <a:chExt cx="4996238" cy="2725466"/>
          </a:xfrm>
        </p:grpSpPr>
        <p:grpSp>
          <p:nvGrpSpPr>
            <p:cNvPr id="7" name="Group 6">
              <a:extLst>
                <a:ext uri="{FF2B5EF4-FFF2-40B4-BE49-F238E27FC236}">
                  <a16:creationId xmlns:a16="http://schemas.microsoft.com/office/drawing/2014/main" id="{4418C947-7D61-D548-6545-4A4576BC09F4}"/>
                </a:ext>
              </a:extLst>
            </p:cNvPr>
            <p:cNvGrpSpPr/>
            <p:nvPr/>
          </p:nvGrpSpPr>
          <p:grpSpPr>
            <a:xfrm>
              <a:off x="1060620" y="2402464"/>
              <a:ext cx="4860093" cy="2659217"/>
              <a:chOff x="765562" y="2276406"/>
              <a:chExt cx="4860093" cy="2659217"/>
            </a:xfrm>
          </p:grpSpPr>
          <p:pic>
            <p:nvPicPr>
              <p:cNvPr id="9" name="Picture 8" descr="GitHub Logo, symbol, meaning, history, PNG, brand">
                <a:extLst>
                  <a:ext uri="{FF2B5EF4-FFF2-40B4-BE49-F238E27FC236}">
                    <a16:creationId xmlns:a16="http://schemas.microsoft.com/office/drawing/2014/main" id="{F229A411-3AF8-FECB-A81D-1A8A4721EBA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635" r="18140"/>
              <a:stretch/>
            </p:blipFill>
            <p:spPr bwMode="auto">
              <a:xfrm>
                <a:off x="998103" y="2934404"/>
                <a:ext cx="685458" cy="591135"/>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12" descr="Sheng Zhao on LinkedIn: Project Gutenberg brings free audiobooks to the  global community with…">
                <a:extLst>
                  <a:ext uri="{FF2B5EF4-FFF2-40B4-BE49-F238E27FC236}">
                    <a16:creationId xmlns:a16="http://schemas.microsoft.com/office/drawing/2014/main" id="{AA388B42-01F0-7657-F90A-D009F167C0E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5897" r="15290"/>
              <a:stretch/>
            </p:blipFill>
            <p:spPr bwMode="auto">
              <a:xfrm>
                <a:off x="765562" y="3740022"/>
                <a:ext cx="954945" cy="681563"/>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6" descr="Stack Overflow Integration | Dashboards &amp; Reports | Plecto">
                <a:extLst>
                  <a:ext uri="{FF2B5EF4-FFF2-40B4-BE49-F238E27FC236}">
                    <a16:creationId xmlns:a16="http://schemas.microsoft.com/office/drawing/2014/main" id="{7789EA04-47A2-619E-2725-289175B6AD3F}"/>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20648" b="18943"/>
              <a:stretch/>
            </p:blipFill>
            <p:spPr bwMode="auto">
              <a:xfrm>
                <a:off x="3026476" y="2307302"/>
                <a:ext cx="1375832" cy="398946"/>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28" descr="Sample texts in Design. What to use to test fonts | by fernandocomet |  Medium">
                <a:extLst>
                  <a:ext uri="{FF2B5EF4-FFF2-40B4-BE49-F238E27FC236}">
                    <a16:creationId xmlns:a16="http://schemas.microsoft.com/office/drawing/2014/main" id="{CFCC8D7D-684E-B241-9BF5-232737C2C64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797421" y="2828863"/>
                <a:ext cx="2488820" cy="1615582"/>
              </a:xfrm>
              <a:prstGeom prst="rect">
                <a:avLst/>
              </a:prstGeom>
              <a:noFill/>
              <a:ln>
                <a:solidFill>
                  <a:schemeClr val="dk1"/>
                </a:solidFill>
              </a:ln>
              <a:extLst>
                <a:ext uri="{909E8E84-426E-40DD-AFC4-6F175D3DCCD1}">
                  <a14:hiddenFill xmlns:a14="http://schemas.microsoft.com/office/drawing/2010/main">
                    <a:solidFill>
                      <a:srgbClr val="FFFFFF"/>
                    </a:solidFill>
                  </a14:hiddenFill>
                </a:ext>
              </a:extLst>
            </p:spPr>
          </p:pic>
          <p:pic>
            <p:nvPicPr>
              <p:cNvPr id="13" name="Picture 30" descr="Wikipedia – The Free Encyclopedia - Digital Innovation and Transformation">
                <a:extLst>
                  <a:ext uri="{FF2B5EF4-FFF2-40B4-BE49-F238E27FC236}">
                    <a16:creationId xmlns:a16="http://schemas.microsoft.com/office/drawing/2014/main" id="{69EEA76C-B8A9-FC78-C189-603A26990960}"/>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t="17977" b="17515"/>
              <a:stretch/>
            </p:blipFill>
            <p:spPr bwMode="auto">
              <a:xfrm>
                <a:off x="1558116" y="2276406"/>
                <a:ext cx="1428480" cy="460739"/>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34">
                <a:extLst>
                  <a:ext uri="{FF2B5EF4-FFF2-40B4-BE49-F238E27FC236}">
                    <a16:creationId xmlns:a16="http://schemas.microsoft.com/office/drawing/2014/main" id="{F505A94C-8E4B-2D05-A328-94EFBD03983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957441" y="4566187"/>
                <a:ext cx="820969" cy="369436"/>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42" descr="Download Bloomberg blue logo transparent PNG - StickPNG">
                <a:extLst>
                  <a:ext uri="{FF2B5EF4-FFF2-40B4-BE49-F238E27FC236}">
                    <a16:creationId xmlns:a16="http://schemas.microsoft.com/office/drawing/2014/main" id="{2B99BFEE-47E8-F8E8-D36D-7417546DB5C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041831" y="4566187"/>
                <a:ext cx="1375832" cy="369436"/>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6" descr="Contest | Outstanding International Academy">
                <a:extLst>
                  <a:ext uri="{FF2B5EF4-FFF2-40B4-BE49-F238E27FC236}">
                    <a16:creationId xmlns:a16="http://schemas.microsoft.com/office/drawing/2014/main" id="{698FADAA-DE14-763C-8B15-05D10B920279}"/>
                  </a:ext>
                </a:extLst>
              </p:cNvPr>
              <p:cNvPicPr>
                <a:picLocks noChangeAspect="1" noChangeArrowheads="1"/>
              </p:cNvPicPr>
              <p:nvPr/>
            </p:nvPicPr>
            <p:blipFill rotWithShape="1">
              <a:blip r:embed="rId10">
                <a:extLst>
                  <a:ext uri="{28A0092B-C50C-407E-A947-70E740481C1C}">
                    <a14:useLocalDpi xmlns:a14="http://schemas.microsoft.com/office/drawing/2010/main" val="0"/>
                  </a:ext>
                </a:extLst>
              </a:blip>
              <a:srcRect l="4697" r="4093"/>
              <a:stretch/>
            </p:blipFill>
            <p:spPr bwMode="auto">
              <a:xfrm>
                <a:off x="4358017" y="2970958"/>
                <a:ext cx="1267638" cy="554581"/>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44" descr="Congress.gov | Researcher Resources | Law Library of Congress | Research  Centers | Library of Congress">
                <a:extLst>
                  <a:ext uri="{FF2B5EF4-FFF2-40B4-BE49-F238E27FC236}">
                    <a16:creationId xmlns:a16="http://schemas.microsoft.com/office/drawing/2014/main" id="{42DF299E-37F1-F09E-0F80-A610E9F41922}"/>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4377872" y="3683955"/>
                <a:ext cx="737630" cy="737630"/>
              </a:xfrm>
              <a:prstGeom prst="rect">
                <a:avLst/>
              </a:prstGeom>
              <a:noFill/>
              <a:extLst>
                <a:ext uri="{909E8E84-426E-40DD-AFC4-6F175D3DCCD1}">
                  <a14:hiddenFill xmlns:a14="http://schemas.microsoft.com/office/drawing/2010/main">
                    <a:solidFill>
                      <a:srgbClr val="FFFFFF"/>
                    </a:solidFill>
                  </a14:hiddenFill>
                </a:ext>
              </a:extLst>
            </p:spPr>
          </p:pic>
        </p:grpSp>
        <p:sp>
          <p:nvSpPr>
            <p:cNvPr id="8" name="Rounded Rectangle 7">
              <a:extLst>
                <a:ext uri="{FF2B5EF4-FFF2-40B4-BE49-F238E27FC236}">
                  <a16:creationId xmlns:a16="http://schemas.microsoft.com/office/drawing/2014/main" id="{A19E267C-E05B-5109-0C0C-7FECC0143AC9}"/>
                </a:ext>
              </a:extLst>
            </p:cNvPr>
            <p:cNvSpPr/>
            <p:nvPr/>
          </p:nvSpPr>
          <p:spPr>
            <a:xfrm>
              <a:off x="1013820" y="2393366"/>
              <a:ext cx="4996238" cy="2725466"/>
            </a:xfrm>
            <a:prstGeom prst="roundRect">
              <a:avLst>
                <a:gd name="adj" fmla="val 8184"/>
              </a:avLst>
            </a:prstGeom>
            <a:noFill/>
            <a:ln>
              <a:prstDash val="sys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8" name="Picture 17" descr="A network of dots and lines&#10;&#10;Description automatically generated">
            <a:extLst>
              <a:ext uri="{FF2B5EF4-FFF2-40B4-BE49-F238E27FC236}">
                <a16:creationId xmlns:a16="http://schemas.microsoft.com/office/drawing/2014/main" id="{9A13DA6A-5D1B-30D2-C243-B1FBA654A37D}"/>
              </a:ext>
            </a:extLst>
          </p:cNvPr>
          <p:cNvPicPr>
            <a:picLocks noChangeAspect="1"/>
          </p:cNvPicPr>
          <p:nvPr/>
        </p:nvPicPr>
        <p:blipFill>
          <a:blip r:embed="rId12"/>
          <a:stretch>
            <a:fillRect/>
          </a:stretch>
        </p:blipFill>
        <p:spPr>
          <a:xfrm>
            <a:off x="7294021" y="2090405"/>
            <a:ext cx="3145217" cy="1667918"/>
          </a:xfrm>
          <a:prstGeom prst="rect">
            <a:avLst/>
          </a:prstGeom>
        </p:spPr>
      </p:pic>
      <mc:AlternateContent xmlns:mc="http://schemas.openxmlformats.org/markup-compatibility/2006" xmlns:a14="http://schemas.microsoft.com/office/drawing/2010/main">
        <mc:Choice Requires="a14">
          <p:sp>
            <p:nvSpPr>
              <p:cNvPr id="28" name="TextBox 27">
                <a:extLst>
                  <a:ext uri="{FF2B5EF4-FFF2-40B4-BE49-F238E27FC236}">
                    <a16:creationId xmlns:a16="http://schemas.microsoft.com/office/drawing/2014/main" id="{AED7F1FB-4724-76C9-4BF7-57E55C09CD80}"/>
                  </a:ext>
                </a:extLst>
              </p:cNvPr>
              <p:cNvSpPr txBox="1"/>
              <p:nvPr/>
            </p:nvSpPr>
            <p:spPr>
              <a:xfrm>
                <a:off x="7404429" y="4872670"/>
                <a:ext cx="2924399" cy="369332"/>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sSub>
                        <m:sSubPr>
                          <m:ctrlPr>
                            <a:rPr lang="en-US" b="0" i="1" smtClean="0">
                              <a:latin typeface="Cambria Math" panose="02040503050406030204" pitchFamily="18" charset="0"/>
                              <a:ea typeface="Cambria Math" panose="02040503050406030204" pitchFamily="18" charset="0"/>
                            </a:rPr>
                          </m:ctrlPr>
                        </m:sSubPr>
                        <m:e>
                          <m:acc>
                            <m:accPr>
                              <m:chr m:val="̂"/>
                              <m:ctrlPr>
                                <a:rPr lang="en-US" b="0" i="1" smtClean="0">
                                  <a:latin typeface="Cambria Math" panose="02040503050406030204" pitchFamily="18" charset="0"/>
                                  <a:ea typeface="Cambria Math" panose="02040503050406030204" pitchFamily="18" charset="0"/>
                                </a:rPr>
                              </m:ctrlPr>
                            </m:accPr>
                            <m:e>
                              <m:r>
                                <a:rPr lang="en-US" b="0" i="1" smtClean="0">
                                  <a:latin typeface="Cambria Math" panose="02040503050406030204" pitchFamily="18" charset="0"/>
                                  <a:ea typeface="Cambria Math" panose="02040503050406030204" pitchFamily="18" charset="0"/>
                                </a:rPr>
                                <m:t>𝑥</m:t>
                              </m:r>
                            </m:e>
                          </m:acc>
                          <m:r>
                            <a:rPr lang="en-US" b="0" i="1" smtClean="0">
                              <a:latin typeface="Cambria Math" panose="02040503050406030204" pitchFamily="18" charset="0"/>
                              <a:ea typeface="Cambria Math" panose="02040503050406030204" pitchFamily="18" charset="0"/>
                            </a:rPr>
                            <m:t> ~ </m:t>
                          </m:r>
                          <m:r>
                            <a:rPr lang="en-US" b="0" i="1" smtClean="0">
                              <a:latin typeface="Cambria Math" panose="02040503050406030204" pitchFamily="18" charset="0"/>
                              <a:ea typeface="Cambria Math" panose="02040503050406030204" pitchFamily="18" charset="0"/>
                            </a:rPr>
                            <m:t>𝑝</m:t>
                          </m:r>
                        </m:e>
                        <m:sub>
                          <m:r>
                            <a:rPr lang="en-US" b="0" i="1" smtClean="0">
                              <a:latin typeface="Cambria Math" panose="02040503050406030204" pitchFamily="18" charset="0"/>
                              <a:ea typeface="Cambria Math" panose="02040503050406030204" pitchFamily="18" charset="0"/>
                            </a:rPr>
                            <m:t>𝜃</m:t>
                          </m:r>
                        </m:sub>
                      </m:sSub>
                      <m:d>
                        <m:dPr>
                          <m:ctrlPr>
                            <a:rPr lang="en-US" b="0" i="1" smtClean="0">
                              <a:latin typeface="Cambria Math" panose="02040503050406030204" pitchFamily="18" charset="0"/>
                              <a:ea typeface="Cambria Math" panose="02040503050406030204" pitchFamily="18" charset="0"/>
                            </a:rPr>
                          </m:ctrlPr>
                        </m:dPr>
                        <m:e>
                          <m:r>
                            <a:rPr lang="en-US" b="0" i="1" smtClean="0">
                              <a:latin typeface="Cambria Math" panose="02040503050406030204" pitchFamily="18" charset="0"/>
                              <a:ea typeface="Cambria Math" panose="02040503050406030204" pitchFamily="18" charset="0"/>
                            </a:rPr>
                            <m:t>𝑥</m:t>
                          </m:r>
                        </m:e>
                      </m:d>
                    </m:oMath>
                  </m:oMathPara>
                </a14:m>
                <a:endParaRPr lang="en-US" dirty="0"/>
              </a:p>
            </p:txBody>
          </p:sp>
        </mc:Choice>
        <mc:Fallback xmlns="">
          <p:sp>
            <p:nvSpPr>
              <p:cNvPr id="28" name="TextBox 27">
                <a:extLst>
                  <a:ext uri="{FF2B5EF4-FFF2-40B4-BE49-F238E27FC236}">
                    <a16:creationId xmlns:a16="http://schemas.microsoft.com/office/drawing/2014/main" id="{AED7F1FB-4724-76C9-4BF7-57E55C09CD80}"/>
                  </a:ext>
                </a:extLst>
              </p:cNvPr>
              <p:cNvSpPr txBox="1">
                <a:spLocks noRot="1" noChangeAspect="1" noMove="1" noResize="1" noEditPoints="1" noAdjustHandles="1" noChangeArrowheads="1" noChangeShapeType="1" noTextEdit="1"/>
              </p:cNvSpPr>
              <p:nvPr/>
            </p:nvSpPr>
            <p:spPr>
              <a:xfrm>
                <a:off x="7404429" y="4872670"/>
                <a:ext cx="2924399" cy="369332"/>
              </a:xfrm>
              <a:prstGeom prst="rect">
                <a:avLst/>
              </a:prstGeom>
              <a:blipFill>
                <a:blip r:embed="rId14"/>
                <a:stretch>
                  <a:fillRect b="-16667"/>
                </a:stretch>
              </a:blipFill>
            </p:spPr>
            <p:txBody>
              <a:bodyPr/>
              <a:lstStyle/>
              <a:p>
                <a:r>
                  <a:rPr lang="en-US">
                    <a:noFill/>
                  </a:rPr>
                  <a:t> </a:t>
                </a:r>
              </a:p>
            </p:txBody>
          </p:sp>
        </mc:Fallback>
      </mc:AlternateContent>
      <p:pic>
        <p:nvPicPr>
          <p:cNvPr id="2058" name="Picture 10" descr="Status Order Completed Icon PNG Images, Vectors Free Download - Pngtree">
            <a:extLst>
              <a:ext uri="{FF2B5EF4-FFF2-40B4-BE49-F238E27FC236}">
                <a16:creationId xmlns:a16="http://schemas.microsoft.com/office/drawing/2014/main" id="{A6F880C8-D5E7-B877-9C28-CB6CB865C650}"/>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6345077" y="2040684"/>
            <a:ext cx="748103" cy="619416"/>
          </a:xfrm>
          <a:prstGeom prst="rect">
            <a:avLst/>
          </a:prstGeom>
          <a:noFill/>
          <a:extLst>
            <a:ext uri="{909E8E84-426E-40DD-AFC4-6F175D3DCCD1}">
              <a14:hiddenFill xmlns:a14="http://schemas.microsoft.com/office/drawing/2010/main">
                <a:solidFill>
                  <a:srgbClr val="FFFFFF"/>
                </a:solidFill>
              </a14:hiddenFill>
            </a:ext>
          </a:extLst>
        </p:spPr>
      </p:pic>
      <p:sp>
        <p:nvSpPr>
          <p:cNvPr id="3" name="Right Arrow 2">
            <a:extLst>
              <a:ext uri="{FF2B5EF4-FFF2-40B4-BE49-F238E27FC236}">
                <a16:creationId xmlns:a16="http://schemas.microsoft.com/office/drawing/2014/main" id="{5DD9AE97-23FB-C141-1464-F99AD4C66EF0}"/>
              </a:ext>
            </a:extLst>
          </p:cNvPr>
          <p:cNvSpPr/>
          <p:nvPr/>
        </p:nvSpPr>
        <p:spPr>
          <a:xfrm>
            <a:off x="6450663" y="2798793"/>
            <a:ext cx="536931" cy="251142"/>
          </a:xfrm>
          <a:prstGeom prst="rightArrow">
            <a:avLst>
              <a:gd name="adj1" fmla="val 29346"/>
              <a:gd name="adj2" fmla="val 50000"/>
            </a:avLst>
          </a:prstGeom>
          <a:solidFill>
            <a:schemeClr val="bg1">
              <a:lumMod val="95000"/>
            </a:schemeClr>
          </a:solidFill>
          <a:ln w="12700">
            <a:solidFill>
              <a:schemeClr val="tx1">
                <a:lumMod val="50000"/>
                <a:lumOff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2" descr="Confused Emoji Images – Browse 32,447 Stock Photos, Vectors, and Video |  Adobe Stock">
            <a:extLst>
              <a:ext uri="{FF2B5EF4-FFF2-40B4-BE49-F238E27FC236}">
                <a16:creationId xmlns:a16="http://schemas.microsoft.com/office/drawing/2014/main" id="{2C4DDB5D-3DAF-0762-52F5-3B3C6868C3CA}"/>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2423473" y="3063273"/>
            <a:ext cx="754556" cy="754556"/>
          </a:xfrm>
          <a:prstGeom prst="rect">
            <a:avLst/>
          </a:prstGeom>
          <a:noFill/>
          <a:extLst>
            <a:ext uri="{909E8E84-426E-40DD-AFC4-6F175D3DCCD1}">
              <a14:hiddenFill xmlns:a14="http://schemas.microsoft.com/office/drawing/2010/main">
                <a:solidFill>
                  <a:srgbClr val="FFFFFF"/>
                </a:solidFill>
              </a14:hiddenFill>
            </a:ext>
          </a:extLst>
        </p:spPr>
      </p:pic>
      <p:sp>
        <p:nvSpPr>
          <p:cNvPr id="20" name="Rectangular Callout 19">
            <a:extLst>
              <a:ext uri="{FF2B5EF4-FFF2-40B4-BE49-F238E27FC236}">
                <a16:creationId xmlns:a16="http://schemas.microsoft.com/office/drawing/2014/main" id="{DA8BDCFE-397D-3FF2-57D4-364CEFF7CFC0}"/>
              </a:ext>
            </a:extLst>
          </p:cNvPr>
          <p:cNvSpPr/>
          <p:nvPr/>
        </p:nvSpPr>
        <p:spPr>
          <a:xfrm>
            <a:off x="3276345" y="2350392"/>
            <a:ext cx="2128906" cy="666834"/>
          </a:xfrm>
          <a:prstGeom prst="wedgeRectCallout">
            <a:avLst>
              <a:gd name="adj1" fmla="val -48095"/>
              <a:gd name="adj2" fmla="val 76850"/>
            </a:avLst>
          </a:prstGeom>
          <a:ln>
            <a:solidFill>
              <a:schemeClr val="tx1">
                <a:lumMod val="50000"/>
                <a:lumOff val="5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Is this desirable?</a:t>
            </a:r>
          </a:p>
        </p:txBody>
      </p:sp>
      <p:sp>
        <p:nvSpPr>
          <p:cNvPr id="5" name="Rounded Rectangle 4">
            <a:extLst>
              <a:ext uri="{FF2B5EF4-FFF2-40B4-BE49-F238E27FC236}">
                <a16:creationId xmlns:a16="http://schemas.microsoft.com/office/drawing/2014/main" id="{65F8FF09-961C-4776-E79E-951FAB74FB26}"/>
              </a:ext>
            </a:extLst>
          </p:cNvPr>
          <p:cNvSpPr/>
          <p:nvPr/>
        </p:nvSpPr>
        <p:spPr>
          <a:xfrm>
            <a:off x="1510036" y="4700061"/>
            <a:ext cx="3993188" cy="1001442"/>
          </a:xfrm>
          <a:prstGeom prst="roundRect">
            <a:avLst/>
          </a:prstGeom>
          <a:solidFill>
            <a:srgbClr val="EBF0F9"/>
          </a:solidFill>
          <a:ln w="12700"/>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1400" dirty="0">
                <a:solidFill>
                  <a:schemeClr val="tx1"/>
                </a:solidFill>
              </a:rPr>
              <a:t>Observed data is only an abstraction of deeper human thinking, reasoning, interactions. Imitating the data does not necessarily teach models these underlying skills.</a:t>
            </a:r>
          </a:p>
        </p:txBody>
      </p:sp>
      <p:sp>
        <p:nvSpPr>
          <p:cNvPr id="21" name="Oval 20">
            <a:extLst>
              <a:ext uri="{FF2B5EF4-FFF2-40B4-BE49-F238E27FC236}">
                <a16:creationId xmlns:a16="http://schemas.microsoft.com/office/drawing/2014/main" id="{8ADC519E-67D2-7FFA-7904-C8CE85B5E63D}"/>
              </a:ext>
            </a:extLst>
          </p:cNvPr>
          <p:cNvSpPr/>
          <p:nvPr/>
        </p:nvSpPr>
        <p:spPr>
          <a:xfrm>
            <a:off x="7093180" y="1672798"/>
            <a:ext cx="3346058" cy="2725466"/>
          </a:xfrm>
          <a:prstGeom prst="ellipse">
            <a:avLst/>
          </a:prstGeom>
          <a:noFill/>
          <a:ln w="12700">
            <a:solidFill>
              <a:schemeClr val="tx1">
                <a:lumMod val="50000"/>
                <a:lumOff val="50000"/>
              </a:schemeClr>
            </a:solidFill>
            <a:prstDash val="sysDash"/>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dirty="0"/>
          </a:p>
        </p:txBody>
      </p:sp>
    </p:spTree>
    <p:extLst>
      <p:ext uri="{BB962C8B-B14F-4D97-AF65-F5344CB8AC3E}">
        <p14:creationId xmlns:p14="http://schemas.microsoft.com/office/powerpoint/2010/main" val="3215438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xit" presetSubtype="10" fill="hold" nodeType="clickEffect">
                                  <p:stCondLst>
                                    <p:cond delay="0"/>
                                  </p:stCondLst>
                                  <p:childTnLst>
                                    <p:animEffect transition="out" filter="blinds(horizontal)">
                                      <p:cBhvr>
                                        <p:cTn id="6" dur="500"/>
                                        <p:tgtEl>
                                          <p:spTgt spid="2058"/>
                                        </p:tgtEl>
                                      </p:cBhvr>
                                    </p:animEffect>
                                    <p:set>
                                      <p:cBhvr>
                                        <p:cTn id="7" dur="1" fill="hold">
                                          <p:stCondLst>
                                            <p:cond delay="499"/>
                                          </p:stCondLst>
                                        </p:cTn>
                                        <p:tgtEl>
                                          <p:spTgt spid="2058"/>
                                        </p:tgtEl>
                                        <p:attrNameLst>
                                          <p:attrName>style.visibility</p:attrName>
                                        </p:attrNameLst>
                                      </p:cBhvr>
                                      <p:to>
                                        <p:strVal val="hidden"/>
                                      </p:to>
                                    </p:set>
                                  </p:childTnLst>
                                </p:cTn>
                              </p:par>
                              <p:par>
                                <p:cTn id="8" presetID="3" presetClass="exit" presetSubtype="10" fill="hold" grpId="0" nodeType="withEffect">
                                  <p:stCondLst>
                                    <p:cond delay="0"/>
                                  </p:stCondLst>
                                  <p:childTnLst>
                                    <p:animEffect transition="out" filter="blinds(horizontal)">
                                      <p:cBhvr>
                                        <p:cTn id="9" dur="500"/>
                                        <p:tgtEl>
                                          <p:spTgt spid="3"/>
                                        </p:tgtEl>
                                      </p:cBhvr>
                                    </p:animEffect>
                                    <p:set>
                                      <p:cBhvr>
                                        <p:cTn id="10" dur="1" fill="hold">
                                          <p:stCondLst>
                                            <p:cond delay="499"/>
                                          </p:stCondLst>
                                        </p:cTn>
                                        <p:tgtEl>
                                          <p:spTgt spid="3"/>
                                        </p:tgtEl>
                                        <p:attrNameLst>
                                          <p:attrName>style.visibility</p:attrName>
                                        </p:attrNameLst>
                                      </p:cBhvr>
                                      <p:to>
                                        <p:strVal val="hidden"/>
                                      </p:to>
                                    </p:set>
                                  </p:childTnLst>
                                </p:cTn>
                              </p:par>
                              <p:par>
                                <p:cTn id="11" presetID="3" presetClass="exit" presetSubtype="10" fill="hold" nodeType="withEffect">
                                  <p:stCondLst>
                                    <p:cond delay="0"/>
                                  </p:stCondLst>
                                  <p:childTnLst>
                                    <p:animEffect transition="out" filter="blinds(horizontal)">
                                      <p:cBhvr>
                                        <p:cTn id="12" dur="500"/>
                                        <p:tgtEl>
                                          <p:spTgt spid="6"/>
                                        </p:tgtEl>
                                      </p:cBhvr>
                                    </p:animEffect>
                                    <p:set>
                                      <p:cBhvr>
                                        <p:cTn id="13" dur="1" fill="hold">
                                          <p:stCondLst>
                                            <p:cond delay="499"/>
                                          </p:stCondLst>
                                        </p:cTn>
                                        <p:tgtEl>
                                          <p:spTgt spid="6"/>
                                        </p:tgtEl>
                                        <p:attrNameLst>
                                          <p:attrName>style.visibility</p:attrName>
                                        </p:attrNameLst>
                                      </p:cBhvr>
                                      <p:to>
                                        <p:strVal val="hidden"/>
                                      </p:to>
                                    </p:se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grpId="0" nodeType="clickEffect">
                                  <p:stCondLst>
                                    <p:cond delay="0"/>
                                  </p:stCondLst>
                                  <p:childTnLst>
                                    <p:set>
                                      <p:cBhvr>
                                        <p:cTn id="17" dur="1" fill="hold">
                                          <p:stCondLst>
                                            <p:cond delay="0"/>
                                          </p:stCondLst>
                                        </p:cTn>
                                        <p:tgtEl>
                                          <p:spTgt spid="21"/>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grpId="0" nodeType="clickEffect">
                                  <p:stCondLst>
                                    <p:cond delay="0"/>
                                  </p:stCondLst>
                                  <p:childTnLst>
                                    <p:set>
                                      <p:cBhvr>
                                        <p:cTn id="21" dur="1" fill="hold">
                                          <p:stCondLst>
                                            <p:cond delay="0"/>
                                          </p:stCondLst>
                                        </p:cTn>
                                        <p:tgtEl>
                                          <p:spTgt spid="28"/>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nodeType="clickEffect">
                                  <p:stCondLst>
                                    <p:cond delay="0"/>
                                  </p:stCondLst>
                                  <p:childTnLst>
                                    <p:set>
                                      <p:cBhvr>
                                        <p:cTn id="25" dur="1" fill="hold">
                                          <p:stCondLst>
                                            <p:cond delay="0"/>
                                          </p:stCondLst>
                                        </p:cTn>
                                        <p:tgtEl>
                                          <p:spTgt spid="19"/>
                                        </p:tgtEl>
                                        <p:attrNameLst>
                                          <p:attrName>style.visibility</p:attrName>
                                        </p:attrNameLst>
                                      </p:cBhvr>
                                      <p:to>
                                        <p:strVal val="visible"/>
                                      </p:to>
                                    </p:set>
                                  </p:childTnLst>
                                </p:cTn>
                              </p:par>
                              <p:par>
                                <p:cTn id="26" presetID="1" presetClass="entr" presetSubtype="0" fill="hold" grpId="0" nodeType="withEffect">
                                  <p:stCondLst>
                                    <p:cond delay="0"/>
                                  </p:stCondLst>
                                  <p:childTnLst>
                                    <p:set>
                                      <p:cBhvr>
                                        <p:cTn id="27" dur="1" fill="hold">
                                          <p:stCondLst>
                                            <p:cond delay="0"/>
                                          </p:stCondLst>
                                        </p:cTn>
                                        <p:tgtEl>
                                          <p:spTgt spid="20"/>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 grpId="0"/>
      <p:bldP spid="3" grpId="0" animBg="1"/>
      <p:bldP spid="20" grpId="0" animBg="1"/>
      <p:bldP spid="5" grpId="0" animBg="1"/>
      <p:bldP spid="21"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A8F87D-6B61-1D66-6634-895F34FA155C}"/>
              </a:ext>
            </a:extLst>
          </p:cNvPr>
          <p:cNvSpPr>
            <a:spLocks noGrp="1"/>
          </p:cNvSpPr>
          <p:nvPr>
            <p:ph type="title"/>
          </p:nvPr>
        </p:nvSpPr>
        <p:spPr/>
        <p:txBody>
          <a:bodyPr/>
          <a:lstStyle/>
          <a:p>
            <a:r>
              <a:rPr lang="en-US" dirty="0"/>
              <a:t>Hallucination (mathematics)</a:t>
            </a:r>
          </a:p>
        </p:txBody>
      </p:sp>
      <p:sp>
        <p:nvSpPr>
          <p:cNvPr id="4" name="Slide Number Placeholder 3">
            <a:extLst>
              <a:ext uri="{FF2B5EF4-FFF2-40B4-BE49-F238E27FC236}">
                <a16:creationId xmlns:a16="http://schemas.microsoft.com/office/drawing/2014/main" id="{3785F8E7-4750-5193-5B39-5E47BD889B5D}"/>
              </a:ext>
            </a:extLst>
          </p:cNvPr>
          <p:cNvSpPr>
            <a:spLocks noGrp="1"/>
          </p:cNvSpPr>
          <p:nvPr>
            <p:ph type="sldNum" sz="quarter" idx="12"/>
          </p:nvPr>
        </p:nvSpPr>
        <p:spPr/>
        <p:txBody>
          <a:bodyPr/>
          <a:lstStyle/>
          <a:p>
            <a:fld id="{BA64772F-E81F-0045-92B8-B93AB4530561}" type="slidenum">
              <a:rPr lang="en-US" smtClean="0"/>
              <a:t>6</a:t>
            </a:fld>
            <a:endParaRPr lang="en-US"/>
          </a:p>
        </p:txBody>
      </p:sp>
      <p:grpSp>
        <p:nvGrpSpPr>
          <p:cNvPr id="22" name="Group 21">
            <a:extLst>
              <a:ext uri="{FF2B5EF4-FFF2-40B4-BE49-F238E27FC236}">
                <a16:creationId xmlns:a16="http://schemas.microsoft.com/office/drawing/2014/main" id="{4F204C3F-B3E0-2B4B-17DD-F557F49579A9}"/>
              </a:ext>
            </a:extLst>
          </p:cNvPr>
          <p:cNvGrpSpPr/>
          <p:nvPr/>
        </p:nvGrpSpPr>
        <p:grpSpPr>
          <a:xfrm>
            <a:off x="3390570" y="4501525"/>
            <a:ext cx="7201425" cy="1646903"/>
            <a:chOff x="2383588" y="1437565"/>
            <a:chExt cx="7201425" cy="1646903"/>
          </a:xfrm>
        </p:grpSpPr>
        <p:sp>
          <p:nvSpPr>
            <p:cNvPr id="9" name="TextBox 8">
              <a:extLst>
                <a:ext uri="{FF2B5EF4-FFF2-40B4-BE49-F238E27FC236}">
                  <a16:creationId xmlns:a16="http://schemas.microsoft.com/office/drawing/2014/main" id="{0E117795-1117-5444-9FAF-BD26351A8A24}"/>
                </a:ext>
              </a:extLst>
            </p:cNvPr>
            <p:cNvSpPr txBox="1"/>
            <p:nvPr/>
          </p:nvSpPr>
          <p:spPr>
            <a:xfrm>
              <a:off x="3030692" y="2123855"/>
              <a:ext cx="6554321" cy="923330"/>
            </a:xfrm>
            <a:prstGeom prst="rect">
              <a:avLst/>
            </a:prstGeom>
            <a:noFill/>
          </p:spPr>
          <p:txBody>
            <a:bodyPr wrap="square">
              <a:spAutoFit/>
            </a:bodyPr>
            <a:lstStyle/>
            <a:p>
              <a:r>
                <a:rPr lang="en-CA" dirty="0"/>
                <a:t>The first number is 0, the second number is 1, therefore, the third number is 0+1=1. After some iteration, the 50th number is 32,432,268,459.</a:t>
              </a:r>
            </a:p>
          </p:txBody>
        </p:sp>
        <p:pic>
          <p:nvPicPr>
            <p:cNvPr id="10" name="Graphic 9" descr="Close with solid fill">
              <a:extLst>
                <a:ext uri="{FF2B5EF4-FFF2-40B4-BE49-F238E27FC236}">
                  <a16:creationId xmlns:a16="http://schemas.microsoft.com/office/drawing/2014/main" id="{20339D0A-A992-422D-3344-B8076812F5C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971633" y="2725546"/>
              <a:ext cx="313661" cy="313661"/>
            </a:xfrm>
            <a:prstGeom prst="rect">
              <a:avLst/>
            </a:prstGeom>
          </p:spPr>
        </p:pic>
        <p:sp>
          <p:nvSpPr>
            <p:cNvPr id="11" name="TextBox 10">
              <a:extLst>
                <a:ext uri="{FF2B5EF4-FFF2-40B4-BE49-F238E27FC236}">
                  <a16:creationId xmlns:a16="http://schemas.microsoft.com/office/drawing/2014/main" id="{AC8A2C7B-ACFE-B1D4-6644-01EA9F3B5C3E}"/>
                </a:ext>
              </a:extLst>
            </p:cNvPr>
            <p:cNvSpPr txBox="1"/>
            <p:nvPr/>
          </p:nvSpPr>
          <p:spPr>
            <a:xfrm>
              <a:off x="3030692" y="1646279"/>
              <a:ext cx="6097772" cy="369332"/>
            </a:xfrm>
            <a:prstGeom prst="rect">
              <a:avLst/>
            </a:prstGeom>
            <a:noFill/>
          </p:spPr>
          <p:txBody>
            <a:bodyPr wrap="square">
              <a:spAutoFit/>
            </a:bodyPr>
            <a:lstStyle/>
            <a:p>
              <a:r>
                <a:rPr lang="en-CA" b="1" dirty="0"/>
                <a:t>Question:</a:t>
              </a:r>
              <a:r>
                <a:rPr lang="en-CA" dirty="0"/>
                <a:t> What is the 50th number in Fibonacci sequence?</a:t>
              </a:r>
              <a:endParaRPr lang="en-US" dirty="0"/>
            </a:p>
          </p:txBody>
        </p:sp>
        <p:pic>
          <p:nvPicPr>
            <p:cNvPr id="12" name="Picture 2" descr="ChatGPT Logo, symbol, meaning, history, PNG, brand">
              <a:extLst>
                <a:ext uri="{FF2B5EF4-FFF2-40B4-BE49-F238E27FC236}">
                  <a16:creationId xmlns:a16="http://schemas.microsoft.com/office/drawing/2014/main" id="{7B601EE5-0461-8AAF-BEBF-33181F9EDA0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420111" y="2373352"/>
              <a:ext cx="713162" cy="401154"/>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descr="A cartoon of a person sitting at a desk with a computer&#10;&#10;Description automatically generated">
              <a:extLst>
                <a:ext uri="{FF2B5EF4-FFF2-40B4-BE49-F238E27FC236}">
                  <a16:creationId xmlns:a16="http://schemas.microsoft.com/office/drawing/2014/main" id="{F5A1DBE0-0461-5E20-2111-7F43FC3F794D}"/>
                </a:ext>
              </a:extLst>
            </p:cNvPr>
            <p:cNvPicPr>
              <a:picLocks noChangeAspect="1"/>
            </p:cNvPicPr>
            <p:nvPr/>
          </p:nvPicPr>
          <p:blipFill>
            <a:blip r:embed="rId6"/>
            <a:stretch>
              <a:fillRect/>
            </a:stretch>
          </p:blipFill>
          <p:spPr>
            <a:xfrm>
              <a:off x="2522692" y="1437565"/>
              <a:ext cx="508000" cy="635000"/>
            </a:xfrm>
            <a:prstGeom prst="rect">
              <a:avLst/>
            </a:prstGeom>
          </p:spPr>
        </p:pic>
        <p:sp>
          <p:nvSpPr>
            <p:cNvPr id="20" name="Rounded Rectangle 19">
              <a:extLst>
                <a:ext uri="{FF2B5EF4-FFF2-40B4-BE49-F238E27FC236}">
                  <a16:creationId xmlns:a16="http://schemas.microsoft.com/office/drawing/2014/main" id="{E0417174-D4A2-534F-881F-4E75E17D0D7D}"/>
                </a:ext>
              </a:extLst>
            </p:cNvPr>
            <p:cNvSpPr/>
            <p:nvPr/>
          </p:nvSpPr>
          <p:spPr>
            <a:xfrm>
              <a:off x="2383588" y="1478089"/>
              <a:ext cx="7201425" cy="1606379"/>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3" name="Group 22">
            <a:extLst>
              <a:ext uri="{FF2B5EF4-FFF2-40B4-BE49-F238E27FC236}">
                <a16:creationId xmlns:a16="http://schemas.microsoft.com/office/drawing/2014/main" id="{E1531E9E-6813-136D-5813-32739FB977BB}"/>
              </a:ext>
            </a:extLst>
          </p:cNvPr>
          <p:cNvGrpSpPr/>
          <p:nvPr/>
        </p:nvGrpSpPr>
        <p:grpSpPr>
          <a:xfrm>
            <a:off x="3390569" y="2940410"/>
            <a:ext cx="7201425" cy="1398008"/>
            <a:chOff x="2420111" y="4024248"/>
            <a:chExt cx="7201425" cy="1398008"/>
          </a:xfrm>
        </p:grpSpPr>
        <p:sp>
          <p:nvSpPr>
            <p:cNvPr id="14" name="TextBox 13">
              <a:extLst>
                <a:ext uri="{FF2B5EF4-FFF2-40B4-BE49-F238E27FC236}">
                  <a16:creationId xmlns:a16="http://schemas.microsoft.com/office/drawing/2014/main" id="{1FF6FDC8-CC7C-F236-FD44-8EC9CA0791A7}"/>
                </a:ext>
              </a:extLst>
            </p:cNvPr>
            <p:cNvSpPr txBox="1"/>
            <p:nvPr/>
          </p:nvSpPr>
          <p:spPr>
            <a:xfrm>
              <a:off x="3133273" y="4872222"/>
              <a:ext cx="4051001" cy="369332"/>
            </a:xfrm>
            <a:prstGeom prst="rect">
              <a:avLst/>
            </a:prstGeom>
            <a:noFill/>
          </p:spPr>
          <p:txBody>
            <a:bodyPr wrap="square">
              <a:spAutoFit/>
            </a:bodyPr>
            <a:lstStyle/>
            <a:p>
              <a:r>
                <a:rPr lang="en-CA" dirty="0"/>
                <a:t>The result of 8432 * 3391 is 28,567,792.</a:t>
              </a:r>
            </a:p>
          </p:txBody>
        </p:sp>
        <p:pic>
          <p:nvPicPr>
            <p:cNvPr id="15" name="Graphic 14" descr="Close with solid fill">
              <a:extLst>
                <a:ext uri="{FF2B5EF4-FFF2-40B4-BE49-F238E27FC236}">
                  <a16:creationId xmlns:a16="http://schemas.microsoft.com/office/drawing/2014/main" id="{AE3CD779-F6CB-9613-DB85-E912BDD3ED4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011742" y="4927893"/>
              <a:ext cx="313661" cy="313661"/>
            </a:xfrm>
            <a:prstGeom prst="rect">
              <a:avLst/>
            </a:prstGeom>
          </p:spPr>
        </p:pic>
        <p:sp>
          <p:nvSpPr>
            <p:cNvPr id="16" name="TextBox 15">
              <a:extLst>
                <a:ext uri="{FF2B5EF4-FFF2-40B4-BE49-F238E27FC236}">
                  <a16:creationId xmlns:a16="http://schemas.microsoft.com/office/drawing/2014/main" id="{29524FFC-115B-DA1C-8EAC-740C27B96548}"/>
                </a:ext>
              </a:extLst>
            </p:cNvPr>
            <p:cNvSpPr txBox="1"/>
            <p:nvPr/>
          </p:nvSpPr>
          <p:spPr>
            <a:xfrm>
              <a:off x="3133273" y="4254928"/>
              <a:ext cx="3539376" cy="369332"/>
            </a:xfrm>
            <a:prstGeom prst="rect">
              <a:avLst/>
            </a:prstGeom>
            <a:noFill/>
          </p:spPr>
          <p:txBody>
            <a:bodyPr wrap="square">
              <a:spAutoFit/>
            </a:bodyPr>
            <a:lstStyle/>
            <a:p>
              <a:r>
                <a:rPr lang="en-CA" b="1" dirty="0"/>
                <a:t>Question:</a:t>
              </a:r>
              <a:r>
                <a:rPr lang="en-CA" dirty="0"/>
                <a:t> What is 8432 * 3391?</a:t>
              </a:r>
              <a:endParaRPr lang="en-US" dirty="0"/>
            </a:p>
          </p:txBody>
        </p:sp>
        <p:pic>
          <p:nvPicPr>
            <p:cNvPr id="17" name="Picture 2" descr="ChatGPT Logo, symbol, meaning, history, PNG, brand">
              <a:extLst>
                <a:ext uri="{FF2B5EF4-FFF2-40B4-BE49-F238E27FC236}">
                  <a16:creationId xmlns:a16="http://schemas.microsoft.com/office/drawing/2014/main" id="{5E6949DF-13E2-DC3F-21F5-F04A9BBBE05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22692" y="4907859"/>
              <a:ext cx="713162" cy="401154"/>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17" descr="A cartoon of a person sitting at a desk with a computer&#10;&#10;Description automatically generated">
              <a:extLst>
                <a:ext uri="{FF2B5EF4-FFF2-40B4-BE49-F238E27FC236}">
                  <a16:creationId xmlns:a16="http://schemas.microsoft.com/office/drawing/2014/main" id="{E7F907A5-87A3-CAC8-956C-24D03D479196}"/>
                </a:ext>
              </a:extLst>
            </p:cNvPr>
            <p:cNvPicPr>
              <a:picLocks noChangeAspect="1"/>
            </p:cNvPicPr>
            <p:nvPr/>
          </p:nvPicPr>
          <p:blipFill>
            <a:blip r:embed="rId6"/>
            <a:stretch>
              <a:fillRect/>
            </a:stretch>
          </p:blipFill>
          <p:spPr>
            <a:xfrm>
              <a:off x="2637630" y="4046214"/>
              <a:ext cx="508000" cy="635000"/>
            </a:xfrm>
            <a:prstGeom prst="rect">
              <a:avLst/>
            </a:prstGeom>
          </p:spPr>
        </p:pic>
        <p:sp>
          <p:nvSpPr>
            <p:cNvPr id="21" name="Rounded Rectangle 20">
              <a:extLst>
                <a:ext uri="{FF2B5EF4-FFF2-40B4-BE49-F238E27FC236}">
                  <a16:creationId xmlns:a16="http://schemas.microsoft.com/office/drawing/2014/main" id="{A81A9A71-2056-0562-71B5-12353A9EBEA7}"/>
                </a:ext>
              </a:extLst>
            </p:cNvPr>
            <p:cNvSpPr/>
            <p:nvPr/>
          </p:nvSpPr>
          <p:spPr>
            <a:xfrm>
              <a:off x="2420111" y="4024248"/>
              <a:ext cx="7201425" cy="1398008"/>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4" name="Group 23">
            <a:extLst>
              <a:ext uri="{FF2B5EF4-FFF2-40B4-BE49-F238E27FC236}">
                <a16:creationId xmlns:a16="http://schemas.microsoft.com/office/drawing/2014/main" id="{EB9C3B48-F895-4C1A-32E1-4429FB9556BD}"/>
              </a:ext>
            </a:extLst>
          </p:cNvPr>
          <p:cNvGrpSpPr/>
          <p:nvPr/>
        </p:nvGrpSpPr>
        <p:grpSpPr>
          <a:xfrm>
            <a:off x="3387211" y="1361700"/>
            <a:ext cx="7201425" cy="1398008"/>
            <a:chOff x="2420111" y="4024248"/>
            <a:chExt cx="7201425" cy="1398008"/>
          </a:xfrm>
        </p:grpSpPr>
        <p:sp>
          <p:nvSpPr>
            <p:cNvPr id="25" name="TextBox 24">
              <a:extLst>
                <a:ext uri="{FF2B5EF4-FFF2-40B4-BE49-F238E27FC236}">
                  <a16:creationId xmlns:a16="http://schemas.microsoft.com/office/drawing/2014/main" id="{1A1C7648-2DE0-E76A-401C-7874704BC5B2}"/>
                </a:ext>
              </a:extLst>
            </p:cNvPr>
            <p:cNvSpPr txBox="1"/>
            <p:nvPr/>
          </p:nvSpPr>
          <p:spPr>
            <a:xfrm>
              <a:off x="3133273" y="4872222"/>
              <a:ext cx="4051001" cy="369332"/>
            </a:xfrm>
            <a:prstGeom prst="rect">
              <a:avLst/>
            </a:prstGeom>
            <a:noFill/>
          </p:spPr>
          <p:txBody>
            <a:bodyPr wrap="square">
              <a:spAutoFit/>
            </a:bodyPr>
            <a:lstStyle/>
            <a:p>
              <a:r>
                <a:rPr lang="en-CA" dirty="0"/>
                <a:t>The result of 100 + 222 is 322</a:t>
              </a:r>
            </a:p>
          </p:txBody>
        </p:sp>
        <p:sp>
          <p:nvSpPr>
            <p:cNvPr id="27" name="TextBox 26">
              <a:extLst>
                <a:ext uri="{FF2B5EF4-FFF2-40B4-BE49-F238E27FC236}">
                  <a16:creationId xmlns:a16="http://schemas.microsoft.com/office/drawing/2014/main" id="{FB347807-D50F-DE59-AF05-27B9781AFF05}"/>
                </a:ext>
              </a:extLst>
            </p:cNvPr>
            <p:cNvSpPr txBox="1"/>
            <p:nvPr/>
          </p:nvSpPr>
          <p:spPr>
            <a:xfrm>
              <a:off x="3133273" y="4254928"/>
              <a:ext cx="3539376" cy="369332"/>
            </a:xfrm>
            <a:prstGeom prst="rect">
              <a:avLst/>
            </a:prstGeom>
            <a:noFill/>
          </p:spPr>
          <p:txBody>
            <a:bodyPr wrap="square">
              <a:spAutoFit/>
            </a:bodyPr>
            <a:lstStyle/>
            <a:p>
              <a:r>
                <a:rPr lang="en-CA" b="1" dirty="0"/>
                <a:t>Question:</a:t>
              </a:r>
              <a:r>
                <a:rPr lang="en-CA" dirty="0"/>
                <a:t> What is 100 + 222?</a:t>
              </a:r>
              <a:endParaRPr lang="en-US" dirty="0"/>
            </a:p>
          </p:txBody>
        </p:sp>
        <p:pic>
          <p:nvPicPr>
            <p:cNvPr id="28" name="Picture 2" descr="ChatGPT Logo, symbol, meaning, history, PNG, brand">
              <a:extLst>
                <a:ext uri="{FF2B5EF4-FFF2-40B4-BE49-F238E27FC236}">
                  <a16:creationId xmlns:a16="http://schemas.microsoft.com/office/drawing/2014/main" id="{8F3BA8D2-1F18-BE52-D38B-30F70928BC2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22692" y="4907859"/>
              <a:ext cx="713162" cy="401154"/>
            </a:xfrm>
            <a:prstGeom prst="rect">
              <a:avLst/>
            </a:prstGeom>
            <a:noFill/>
            <a:extLst>
              <a:ext uri="{909E8E84-426E-40DD-AFC4-6F175D3DCCD1}">
                <a14:hiddenFill xmlns:a14="http://schemas.microsoft.com/office/drawing/2010/main">
                  <a:solidFill>
                    <a:srgbClr val="FFFFFF"/>
                  </a:solidFill>
                </a14:hiddenFill>
              </a:ext>
            </a:extLst>
          </p:spPr>
        </p:pic>
        <p:pic>
          <p:nvPicPr>
            <p:cNvPr id="29" name="Picture 28" descr="A cartoon of a person sitting at a desk with a computer&#10;&#10;Description automatically generated">
              <a:extLst>
                <a:ext uri="{FF2B5EF4-FFF2-40B4-BE49-F238E27FC236}">
                  <a16:creationId xmlns:a16="http://schemas.microsoft.com/office/drawing/2014/main" id="{3581AB46-31EB-DFCB-F2CF-1616AEA62E6F}"/>
                </a:ext>
              </a:extLst>
            </p:cNvPr>
            <p:cNvPicPr>
              <a:picLocks noChangeAspect="1"/>
            </p:cNvPicPr>
            <p:nvPr/>
          </p:nvPicPr>
          <p:blipFill>
            <a:blip r:embed="rId6"/>
            <a:stretch>
              <a:fillRect/>
            </a:stretch>
          </p:blipFill>
          <p:spPr>
            <a:xfrm>
              <a:off x="2637630" y="4046214"/>
              <a:ext cx="508000" cy="635000"/>
            </a:xfrm>
            <a:prstGeom prst="rect">
              <a:avLst/>
            </a:prstGeom>
          </p:spPr>
        </p:pic>
        <p:sp>
          <p:nvSpPr>
            <p:cNvPr id="30" name="Rounded Rectangle 29">
              <a:extLst>
                <a:ext uri="{FF2B5EF4-FFF2-40B4-BE49-F238E27FC236}">
                  <a16:creationId xmlns:a16="http://schemas.microsoft.com/office/drawing/2014/main" id="{2D3A3A3B-4855-27D2-8C22-93CCD657C27D}"/>
                </a:ext>
              </a:extLst>
            </p:cNvPr>
            <p:cNvSpPr/>
            <p:nvPr/>
          </p:nvSpPr>
          <p:spPr>
            <a:xfrm>
              <a:off x="2420111" y="4024248"/>
              <a:ext cx="7201425" cy="1398008"/>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1" name="TextBox 30">
            <a:extLst>
              <a:ext uri="{FF2B5EF4-FFF2-40B4-BE49-F238E27FC236}">
                <a16:creationId xmlns:a16="http://schemas.microsoft.com/office/drawing/2014/main" id="{7713B938-3F28-9134-B586-7FA5901B41CE}"/>
              </a:ext>
            </a:extLst>
          </p:cNvPr>
          <p:cNvSpPr txBox="1"/>
          <p:nvPr/>
        </p:nvSpPr>
        <p:spPr>
          <a:xfrm>
            <a:off x="834474" y="1876038"/>
            <a:ext cx="1592359" cy="369332"/>
          </a:xfrm>
          <a:prstGeom prst="rect">
            <a:avLst/>
          </a:prstGeom>
          <a:noFill/>
        </p:spPr>
        <p:txBody>
          <a:bodyPr wrap="none" rtlCol="0">
            <a:spAutoFit/>
          </a:bodyPr>
          <a:lstStyle/>
          <a:p>
            <a:r>
              <a:rPr lang="en-US" dirty="0"/>
              <a:t>In-distribution</a:t>
            </a:r>
          </a:p>
        </p:txBody>
      </p:sp>
      <p:sp>
        <p:nvSpPr>
          <p:cNvPr id="32" name="TextBox 31">
            <a:extLst>
              <a:ext uri="{FF2B5EF4-FFF2-40B4-BE49-F238E27FC236}">
                <a16:creationId xmlns:a16="http://schemas.microsoft.com/office/drawing/2014/main" id="{F483269D-74DB-43AD-7161-EC54FA602A76}"/>
              </a:ext>
            </a:extLst>
          </p:cNvPr>
          <p:cNvSpPr txBox="1"/>
          <p:nvPr/>
        </p:nvSpPr>
        <p:spPr>
          <a:xfrm>
            <a:off x="838200" y="4172717"/>
            <a:ext cx="2049087" cy="369332"/>
          </a:xfrm>
          <a:prstGeom prst="rect">
            <a:avLst/>
          </a:prstGeom>
          <a:noFill/>
        </p:spPr>
        <p:txBody>
          <a:bodyPr wrap="none" rtlCol="0">
            <a:spAutoFit/>
          </a:bodyPr>
          <a:lstStyle/>
          <a:p>
            <a:r>
              <a:rPr lang="en-US" dirty="0"/>
              <a:t>Out-of-distribution</a:t>
            </a:r>
          </a:p>
        </p:txBody>
      </p:sp>
      <p:pic>
        <p:nvPicPr>
          <p:cNvPr id="3" name="Graphic 2" descr="Checkmark with solid fill">
            <a:extLst>
              <a:ext uri="{FF2B5EF4-FFF2-40B4-BE49-F238E27FC236}">
                <a16:creationId xmlns:a16="http://schemas.microsoft.com/office/drawing/2014/main" id="{3B05599B-CB5A-258D-72C8-1F6A2FEEB53C}"/>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974991" y="2338438"/>
            <a:ext cx="317285" cy="317285"/>
          </a:xfrm>
          <a:prstGeom prst="rect">
            <a:avLst/>
          </a:prstGeom>
        </p:spPr>
      </p:pic>
    </p:spTree>
    <p:extLst>
      <p:ext uri="{BB962C8B-B14F-4D97-AF65-F5344CB8AC3E}">
        <p14:creationId xmlns:p14="http://schemas.microsoft.com/office/powerpoint/2010/main" val="24432632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3"/>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2B236-D0B9-BCDF-9923-95ABB8ED5AE8}"/>
              </a:ext>
            </a:extLst>
          </p:cNvPr>
          <p:cNvSpPr>
            <a:spLocks noGrp="1"/>
          </p:cNvSpPr>
          <p:nvPr>
            <p:ph type="title"/>
          </p:nvPr>
        </p:nvSpPr>
        <p:spPr/>
        <p:txBody>
          <a:bodyPr/>
          <a:lstStyle/>
          <a:p>
            <a:r>
              <a:rPr lang="en-US" dirty="0"/>
              <a:t>Why is LLM Hallucinating?</a:t>
            </a:r>
          </a:p>
        </p:txBody>
      </p:sp>
      <p:sp>
        <p:nvSpPr>
          <p:cNvPr id="4" name="Slide Number Placeholder 3">
            <a:extLst>
              <a:ext uri="{FF2B5EF4-FFF2-40B4-BE49-F238E27FC236}">
                <a16:creationId xmlns:a16="http://schemas.microsoft.com/office/drawing/2014/main" id="{F1D23976-92E7-C0EC-DE68-BAC737B133B6}"/>
              </a:ext>
            </a:extLst>
          </p:cNvPr>
          <p:cNvSpPr>
            <a:spLocks noGrp="1"/>
          </p:cNvSpPr>
          <p:nvPr>
            <p:ph type="sldNum" sz="quarter" idx="12"/>
          </p:nvPr>
        </p:nvSpPr>
        <p:spPr/>
        <p:txBody>
          <a:bodyPr/>
          <a:lstStyle/>
          <a:p>
            <a:fld id="{BA64772F-E81F-0045-92B8-B93AB4530561}" type="slidenum">
              <a:rPr lang="en-US" smtClean="0"/>
              <a:t>7</a:t>
            </a:fld>
            <a:endParaRPr lang="en-US"/>
          </a:p>
        </p:txBody>
      </p:sp>
      <p:pic>
        <p:nvPicPr>
          <p:cNvPr id="5" name="Picture 2" descr="Confused Emoji Images – Browse 32,447 Stock Photos, Vectors, and Video |  Adobe Stock">
            <a:extLst>
              <a:ext uri="{FF2B5EF4-FFF2-40B4-BE49-F238E27FC236}">
                <a16:creationId xmlns:a16="http://schemas.microsoft.com/office/drawing/2014/main" id="{4F6CF62B-0155-22FD-F1F2-603BA9C5D53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40483" y="2491257"/>
            <a:ext cx="754556" cy="754556"/>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ular Callout 5">
            <a:extLst>
              <a:ext uri="{FF2B5EF4-FFF2-40B4-BE49-F238E27FC236}">
                <a16:creationId xmlns:a16="http://schemas.microsoft.com/office/drawing/2014/main" id="{CE01F2FA-7CAE-95C5-C421-A4BE52C58326}"/>
              </a:ext>
            </a:extLst>
          </p:cNvPr>
          <p:cNvSpPr/>
          <p:nvPr/>
        </p:nvSpPr>
        <p:spPr>
          <a:xfrm>
            <a:off x="5369024" y="1964724"/>
            <a:ext cx="3404273" cy="558231"/>
          </a:xfrm>
          <a:prstGeom prst="wedgeRectCallout">
            <a:avLst>
              <a:gd name="adj1" fmla="val -48095"/>
              <a:gd name="adj2" fmla="val 76850"/>
            </a:avLst>
          </a:prstGeom>
          <a:ln>
            <a:solidFill>
              <a:schemeClr val="tx1">
                <a:lumMod val="50000"/>
                <a:lumOff val="5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Why is Hallucination happening?</a:t>
            </a:r>
          </a:p>
        </p:txBody>
      </p:sp>
      <p:sp>
        <p:nvSpPr>
          <p:cNvPr id="10" name="Rounded Rectangle 9">
            <a:extLst>
              <a:ext uri="{FF2B5EF4-FFF2-40B4-BE49-F238E27FC236}">
                <a16:creationId xmlns:a16="http://schemas.microsoft.com/office/drawing/2014/main" id="{664059EC-208A-BD8B-1B23-87AD2B589C79}"/>
              </a:ext>
            </a:extLst>
          </p:cNvPr>
          <p:cNvSpPr/>
          <p:nvPr/>
        </p:nvSpPr>
        <p:spPr>
          <a:xfrm>
            <a:off x="2827637" y="3957768"/>
            <a:ext cx="6536725" cy="754556"/>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The model doesn’t understand how the data was generated, </a:t>
            </a:r>
          </a:p>
          <a:p>
            <a:pPr algn="ctr"/>
            <a:r>
              <a:rPr lang="en-US" dirty="0">
                <a:solidFill>
                  <a:schemeClr val="tx1"/>
                </a:solidFill>
              </a:rPr>
              <a:t>It only learns to fit the surface-form of the data!</a:t>
            </a:r>
          </a:p>
        </p:txBody>
      </p:sp>
    </p:spTree>
    <p:extLst>
      <p:ext uri="{BB962C8B-B14F-4D97-AF65-F5344CB8AC3E}">
        <p14:creationId xmlns:p14="http://schemas.microsoft.com/office/powerpoint/2010/main" val="41009242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59465C-2248-4AB2-6AC8-7EA185D63998}"/>
              </a:ext>
            </a:extLst>
          </p:cNvPr>
          <p:cNvSpPr>
            <a:spLocks noGrp="1"/>
          </p:cNvSpPr>
          <p:nvPr>
            <p:ph type="title"/>
          </p:nvPr>
        </p:nvSpPr>
        <p:spPr/>
        <p:txBody>
          <a:bodyPr>
            <a:normAutofit/>
          </a:bodyPr>
          <a:lstStyle/>
          <a:p>
            <a:r>
              <a:rPr lang="en-US" dirty="0"/>
              <a:t>What’s Data Generation Process?</a:t>
            </a:r>
          </a:p>
        </p:txBody>
      </p:sp>
      <p:sp>
        <p:nvSpPr>
          <p:cNvPr id="4" name="Slide Number Placeholder 3">
            <a:extLst>
              <a:ext uri="{FF2B5EF4-FFF2-40B4-BE49-F238E27FC236}">
                <a16:creationId xmlns:a16="http://schemas.microsoft.com/office/drawing/2014/main" id="{FB6C037D-C179-0791-9290-E0624AB6FAB5}"/>
              </a:ext>
            </a:extLst>
          </p:cNvPr>
          <p:cNvSpPr>
            <a:spLocks noGrp="1"/>
          </p:cNvSpPr>
          <p:nvPr>
            <p:ph type="sldNum" sz="quarter" idx="12"/>
          </p:nvPr>
        </p:nvSpPr>
        <p:spPr/>
        <p:txBody>
          <a:bodyPr/>
          <a:lstStyle/>
          <a:p>
            <a:fld id="{BA64772F-E81F-0045-92B8-B93AB4530561}" type="slidenum">
              <a:rPr lang="en-US" smtClean="0"/>
              <a:t>8</a:t>
            </a:fld>
            <a:endParaRPr lang="en-US"/>
          </a:p>
        </p:txBody>
      </p:sp>
      <p:grpSp>
        <p:nvGrpSpPr>
          <p:cNvPr id="20" name="Group 19">
            <a:extLst>
              <a:ext uri="{FF2B5EF4-FFF2-40B4-BE49-F238E27FC236}">
                <a16:creationId xmlns:a16="http://schemas.microsoft.com/office/drawing/2014/main" id="{7767B1F1-7D15-7FC4-48A8-727CFF92BFF1}"/>
              </a:ext>
            </a:extLst>
          </p:cNvPr>
          <p:cNvGrpSpPr/>
          <p:nvPr/>
        </p:nvGrpSpPr>
        <p:grpSpPr>
          <a:xfrm>
            <a:off x="7829198" y="2048655"/>
            <a:ext cx="1856342" cy="1397435"/>
            <a:chOff x="7829198" y="2048655"/>
            <a:chExt cx="1856342" cy="1397435"/>
          </a:xfrm>
        </p:grpSpPr>
        <p:pic>
          <p:nvPicPr>
            <p:cNvPr id="3" name="Picture 4" descr="Analyst - Free professions and jobs icons">
              <a:extLst>
                <a:ext uri="{FF2B5EF4-FFF2-40B4-BE49-F238E27FC236}">
                  <a16:creationId xmlns:a16="http://schemas.microsoft.com/office/drawing/2014/main" id="{85EDB303-7BB3-5E7F-D8D1-5511311F240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99534" y="2525816"/>
              <a:ext cx="920274" cy="920274"/>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1407EB7-8725-724D-4C8C-FC1236B0AAB0}"/>
                </a:ext>
              </a:extLst>
            </p:cNvPr>
            <p:cNvSpPr txBox="1"/>
            <p:nvPr/>
          </p:nvSpPr>
          <p:spPr>
            <a:xfrm>
              <a:off x="7829198" y="2048655"/>
              <a:ext cx="1856342" cy="369332"/>
            </a:xfrm>
            <a:prstGeom prst="rect">
              <a:avLst/>
            </a:prstGeom>
            <a:noFill/>
          </p:spPr>
          <p:txBody>
            <a:bodyPr wrap="none" rtlCol="0">
              <a:spAutoFit/>
            </a:bodyPr>
            <a:lstStyle/>
            <a:p>
              <a:r>
                <a:rPr lang="en-US" dirty="0"/>
                <a:t>Financial Report</a:t>
              </a:r>
            </a:p>
          </p:txBody>
        </p:sp>
      </p:grpSp>
      <p:grpSp>
        <p:nvGrpSpPr>
          <p:cNvPr id="21" name="Group 20">
            <a:extLst>
              <a:ext uri="{FF2B5EF4-FFF2-40B4-BE49-F238E27FC236}">
                <a16:creationId xmlns:a16="http://schemas.microsoft.com/office/drawing/2014/main" id="{94177494-99B5-B923-4326-D978FF2BF99D}"/>
              </a:ext>
            </a:extLst>
          </p:cNvPr>
          <p:cNvGrpSpPr/>
          <p:nvPr/>
        </p:nvGrpSpPr>
        <p:grpSpPr>
          <a:xfrm>
            <a:off x="7942178" y="3833170"/>
            <a:ext cx="1743362" cy="1337637"/>
            <a:chOff x="7942178" y="3833170"/>
            <a:chExt cx="1743362" cy="1337637"/>
          </a:xfrm>
        </p:grpSpPr>
        <p:pic>
          <p:nvPicPr>
            <p:cNvPr id="11" name="Picture 2" descr="Programmer - Free computer icons">
              <a:extLst>
                <a:ext uri="{FF2B5EF4-FFF2-40B4-BE49-F238E27FC236}">
                  <a16:creationId xmlns:a16="http://schemas.microsoft.com/office/drawing/2014/main" id="{AEB20F32-8F47-A1F2-BF11-4A096EDE2BF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99534" y="4255137"/>
              <a:ext cx="915670" cy="915670"/>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44BBAF05-4823-0CA8-74F4-9F9577F7C8A2}"/>
                </a:ext>
              </a:extLst>
            </p:cNvPr>
            <p:cNvSpPr txBox="1"/>
            <p:nvPr/>
          </p:nvSpPr>
          <p:spPr>
            <a:xfrm>
              <a:off x="7942178" y="3833170"/>
              <a:ext cx="1743362" cy="369332"/>
            </a:xfrm>
            <a:prstGeom prst="rect">
              <a:avLst/>
            </a:prstGeom>
            <a:noFill/>
          </p:spPr>
          <p:txBody>
            <a:bodyPr wrap="none" rtlCol="0">
              <a:spAutoFit/>
            </a:bodyPr>
            <a:lstStyle/>
            <a:p>
              <a:r>
                <a:rPr lang="en-US" dirty="0" err="1"/>
                <a:t>Github</a:t>
              </a:r>
              <a:r>
                <a:rPr lang="en-US" dirty="0"/>
                <a:t> Program</a:t>
              </a:r>
            </a:p>
          </p:txBody>
        </p:sp>
      </p:grpSp>
      <p:grpSp>
        <p:nvGrpSpPr>
          <p:cNvPr id="31" name="Group 30">
            <a:extLst>
              <a:ext uri="{FF2B5EF4-FFF2-40B4-BE49-F238E27FC236}">
                <a16:creationId xmlns:a16="http://schemas.microsoft.com/office/drawing/2014/main" id="{285D7CAF-9050-7244-F390-B1EB06987226}"/>
              </a:ext>
            </a:extLst>
          </p:cNvPr>
          <p:cNvGrpSpPr/>
          <p:nvPr/>
        </p:nvGrpSpPr>
        <p:grpSpPr>
          <a:xfrm>
            <a:off x="1008511" y="1600579"/>
            <a:ext cx="4996238" cy="2725466"/>
            <a:chOff x="1013820" y="2393366"/>
            <a:chExt cx="4996238" cy="2725466"/>
          </a:xfrm>
        </p:grpSpPr>
        <p:grpSp>
          <p:nvGrpSpPr>
            <p:cNvPr id="32" name="Group 31">
              <a:extLst>
                <a:ext uri="{FF2B5EF4-FFF2-40B4-BE49-F238E27FC236}">
                  <a16:creationId xmlns:a16="http://schemas.microsoft.com/office/drawing/2014/main" id="{26863C27-E087-A06E-06C2-9864B0693A7C}"/>
                </a:ext>
              </a:extLst>
            </p:cNvPr>
            <p:cNvGrpSpPr/>
            <p:nvPr/>
          </p:nvGrpSpPr>
          <p:grpSpPr>
            <a:xfrm>
              <a:off x="1060620" y="2402464"/>
              <a:ext cx="4860093" cy="2659217"/>
              <a:chOff x="765562" y="2276406"/>
              <a:chExt cx="4860093" cy="2659217"/>
            </a:xfrm>
          </p:grpSpPr>
          <p:pic>
            <p:nvPicPr>
              <p:cNvPr id="34" name="Picture 33" descr="GitHub Logo, symbol, meaning, history, PNG, brand">
                <a:extLst>
                  <a:ext uri="{FF2B5EF4-FFF2-40B4-BE49-F238E27FC236}">
                    <a16:creationId xmlns:a16="http://schemas.microsoft.com/office/drawing/2014/main" id="{00639826-7847-CBC3-3311-096F30BFE289}"/>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6635" r="18140"/>
              <a:stretch/>
            </p:blipFill>
            <p:spPr bwMode="auto">
              <a:xfrm>
                <a:off x="998103" y="2934404"/>
                <a:ext cx="685458" cy="591135"/>
              </a:xfrm>
              <a:prstGeom prst="rect">
                <a:avLst/>
              </a:prstGeom>
              <a:noFill/>
              <a:extLst>
                <a:ext uri="{909E8E84-426E-40DD-AFC4-6F175D3DCCD1}">
                  <a14:hiddenFill xmlns:a14="http://schemas.microsoft.com/office/drawing/2010/main">
                    <a:solidFill>
                      <a:srgbClr val="FFFFFF"/>
                    </a:solidFill>
                  </a14:hiddenFill>
                </a:ext>
              </a:extLst>
            </p:spPr>
          </p:pic>
          <p:pic>
            <p:nvPicPr>
              <p:cNvPr id="35" name="Picture 12" descr="Sheng Zhao on LinkedIn: Project Gutenberg brings free audiobooks to the  global community with…">
                <a:extLst>
                  <a:ext uri="{FF2B5EF4-FFF2-40B4-BE49-F238E27FC236}">
                    <a16:creationId xmlns:a16="http://schemas.microsoft.com/office/drawing/2014/main" id="{EB9E5301-F844-27D5-9D72-02659D694B63}"/>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5897" r="15290"/>
              <a:stretch/>
            </p:blipFill>
            <p:spPr bwMode="auto">
              <a:xfrm>
                <a:off x="765562" y="3740022"/>
                <a:ext cx="954945" cy="681563"/>
              </a:xfrm>
              <a:prstGeom prst="rect">
                <a:avLst/>
              </a:prstGeom>
              <a:noFill/>
              <a:extLst>
                <a:ext uri="{909E8E84-426E-40DD-AFC4-6F175D3DCCD1}">
                  <a14:hiddenFill xmlns:a14="http://schemas.microsoft.com/office/drawing/2010/main">
                    <a:solidFill>
                      <a:srgbClr val="FFFFFF"/>
                    </a:solidFill>
                  </a14:hiddenFill>
                </a:ext>
              </a:extLst>
            </p:spPr>
          </p:pic>
          <p:pic>
            <p:nvPicPr>
              <p:cNvPr id="36" name="Picture 16" descr="Stack Overflow Integration | Dashboards &amp; Reports | Plecto">
                <a:extLst>
                  <a:ext uri="{FF2B5EF4-FFF2-40B4-BE49-F238E27FC236}">
                    <a16:creationId xmlns:a16="http://schemas.microsoft.com/office/drawing/2014/main" id="{392FB206-9CA8-3CF9-0EF5-960DCBA5DC3D}"/>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t="20648" b="18943"/>
              <a:stretch/>
            </p:blipFill>
            <p:spPr bwMode="auto">
              <a:xfrm>
                <a:off x="3026476" y="2307302"/>
                <a:ext cx="1375832" cy="398946"/>
              </a:xfrm>
              <a:prstGeom prst="rect">
                <a:avLst/>
              </a:prstGeom>
              <a:noFill/>
              <a:extLst>
                <a:ext uri="{909E8E84-426E-40DD-AFC4-6F175D3DCCD1}">
                  <a14:hiddenFill xmlns:a14="http://schemas.microsoft.com/office/drawing/2010/main">
                    <a:solidFill>
                      <a:srgbClr val="FFFFFF"/>
                    </a:solidFill>
                  </a14:hiddenFill>
                </a:ext>
              </a:extLst>
            </p:spPr>
          </p:pic>
          <p:pic>
            <p:nvPicPr>
              <p:cNvPr id="37" name="Picture 28" descr="Sample texts in Design. What to use to test fonts | by fernandocomet |  Medium">
                <a:extLst>
                  <a:ext uri="{FF2B5EF4-FFF2-40B4-BE49-F238E27FC236}">
                    <a16:creationId xmlns:a16="http://schemas.microsoft.com/office/drawing/2014/main" id="{8DCC8D8F-F97C-F5AA-4480-2AD6DC62BEC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797421" y="2828863"/>
                <a:ext cx="2488820" cy="1615582"/>
              </a:xfrm>
              <a:prstGeom prst="rect">
                <a:avLst/>
              </a:prstGeom>
              <a:noFill/>
              <a:ln>
                <a:solidFill>
                  <a:schemeClr val="dk1"/>
                </a:solidFill>
              </a:ln>
              <a:extLst>
                <a:ext uri="{909E8E84-426E-40DD-AFC4-6F175D3DCCD1}">
                  <a14:hiddenFill xmlns:a14="http://schemas.microsoft.com/office/drawing/2010/main">
                    <a:solidFill>
                      <a:srgbClr val="FFFFFF"/>
                    </a:solidFill>
                  </a14:hiddenFill>
                </a:ext>
              </a:extLst>
            </p:spPr>
          </p:pic>
          <p:pic>
            <p:nvPicPr>
              <p:cNvPr id="38" name="Picture 30" descr="Wikipedia – The Free Encyclopedia - Digital Innovation and Transformation">
                <a:extLst>
                  <a:ext uri="{FF2B5EF4-FFF2-40B4-BE49-F238E27FC236}">
                    <a16:creationId xmlns:a16="http://schemas.microsoft.com/office/drawing/2014/main" id="{82D60795-884E-7F0B-85AC-A94336EFBF0F}"/>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t="17977" b="17515"/>
              <a:stretch/>
            </p:blipFill>
            <p:spPr bwMode="auto">
              <a:xfrm>
                <a:off x="1558116" y="2276406"/>
                <a:ext cx="1428480" cy="460739"/>
              </a:xfrm>
              <a:prstGeom prst="rect">
                <a:avLst/>
              </a:prstGeom>
              <a:noFill/>
              <a:extLst>
                <a:ext uri="{909E8E84-426E-40DD-AFC4-6F175D3DCCD1}">
                  <a14:hiddenFill xmlns:a14="http://schemas.microsoft.com/office/drawing/2010/main">
                    <a:solidFill>
                      <a:srgbClr val="FFFFFF"/>
                    </a:solidFill>
                  </a14:hiddenFill>
                </a:ext>
              </a:extLst>
            </p:spPr>
          </p:pic>
          <p:pic>
            <p:nvPicPr>
              <p:cNvPr id="39" name="Picture 34">
                <a:extLst>
                  <a:ext uri="{FF2B5EF4-FFF2-40B4-BE49-F238E27FC236}">
                    <a16:creationId xmlns:a16="http://schemas.microsoft.com/office/drawing/2014/main" id="{EC4CC3C8-62BB-5AA4-58BB-5B11F9105E47}"/>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957441" y="4566187"/>
                <a:ext cx="820969" cy="369436"/>
              </a:xfrm>
              <a:prstGeom prst="rect">
                <a:avLst/>
              </a:prstGeom>
              <a:noFill/>
              <a:extLst>
                <a:ext uri="{909E8E84-426E-40DD-AFC4-6F175D3DCCD1}">
                  <a14:hiddenFill xmlns:a14="http://schemas.microsoft.com/office/drawing/2010/main">
                    <a:solidFill>
                      <a:srgbClr val="FFFFFF"/>
                    </a:solidFill>
                  </a14:hiddenFill>
                </a:ext>
              </a:extLst>
            </p:spPr>
          </p:pic>
          <p:pic>
            <p:nvPicPr>
              <p:cNvPr id="40" name="Picture 42" descr="Download Bloomberg blue logo transparent PNG - StickPNG">
                <a:extLst>
                  <a:ext uri="{FF2B5EF4-FFF2-40B4-BE49-F238E27FC236}">
                    <a16:creationId xmlns:a16="http://schemas.microsoft.com/office/drawing/2014/main" id="{753DF5D6-CB0E-14F5-9D7C-1F6E1146FDF0}"/>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3041831" y="4566187"/>
                <a:ext cx="1375832" cy="369436"/>
              </a:xfrm>
              <a:prstGeom prst="rect">
                <a:avLst/>
              </a:prstGeom>
              <a:noFill/>
              <a:extLst>
                <a:ext uri="{909E8E84-426E-40DD-AFC4-6F175D3DCCD1}">
                  <a14:hiddenFill xmlns:a14="http://schemas.microsoft.com/office/drawing/2010/main">
                    <a:solidFill>
                      <a:srgbClr val="FFFFFF"/>
                    </a:solidFill>
                  </a14:hiddenFill>
                </a:ext>
              </a:extLst>
            </p:spPr>
          </p:pic>
          <p:pic>
            <p:nvPicPr>
              <p:cNvPr id="41" name="Picture 6" descr="Contest | Outstanding International Academy">
                <a:extLst>
                  <a:ext uri="{FF2B5EF4-FFF2-40B4-BE49-F238E27FC236}">
                    <a16:creationId xmlns:a16="http://schemas.microsoft.com/office/drawing/2014/main" id="{2B773FA5-5FC7-435E-1EDC-FE6A9D2ABF7F}"/>
                  </a:ext>
                </a:extLst>
              </p:cNvPr>
              <p:cNvPicPr>
                <a:picLocks noChangeAspect="1" noChangeArrowheads="1"/>
              </p:cNvPicPr>
              <p:nvPr/>
            </p:nvPicPr>
            <p:blipFill rotWithShape="1">
              <a:blip r:embed="rId12">
                <a:extLst>
                  <a:ext uri="{28A0092B-C50C-407E-A947-70E740481C1C}">
                    <a14:useLocalDpi xmlns:a14="http://schemas.microsoft.com/office/drawing/2010/main" val="0"/>
                  </a:ext>
                </a:extLst>
              </a:blip>
              <a:srcRect l="4697" r="4093"/>
              <a:stretch/>
            </p:blipFill>
            <p:spPr bwMode="auto">
              <a:xfrm>
                <a:off x="4358017" y="2970958"/>
                <a:ext cx="1267638" cy="554581"/>
              </a:xfrm>
              <a:prstGeom prst="rect">
                <a:avLst/>
              </a:prstGeom>
              <a:noFill/>
              <a:extLst>
                <a:ext uri="{909E8E84-426E-40DD-AFC4-6F175D3DCCD1}">
                  <a14:hiddenFill xmlns:a14="http://schemas.microsoft.com/office/drawing/2010/main">
                    <a:solidFill>
                      <a:srgbClr val="FFFFFF"/>
                    </a:solidFill>
                  </a14:hiddenFill>
                </a:ext>
              </a:extLst>
            </p:spPr>
          </p:pic>
          <p:pic>
            <p:nvPicPr>
              <p:cNvPr id="42" name="Picture 44" descr="Congress.gov | Researcher Resources | Law Library of Congress | Research  Centers | Library of Congress">
                <a:extLst>
                  <a:ext uri="{FF2B5EF4-FFF2-40B4-BE49-F238E27FC236}">
                    <a16:creationId xmlns:a16="http://schemas.microsoft.com/office/drawing/2014/main" id="{59048C04-F3B0-BEE3-8BA9-E53DE3941557}"/>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4377872" y="3683955"/>
                <a:ext cx="737630" cy="737630"/>
              </a:xfrm>
              <a:prstGeom prst="rect">
                <a:avLst/>
              </a:prstGeom>
              <a:noFill/>
              <a:extLst>
                <a:ext uri="{909E8E84-426E-40DD-AFC4-6F175D3DCCD1}">
                  <a14:hiddenFill xmlns:a14="http://schemas.microsoft.com/office/drawing/2010/main">
                    <a:solidFill>
                      <a:srgbClr val="FFFFFF"/>
                    </a:solidFill>
                  </a14:hiddenFill>
                </a:ext>
              </a:extLst>
            </p:spPr>
          </p:pic>
        </p:grpSp>
        <p:sp>
          <p:nvSpPr>
            <p:cNvPr id="33" name="Rounded Rectangle 32">
              <a:extLst>
                <a:ext uri="{FF2B5EF4-FFF2-40B4-BE49-F238E27FC236}">
                  <a16:creationId xmlns:a16="http://schemas.microsoft.com/office/drawing/2014/main" id="{D0538C13-D248-20F3-16D2-CC346E41C9C4}"/>
                </a:ext>
              </a:extLst>
            </p:cNvPr>
            <p:cNvSpPr/>
            <p:nvPr/>
          </p:nvSpPr>
          <p:spPr>
            <a:xfrm>
              <a:off x="1013820" y="2393366"/>
              <a:ext cx="4996238" cy="2725466"/>
            </a:xfrm>
            <a:prstGeom prst="roundRect">
              <a:avLst>
                <a:gd name="adj" fmla="val 8184"/>
              </a:avLst>
            </a:prstGeom>
            <a:noFill/>
            <a:ln>
              <a:prstDash val="sys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44" name="Group 43">
            <a:extLst>
              <a:ext uri="{FF2B5EF4-FFF2-40B4-BE49-F238E27FC236}">
                <a16:creationId xmlns:a16="http://schemas.microsoft.com/office/drawing/2014/main" id="{4B40109B-BB1E-35D8-4AB1-A3E11BB55BB1}"/>
              </a:ext>
            </a:extLst>
          </p:cNvPr>
          <p:cNvGrpSpPr/>
          <p:nvPr/>
        </p:nvGrpSpPr>
        <p:grpSpPr>
          <a:xfrm>
            <a:off x="2538186" y="5211101"/>
            <a:ext cx="1947506" cy="1216157"/>
            <a:chOff x="5029200" y="4205251"/>
            <a:chExt cx="3100388" cy="1764523"/>
          </a:xfrm>
        </p:grpSpPr>
        <p:pic>
          <p:nvPicPr>
            <p:cNvPr id="45" name="Picture 2" descr="Experts - Free people icons">
              <a:extLst>
                <a:ext uri="{FF2B5EF4-FFF2-40B4-BE49-F238E27FC236}">
                  <a16:creationId xmlns:a16="http://schemas.microsoft.com/office/drawing/2014/main" id="{976FE569-702B-7F17-284C-3129BC5CF655}"/>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5318410" y="4317147"/>
              <a:ext cx="642470" cy="642470"/>
            </a:xfrm>
            <a:prstGeom prst="rect">
              <a:avLst/>
            </a:prstGeom>
            <a:noFill/>
            <a:extLst>
              <a:ext uri="{909E8E84-426E-40DD-AFC4-6F175D3DCCD1}">
                <a14:hiddenFill xmlns:a14="http://schemas.microsoft.com/office/drawing/2010/main">
                  <a:solidFill>
                    <a:srgbClr val="FFFFFF"/>
                  </a:solidFill>
                </a14:hiddenFill>
              </a:ext>
            </a:extLst>
          </p:spPr>
        </p:pic>
        <p:pic>
          <p:nvPicPr>
            <p:cNvPr id="46" name="Picture 4" descr="Scientist - Free people icons">
              <a:extLst>
                <a:ext uri="{FF2B5EF4-FFF2-40B4-BE49-F238E27FC236}">
                  <a16:creationId xmlns:a16="http://schemas.microsoft.com/office/drawing/2014/main" id="{ECF86A3B-9DCB-CC83-F8A3-8B0A43387D8E}"/>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6249708" y="4323561"/>
              <a:ext cx="642470" cy="642470"/>
            </a:xfrm>
            <a:prstGeom prst="rect">
              <a:avLst/>
            </a:prstGeom>
            <a:noFill/>
            <a:extLst>
              <a:ext uri="{909E8E84-426E-40DD-AFC4-6F175D3DCCD1}">
                <a14:hiddenFill xmlns:a14="http://schemas.microsoft.com/office/drawing/2010/main">
                  <a:solidFill>
                    <a:srgbClr val="FFFFFF"/>
                  </a:solidFill>
                </a14:hiddenFill>
              </a:ext>
            </a:extLst>
          </p:spPr>
        </p:pic>
        <p:pic>
          <p:nvPicPr>
            <p:cNvPr id="47" name="Picture 6" descr="Businessman - Free user icons">
              <a:extLst>
                <a:ext uri="{FF2B5EF4-FFF2-40B4-BE49-F238E27FC236}">
                  <a16:creationId xmlns:a16="http://schemas.microsoft.com/office/drawing/2014/main" id="{CF491D15-AFBA-14C3-5E12-40482DAA4C42}"/>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7250350" y="4315670"/>
              <a:ext cx="650361" cy="650361"/>
            </a:xfrm>
            <a:prstGeom prst="rect">
              <a:avLst/>
            </a:prstGeom>
            <a:noFill/>
            <a:extLst>
              <a:ext uri="{909E8E84-426E-40DD-AFC4-6F175D3DCCD1}">
                <a14:hiddenFill xmlns:a14="http://schemas.microsoft.com/office/drawing/2010/main">
                  <a:solidFill>
                    <a:srgbClr val="FFFFFF"/>
                  </a:solidFill>
                </a14:hiddenFill>
              </a:ext>
            </a:extLst>
          </p:spPr>
        </p:pic>
        <p:pic>
          <p:nvPicPr>
            <p:cNvPr id="48" name="Picture 8" descr="Businessman - Free business icons">
              <a:extLst>
                <a:ext uri="{FF2B5EF4-FFF2-40B4-BE49-F238E27FC236}">
                  <a16:creationId xmlns:a16="http://schemas.microsoft.com/office/drawing/2014/main" id="{9F34D911-473E-EA75-2317-D8F4DFE51CB6}"/>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5374824" y="5135450"/>
              <a:ext cx="581251" cy="581251"/>
            </a:xfrm>
            <a:prstGeom prst="rect">
              <a:avLst/>
            </a:prstGeom>
            <a:noFill/>
            <a:extLst>
              <a:ext uri="{909E8E84-426E-40DD-AFC4-6F175D3DCCD1}">
                <a14:hiddenFill xmlns:a14="http://schemas.microsoft.com/office/drawing/2010/main">
                  <a:solidFill>
                    <a:srgbClr val="FFFFFF"/>
                  </a:solidFill>
                </a14:hiddenFill>
              </a:ext>
            </a:extLst>
          </p:spPr>
        </p:pic>
        <p:pic>
          <p:nvPicPr>
            <p:cNvPr id="49" name="Picture 10" descr="Free Expert Advice Icon - Free Download Miscellaneous Icons | IconScout">
              <a:extLst>
                <a:ext uri="{FF2B5EF4-FFF2-40B4-BE49-F238E27FC236}">
                  <a16:creationId xmlns:a16="http://schemas.microsoft.com/office/drawing/2014/main" id="{B11A4E27-A46B-4BCD-9394-B281920C0EAD}"/>
                </a:ext>
              </a:extLst>
            </p:cNvPr>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6206729" y="5061862"/>
              <a:ext cx="728427" cy="728427"/>
            </a:xfrm>
            <a:prstGeom prst="rect">
              <a:avLst/>
            </a:prstGeom>
            <a:noFill/>
            <a:extLst>
              <a:ext uri="{909E8E84-426E-40DD-AFC4-6F175D3DCCD1}">
                <a14:hiddenFill xmlns:a14="http://schemas.microsoft.com/office/drawing/2010/main">
                  <a:solidFill>
                    <a:srgbClr val="FFFFFF"/>
                  </a:solidFill>
                </a14:hiddenFill>
              </a:ext>
            </a:extLst>
          </p:spPr>
        </p:pic>
        <p:pic>
          <p:nvPicPr>
            <p:cNvPr id="50" name="Picture 12" descr="Expertise - Free marketing icons">
              <a:extLst>
                <a:ext uri="{FF2B5EF4-FFF2-40B4-BE49-F238E27FC236}">
                  <a16:creationId xmlns:a16="http://schemas.microsoft.com/office/drawing/2014/main" id="{208F3E25-0EA3-2F26-282E-FD846B4F2AE1}"/>
                </a:ext>
              </a:extLst>
            </p:cNvPr>
            <p:cNvPicPr>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flipH="1">
              <a:off x="7287256" y="5162760"/>
              <a:ext cx="576547" cy="576547"/>
            </a:xfrm>
            <a:prstGeom prst="rect">
              <a:avLst/>
            </a:prstGeom>
            <a:noFill/>
            <a:extLst>
              <a:ext uri="{909E8E84-426E-40DD-AFC4-6F175D3DCCD1}">
                <a14:hiddenFill xmlns:a14="http://schemas.microsoft.com/office/drawing/2010/main">
                  <a:solidFill>
                    <a:srgbClr val="FFFFFF"/>
                  </a:solidFill>
                </a14:hiddenFill>
              </a:ext>
            </a:extLst>
          </p:spPr>
        </p:pic>
        <p:sp>
          <p:nvSpPr>
            <p:cNvPr id="51" name="Rounded Rectangle 50">
              <a:extLst>
                <a:ext uri="{FF2B5EF4-FFF2-40B4-BE49-F238E27FC236}">
                  <a16:creationId xmlns:a16="http://schemas.microsoft.com/office/drawing/2014/main" id="{72979339-02BB-739A-8B92-4E9291145E6E}"/>
                </a:ext>
              </a:extLst>
            </p:cNvPr>
            <p:cNvSpPr/>
            <p:nvPr/>
          </p:nvSpPr>
          <p:spPr>
            <a:xfrm>
              <a:off x="5029200" y="4205251"/>
              <a:ext cx="3100388" cy="1764523"/>
            </a:xfrm>
            <a:prstGeom prst="roundRect">
              <a:avLst>
                <a:gd name="adj" fmla="val 6950"/>
              </a:avLst>
            </a:prstGeom>
            <a:noFill/>
            <a:ln w="127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2" name="Right Arrow 51">
            <a:extLst>
              <a:ext uri="{FF2B5EF4-FFF2-40B4-BE49-F238E27FC236}">
                <a16:creationId xmlns:a16="http://schemas.microsoft.com/office/drawing/2014/main" id="{82753CFE-D56D-D0DC-AF28-15FD7FC9AAC7}"/>
              </a:ext>
            </a:extLst>
          </p:cNvPr>
          <p:cNvSpPr/>
          <p:nvPr/>
        </p:nvSpPr>
        <p:spPr>
          <a:xfrm rot="16200000">
            <a:off x="3194625" y="4649126"/>
            <a:ext cx="536931" cy="251142"/>
          </a:xfrm>
          <a:prstGeom prst="rightArrow">
            <a:avLst>
              <a:gd name="adj1" fmla="val 29346"/>
              <a:gd name="adj2" fmla="val 50000"/>
            </a:avLst>
          </a:prstGeom>
          <a:solidFill>
            <a:schemeClr val="bg1">
              <a:lumMod val="95000"/>
            </a:schemeClr>
          </a:solidFill>
          <a:ln w="12700">
            <a:solidFill>
              <a:schemeClr val="tx1">
                <a:lumMod val="50000"/>
                <a:lumOff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TextBox 52">
            <a:extLst>
              <a:ext uri="{FF2B5EF4-FFF2-40B4-BE49-F238E27FC236}">
                <a16:creationId xmlns:a16="http://schemas.microsoft.com/office/drawing/2014/main" id="{8EB6E1D5-D921-7A63-92A1-D8B86643ED4A}"/>
              </a:ext>
            </a:extLst>
          </p:cNvPr>
          <p:cNvSpPr txBox="1"/>
          <p:nvPr/>
        </p:nvSpPr>
        <p:spPr>
          <a:xfrm>
            <a:off x="3798056" y="4610601"/>
            <a:ext cx="1055417" cy="276999"/>
          </a:xfrm>
          <a:prstGeom prst="rect">
            <a:avLst/>
          </a:prstGeom>
          <a:noFill/>
        </p:spPr>
        <p:txBody>
          <a:bodyPr wrap="none" lIns="0" tIns="0" rIns="0" bIns="0" rtlCol="0">
            <a:spAutoFit/>
          </a:bodyPr>
          <a:lstStyle/>
          <a:p>
            <a:r>
              <a:rPr lang="en-US" dirty="0"/>
              <a:t>generation</a:t>
            </a:r>
          </a:p>
        </p:txBody>
      </p:sp>
    </p:spTree>
    <p:extLst>
      <p:ext uri="{BB962C8B-B14F-4D97-AF65-F5344CB8AC3E}">
        <p14:creationId xmlns:p14="http://schemas.microsoft.com/office/powerpoint/2010/main" val="16116629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2"/>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5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 grpId="0" animBg="1"/>
      <p:bldP spid="5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59465C-2248-4AB2-6AC8-7EA185D63998}"/>
              </a:ext>
            </a:extLst>
          </p:cNvPr>
          <p:cNvSpPr>
            <a:spLocks noGrp="1"/>
          </p:cNvSpPr>
          <p:nvPr>
            <p:ph type="title"/>
          </p:nvPr>
        </p:nvSpPr>
        <p:spPr/>
        <p:txBody>
          <a:bodyPr>
            <a:normAutofit/>
          </a:bodyPr>
          <a:lstStyle/>
          <a:p>
            <a:r>
              <a:rPr lang="en-US" dirty="0"/>
              <a:t>Invisible Interaction in Writing</a:t>
            </a:r>
          </a:p>
        </p:txBody>
      </p:sp>
      <p:sp>
        <p:nvSpPr>
          <p:cNvPr id="4" name="Slide Number Placeholder 3">
            <a:extLst>
              <a:ext uri="{FF2B5EF4-FFF2-40B4-BE49-F238E27FC236}">
                <a16:creationId xmlns:a16="http://schemas.microsoft.com/office/drawing/2014/main" id="{FB6C037D-C179-0791-9290-E0624AB6FAB5}"/>
              </a:ext>
            </a:extLst>
          </p:cNvPr>
          <p:cNvSpPr>
            <a:spLocks noGrp="1"/>
          </p:cNvSpPr>
          <p:nvPr>
            <p:ph type="sldNum" sz="quarter" idx="12"/>
          </p:nvPr>
        </p:nvSpPr>
        <p:spPr/>
        <p:txBody>
          <a:bodyPr/>
          <a:lstStyle/>
          <a:p>
            <a:fld id="{BA64772F-E81F-0045-92B8-B93AB4530561}" type="slidenum">
              <a:rPr lang="en-US" smtClean="0"/>
              <a:t>9</a:t>
            </a:fld>
            <a:endParaRPr lang="en-US"/>
          </a:p>
        </p:txBody>
      </p:sp>
      <p:pic>
        <p:nvPicPr>
          <p:cNvPr id="4102" name="Picture 6" descr="Search engine - Free seo and web icons">
            <a:extLst>
              <a:ext uri="{FF2B5EF4-FFF2-40B4-BE49-F238E27FC236}">
                <a16:creationId xmlns:a16="http://schemas.microsoft.com/office/drawing/2014/main" id="{D499910C-FAAE-D6CA-D243-A0460A1F146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7451" b="22326"/>
          <a:stretch/>
        </p:blipFill>
        <p:spPr bwMode="auto">
          <a:xfrm>
            <a:off x="5981174" y="2871812"/>
            <a:ext cx="1041798" cy="523220"/>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CC7FEF5C-577C-A7A9-E601-0B66BD287926}"/>
              </a:ext>
            </a:extLst>
          </p:cNvPr>
          <p:cNvSpPr txBox="1"/>
          <p:nvPr/>
        </p:nvSpPr>
        <p:spPr>
          <a:xfrm>
            <a:off x="5832260" y="1999764"/>
            <a:ext cx="1684485" cy="738664"/>
          </a:xfrm>
          <a:prstGeom prst="rect">
            <a:avLst/>
          </a:prstGeom>
          <a:noFill/>
        </p:spPr>
        <p:txBody>
          <a:bodyPr wrap="square" rtlCol="0">
            <a:spAutoFit/>
          </a:bodyPr>
          <a:lstStyle/>
          <a:p>
            <a:r>
              <a:rPr lang="en-US" sz="1400" dirty="0"/>
              <a:t>What’s the revenue of NVIDIA for fiscal year 2023? </a:t>
            </a:r>
          </a:p>
        </p:txBody>
      </p:sp>
      <p:sp>
        <p:nvSpPr>
          <p:cNvPr id="16" name="TextBox 15">
            <a:extLst>
              <a:ext uri="{FF2B5EF4-FFF2-40B4-BE49-F238E27FC236}">
                <a16:creationId xmlns:a16="http://schemas.microsoft.com/office/drawing/2014/main" id="{E4423107-2200-6EC6-657C-5DD273499978}"/>
              </a:ext>
            </a:extLst>
          </p:cNvPr>
          <p:cNvSpPr txBox="1"/>
          <p:nvPr/>
        </p:nvSpPr>
        <p:spPr>
          <a:xfrm>
            <a:off x="922723" y="1999764"/>
            <a:ext cx="4354691" cy="2308324"/>
          </a:xfrm>
          <a:prstGeom prst="rect">
            <a:avLst/>
          </a:prstGeom>
          <a:solidFill>
            <a:srgbClr val="F8F8F8"/>
          </a:solidFill>
          <a:ln w="12700">
            <a:solidFill>
              <a:schemeClr val="accent1">
                <a:shade val="15000"/>
              </a:schemeClr>
            </a:solidFill>
          </a:ln>
        </p:spPr>
        <p:txBody>
          <a:bodyPr wrap="square">
            <a:spAutoFit/>
          </a:bodyPr>
          <a:lstStyle/>
          <a:p>
            <a:r>
              <a:rPr lang="en-CA" sz="1200" b="1" dirty="0"/>
              <a:t>Financial Performance</a:t>
            </a:r>
            <a:endParaRPr lang="en-CA" sz="1200" dirty="0"/>
          </a:p>
          <a:p>
            <a:pPr>
              <a:buFont typeface="Arial" panose="020B0604020202020204" pitchFamily="34" charset="0"/>
              <a:buChar char="•"/>
            </a:pPr>
            <a:r>
              <a:rPr lang="en-CA" sz="1200" b="1" dirty="0"/>
              <a:t> Annual Revenue</a:t>
            </a:r>
            <a:r>
              <a:rPr lang="en-CA" sz="1200" dirty="0"/>
              <a:t>: NVIDIA reported a revenue of $60.9 billion for fiscal year 2024, </a:t>
            </a:r>
            <a:r>
              <a:rPr lang="en-CA" sz="1200" dirty="0">
                <a:solidFill>
                  <a:srgbClr val="FF0000"/>
                </a:solidFill>
              </a:rPr>
              <a:t>marking a 126% increase from the previous fiscal year.</a:t>
            </a:r>
          </a:p>
          <a:p>
            <a:pPr>
              <a:buFont typeface="Arial" panose="020B0604020202020204" pitchFamily="34" charset="0"/>
              <a:buChar char="•"/>
            </a:pPr>
            <a:r>
              <a:rPr lang="en-CA" sz="1200" b="1" dirty="0"/>
              <a:t> Net Income</a:t>
            </a:r>
            <a:r>
              <a:rPr lang="en-CA" sz="1200" dirty="0"/>
              <a:t>: The company's net income for 2024 was $29.76 billion, a significant rise from $4.37 billion in 2023. </a:t>
            </a:r>
          </a:p>
          <a:p>
            <a:pPr>
              <a:buFont typeface="Arial" panose="020B0604020202020204" pitchFamily="34" charset="0"/>
              <a:buChar char="•"/>
            </a:pPr>
            <a:r>
              <a:rPr lang="en-CA" sz="1200" b="1" dirty="0"/>
              <a:t> Earnings Per Share (EPS)</a:t>
            </a:r>
            <a:r>
              <a:rPr lang="en-CA" sz="1200" dirty="0"/>
              <a:t>: GAAP EPS stood at $11.93, up 586% from the prior year, while non-GAAP EPS was $12.96, reflecting a 288% increase.</a:t>
            </a:r>
          </a:p>
          <a:p>
            <a:r>
              <a:rPr lang="en-CA" sz="1200" b="1" dirty="0"/>
              <a:t>Quarterly Highlights</a:t>
            </a:r>
            <a:endParaRPr lang="en-CA" sz="1200" dirty="0"/>
          </a:p>
          <a:p>
            <a:pPr>
              <a:buFont typeface="Arial" panose="020B0604020202020204" pitchFamily="34" charset="0"/>
              <a:buChar char="•"/>
            </a:pPr>
            <a:r>
              <a:rPr lang="en-CA" sz="1200" b="1" dirty="0"/>
              <a:t> Q1 FY2025</a:t>
            </a:r>
            <a:r>
              <a:rPr lang="en-CA" sz="1200" dirty="0"/>
              <a:t>: Revenue reached $26.0 billion, an 18% increase from the previous quarter and a 262% surge year-over-year.</a:t>
            </a:r>
          </a:p>
        </p:txBody>
      </p:sp>
      <p:sp>
        <p:nvSpPr>
          <p:cNvPr id="25" name="TextBox 24">
            <a:extLst>
              <a:ext uri="{FF2B5EF4-FFF2-40B4-BE49-F238E27FC236}">
                <a16:creationId xmlns:a16="http://schemas.microsoft.com/office/drawing/2014/main" id="{0ABE286D-7D90-E867-7D0F-9ED2A5161A9A}"/>
              </a:ext>
            </a:extLst>
          </p:cNvPr>
          <p:cNvSpPr txBox="1"/>
          <p:nvPr/>
        </p:nvSpPr>
        <p:spPr>
          <a:xfrm>
            <a:off x="7665660" y="2841222"/>
            <a:ext cx="1157439" cy="307777"/>
          </a:xfrm>
          <a:prstGeom prst="rect">
            <a:avLst/>
          </a:prstGeom>
          <a:noFill/>
        </p:spPr>
        <p:txBody>
          <a:bodyPr wrap="square" rtlCol="0">
            <a:spAutoFit/>
          </a:bodyPr>
          <a:lstStyle/>
          <a:p>
            <a:r>
              <a:rPr lang="en-US" sz="1400" dirty="0"/>
              <a:t>26.94 billion</a:t>
            </a:r>
          </a:p>
        </p:txBody>
      </p:sp>
      <p:sp>
        <p:nvSpPr>
          <p:cNvPr id="30" name="Right Arrow 29">
            <a:extLst>
              <a:ext uri="{FF2B5EF4-FFF2-40B4-BE49-F238E27FC236}">
                <a16:creationId xmlns:a16="http://schemas.microsoft.com/office/drawing/2014/main" id="{E9EE66BC-7E81-99A5-4DF9-8B715E4B87F4}"/>
              </a:ext>
            </a:extLst>
          </p:cNvPr>
          <p:cNvSpPr/>
          <p:nvPr/>
        </p:nvSpPr>
        <p:spPr>
          <a:xfrm>
            <a:off x="5487400" y="2865537"/>
            <a:ext cx="344860" cy="259146"/>
          </a:xfrm>
          <a:prstGeom prst="rightArrow">
            <a:avLst>
              <a:gd name="adj1" fmla="val 41029"/>
              <a:gd name="adj2" fmla="val 50000"/>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ight Arrow 30">
            <a:extLst>
              <a:ext uri="{FF2B5EF4-FFF2-40B4-BE49-F238E27FC236}">
                <a16:creationId xmlns:a16="http://schemas.microsoft.com/office/drawing/2014/main" id="{32F03F41-4AFC-DF60-3FDF-6332DC1DCD61}"/>
              </a:ext>
            </a:extLst>
          </p:cNvPr>
          <p:cNvSpPr/>
          <p:nvPr/>
        </p:nvSpPr>
        <p:spPr>
          <a:xfrm>
            <a:off x="7220011" y="2865537"/>
            <a:ext cx="344860" cy="259146"/>
          </a:xfrm>
          <a:prstGeom prst="rightArrow">
            <a:avLst>
              <a:gd name="adj1" fmla="val 41029"/>
              <a:gd name="adj2" fmla="val 50000"/>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ight Arrow 31">
            <a:extLst>
              <a:ext uri="{FF2B5EF4-FFF2-40B4-BE49-F238E27FC236}">
                <a16:creationId xmlns:a16="http://schemas.microsoft.com/office/drawing/2014/main" id="{240C3173-7115-4281-ED43-7DD41C4DEE43}"/>
              </a:ext>
            </a:extLst>
          </p:cNvPr>
          <p:cNvSpPr/>
          <p:nvPr/>
        </p:nvSpPr>
        <p:spPr>
          <a:xfrm>
            <a:off x="8882637" y="2865537"/>
            <a:ext cx="344860" cy="259146"/>
          </a:xfrm>
          <a:prstGeom prst="rightArrow">
            <a:avLst>
              <a:gd name="adj1" fmla="val 41029"/>
              <a:gd name="adj2" fmla="val 50000"/>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06" name="Picture 10" descr="Calculator - Free education icons">
            <a:extLst>
              <a:ext uri="{FF2B5EF4-FFF2-40B4-BE49-F238E27FC236}">
                <a16:creationId xmlns:a16="http://schemas.microsoft.com/office/drawing/2014/main" id="{92C2340E-64B1-3F72-0197-1AB38795BC8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376411" y="2665897"/>
            <a:ext cx="658426" cy="658426"/>
          </a:xfrm>
          <a:prstGeom prst="rect">
            <a:avLst/>
          </a:prstGeom>
          <a:noFill/>
          <a:extLst>
            <a:ext uri="{909E8E84-426E-40DD-AFC4-6F175D3DCCD1}">
              <a14:hiddenFill xmlns:a14="http://schemas.microsoft.com/office/drawing/2010/main">
                <a:solidFill>
                  <a:srgbClr val="FFFFFF"/>
                </a:solidFill>
              </a14:hiddenFill>
            </a:ext>
          </a:extLst>
        </p:spPr>
      </p:pic>
      <p:sp>
        <p:nvSpPr>
          <p:cNvPr id="33" name="Right Arrow 32">
            <a:extLst>
              <a:ext uri="{FF2B5EF4-FFF2-40B4-BE49-F238E27FC236}">
                <a16:creationId xmlns:a16="http://schemas.microsoft.com/office/drawing/2014/main" id="{8E247C5B-83BF-4F75-F4F6-60F902590CD9}"/>
              </a:ext>
            </a:extLst>
          </p:cNvPr>
          <p:cNvSpPr/>
          <p:nvPr/>
        </p:nvSpPr>
        <p:spPr>
          <a:xfrm>
            <a:off x="10183751" y="2865537"/>
            <a:ext cx="344860" cy="259146"/>
          </a:xfrm>
          <a:prstGeom prst="rightArrow">
            <a:avLst>
              <a:gd name="adj1" fmla="val 41029"/>
              <a:gd name="adj2" fmla="val 50000"/>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TextBox 33">
            <a:extLst>
              <a:ext uri="{FF2B5EF4-FFF2-40B4-BE49-F238E27FC236}">
                <a16:creationId xmlns:a16="http://schemas.microsoft.com/office/drawing/2014/main" id="{8B0E2A04-C654-E534-8780-86E1EF98F486}"/>
              </a:ext>
            </a:extLst>
          </p:cNvPr>
          <p:cNvSpPr txBox="1"/>
          <p:nvPr/>
        </p:nvSpPr>
        <p:spPr>
          <a:xfrm>
            <a:off x="10677526" y="2841222"/>
            <a:ext cx="658426" cy="307777"/>
          </a:xfrm>
          <a:prstGeom prst="rect">
            <a:avLst/>
          </a:prstGeom>
          <a:noFill/>
        </p:spPr>
        <p:txBody>
          <a:bodyPr wrap="square" rtlCol="0">
            <a:spAutoFit/>
          </a:bodyPr>
          <a:lstStyle/>
          <a:p>
            <a:r>
              <a:rPr lang="en-US" sz="1400" dirty="0"/>
              <a:t>126%</a:t>
            </a:r>
          </a:p>
        </p:txBody>
      </p:sp>
      <p:pic>
        <p:nvPicPr>
          <p:cNvPr id="3076" name="Picture 4" descr="Analyst - Free professions and jobs icons">
            <a:extLst>
              <a:ext uri="{FF2B5EF4-FFF2-40B4-BE49-F238E27FC236}">
                <a16:creationId xmlns:a16="http://schemas.microsoft.com/office/drawing/2014/main" id="{6779B5DD-87FD-F00E-C3F8-7F8FE26374D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639931" y="4893667"/>
            <a:ext cx="920274" cy="920274"/>
          </a:xfrm>
          <a:prstGeom prst="rect">
            <a:avLst/>
          </a:prstGeom>
          <a:noFill/>
          <a:extLst>
            <a:ext uri="{909E8E84-426E-40DD-AFC4-6F175D3DCCD1}">
              <a14:hiddenFill xmlns:a14="http://schemas.microsoft.com/office/drawing/2010/main">
                <a:solidFill>
                  <a:srgbClr val="FFFFFF"/>
                </a:solidFill>
              </a14:hiddenFill>
            </a:ext>
          </a:extLst>
        </p:spPr>
      </p:pic>
      <p:cxnSp>
        <p:nvCxnSpPr>
          <p:cNvPr id="5" name="Straight Arrow Connector 4">
            <a:extLst>
              <a:ext uri="{FF2B5EF4-FFF2-40B4-BE49-F238E27FC236}">
                <a16:creationId xmlns:a16="http://schemas.microsoft.com/office/drawing/2014/main" id="{C0EB9929-3FCC-7C97-8E74-88650A413F2F}"/>
              </a:ext>
            </a:extLst>
          </p:cNvPr>
          <p:cNvCxnSpPr>
            <a:stCxn id="3076" idx="0"/>
            <a:endCxn id="16" idx="2"/>
          </p:cNvCxnSpPr>
          <p:nvPr/>
        </p:nvCxnSpPr>
        <p:spPr>
          <a:xfrm flipV="1">
            <a:off x="3100068" y="4308088"/>
            <a:ext cx="1" cy="585579"/>
          </a:xfrm>
          <a:prstGeom prst="straightConnector1">
            <a:avLst/>
          </a:prstGeom>
          <a:ln w="12700">
            <a:solidFill>
              <a:schemeClr val="tx1"/>
            </a:solidFill>
            <a:tailEnd type="triangle"/>
          </a:ln>
        </p:spPr>
        <p:style>
          <a:lnRef idx="2">
            <a:schemeClr val="accent1"/>
          </a:lnRef>
          <a:fillRef idx="0">
            <a:schemeClr val="accent1"/>
          </a:fillRef>
          <a:effectRef idx="1">
            <a:schemeClr val="accent1"/>
          </a:effectRef>
          <a:fontRef idx="minor">
            <a:schemeClr val="tx1"/>
          </a:fontRef>
        </p:style>
      </p:cxnSp>
      <p:sp>
        <p:nvSpPr>
          <p:cNvPr id="7" name="TextBox 6">
            <a:extLst>
              <a:ext uri="{FF2B5EF4-FFF2-40B4-BE49-F238E27FC236}">
                <a16:creationId xmlns:a16="http://schemas.microsoft.com/office/drawing/2014/main" id="{CEA646E1-57C2-48DE-CC02-37801324D3B1}"/>
              </a:ext>
            </a:extLst>
          </p:cNvPr>
          <p:cNvSpPr txBox="1"/>
          <p:nvPr/>
        </p:nvSpPr>
        <p:spPr>
          <a:xfrm>
            <a:off x="3135760" y="4421926"/>
            <a:ext cx="1052981" cy="369332"/>
          </a:xfrm>
          <a:prstGeom prst="rect">
            <a:avLst/>
          </a:prstGeom>
          <a:noFill/>
        </p:spPr>
        <p:txBody>
          <a:bodyPr wrap="none" rtlCol="0">
            <a:spAutoFit/>
          </a:bodyPr>
          <a:lstStyle/>
          <a:p>
            <a:r>
              <a:rPr lang="en-US" dirty="0"/>
              <a:t>generate</a:t>
            </a:r>
          </a:p>
        </p:txBody>
      </p:sp>
    </p:spTree>
    <p:extLst>
      <p:ext uri="{BB962C8B-B14F-4D97-AF65-F5344CB8AC3E}">
        <p14:creationId xmlns:p14="http://schemas.microsoft.com/office/powerpoint/2010/main" val="37695023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10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0"/>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1"/>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5"/>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2"/>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106"/>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3"/>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25" grpId="0"/>
      <p:bldP spid="30" grpId="0" animBg="1"/>
      <p:bldP spid="31" grpId="0" animBg="1"/>
      <p:bldP spid="32" grpId="0" animBg="1"/>
      <p:bldP spid="33" grpId="0" animBg="1"/>
      <p:bldP spid="3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4BEDB-3207-3D74-071F-2E744D05E251}"/>
              </a:ext>
            </a:extLst>
          </p:cNvPr>
          <p:cNvSpPr>
            <a:spLocks noGrp="1"/>
          </p:cNvSpPr>
          <p:nvPr>
            <p:ph type="title"/>
          </p:nvPr>
        </p:nvSpPr>
        <p:spPr/>
        <p:txBody>
          <a:bodyPr>
            <a:normAutofit/>
          </a:bodyPr>
          <a:lstStyle/>
          <a:p>
            <a:r>
              <a:rPr lang="en-US" dirty="0"/>
              <a:t>Interaction is Invisible in the Seen Data</a:t>
            </a:r>
          </a:p>
        </p:txBody>
      </p:sp>
      <p:sp>
        <p:nvSpPr>
          <p:cNvPr id="4" name="Slide Number Placeholder 3">
            <a:extLst>
              <a:ext uri="{FF2B5EF4-FFF2-40B4-BE49-F238E27FC236}">
                <a16:creationId xmlns:a16="http://schemas.microsoft.com/office/drawing/2014/main" id="{709B3825-9FAE-02CC-9023-64A2B3092EC2}"/>
              </a:ext>
            </a:extLst>
          </p:cNvPr>
          <p:cNvSpPr>
            <a:spLocks noGrp="1"/>
          </p:cNvSpPr>
          <p:nvPr>
            <p:ph type="sldNum" sz="quarter" idx="12"/>
          </p:nvPr>
        </p:nvSpPr>
        <p:spPr/>
        <p:txBody>
          <a:bodyPr/>
          <a:lstStyle/>
          <a:p>
            <a:fld id="{BA64772F-E81F-0045-92B8-B93AB4530561}" type="slidenum">
              <a:rPr lang="en-US" smtClean="0"/>
              <a:t>10</a:t>
            </a:fld>
            <a:endParaRPr lang="en-US"/>
          </a:p>
        </p:txBody>
      </p:sp>
      <p:pic>
        <p:nvPicPr>
          <p:cNvPr id="33" name="Picture 32" descr="A network of dots and lines&#10;&#10;Description automatically generated">
            <a:extLst>
              <a:ext uri="{FF2B5EF4-FFF2-40B4-BE49-F238E27FC236}">
                <a16:creationId xmlns:a16="http://schemas.microsoft.com/office/drawing/2014/main" id="{CC5A6FDF-9110-0291-A223-4ABD77799C76}"/>
              </a:ext>
            </a:extLst>
          </p:cNvPr>
          <p:cNvPicPr>
            <a:picLocks noChangeAspect="1"/>
          </p:cNvPicPr>
          <p:nvPr/>
        </p:nvPicPr>
        <p:blipFill>
          <a:blip r:embed="rId3"/>
          <a:stretch>
            <a:fillRect/>
          </a:stretch>
        </p:blipFill>
        <p:spPr>
          <a:xfrm>
            <a:off x="4438499" y="5109748"/>
            <a:ext cx="2446112" cy="1297180"/>
          </a:xfrm>
          <a:prstGeom prst="rect">
            <a:avLst/>
          </a:prstGeom>
        </p:spPr>
      </p:pic>
      <p:sp>
        <p:nvSpPr>
          <p:cNvPr id="34" name="Right Arrow 33">
            <a:extLst>
              <a:ext uri="{FF2B5EF4-FFF2-40B4-BE49-F238E27FC236}">
                <a16:creationId xmlns:a16="http://schemas.microsoft.com/office/drawing/2014/main" id="{FD5765D2-6639-1355-8442-9B6D4B3A97CC}"/>
              </a:ext>
            </a:extLst>
          </p:cNvPr>
          <p:cNvSpPr/>
          <p:nvPr/>
        </p:nvSpPr>
        <p:spPr>
          <a:xfrm rot="16200000">
            <a:off x="5409540" y="4680017"/>
            <a:ext cx="536931" cy="251142"/>
          </a:xfrm>
          <a:prstGeom prst="rightArrow">
            <a:avLst>
              <a:gd name="adj1" fmla="val 29346"/>
              <a:gd name="adj2" fmla="val 50000"/>
            </a:avLst>
          </a:prstGeom>
          <a:solidFill>
            <a:schemeClr val="bg1">
              <a:lumMod val="95000"/>
            </a:schemeClr>
          </a:solidFill>
          <a:ln w="12700">
            <a:solidFill>
              <a:schemeClr val="tx1">
                <a:lumMod val="50000"/>
                <a:lumOff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mc:AlternateContent xmlns:mc="http://schemas.openxmlformats.org/markup-compatibility/2006" xmlns:a14="http://schemas.microsoft.com/office/drawing/2010/main">
        <mc:Choice Requires="a14">
          <p:sp>
            <p:nvSpPr>
              <p:cNvPr id="35" name="TextBox 34">
                <a:extLst>
                  <a:ext uri="{FF2B5EF4-FFF2-40B4-BE49-F238E27FC236}">
                    <a16:creationId xmlns:a16="http://schemas.microsoft.com/office/drawing/2014/main" id="{7F7EB3CB-2597-8544-D4FE-09AE0742A259}"/>
                  </a:ext>
                </a:extLst>
              </p:cNvPr>
              <p:cNvSpPr txBox="1"/>
              <p:nvPr/>
            </p:nvSpPr>
            <p:spPr>
              <a:xfrm>
                <a:off x="6215108" y="4713640"/>
                <a:ext cx="3004412" cy="276999"/>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func>
                        <m:funcPr>
                          <m:ctrlPr>
                            <a:rPr lang="en-US" b="0" i="1" smtClean="0">
                              <a:latin typeface="Cambria Math" panose="02040503050406030204" pitchFamily="18" charset="0"/>
                            </a:rPr>
                          </m:ctrlPr>
                        </m:funcPr>
                        <m:fName>
                          <m:r>
                            <a:rPr lang="en-US" b="0" i="1" smtClean="0">
                              <a:latin typeface="Cambria Math" panose="02040503050406030204" pitchFamily="18" charset="0"/>
                            </a:rPr>
                            <m:t>𝑎𝑟</m:t>
                          </m:r>
                          <m:r>
                            <m:rPr>
                              <m:sty m:val="p"/>
                            </m:rPr>
                            <a:rPr lang="en-US" b="0" i="0" smtClean="0">
                              <a:latin typeface="Cambria Math" panose="02040503050406030204" pitchFamily="18" charset="0"/>
                            </a:rPr>
                            <m:t>g</m:t>
                          </m:r>
                          <m:r>
                            <a:rPr lang="en-US" b="0" i="0" smtClean="0">
                              <a:latin typeface="Cambria Math" panose="02040503050406030204" pitchFamily="18" charset="0"/>
                            </a:rPr>
                            <m:t> </m:t>
                          </m:r>
                          <m:sSub>
                            <m:sSubPr>
                              <m:ctrlPr>
                                <a:rPr lang="en-US" b="0" i="1" smtClean="0">
                                  <a:latin typeface="Cambria Math" panose="02040503050406030204" pitchFamily="18" charset="0"/>
                                </a:rPr>
                              </m:ctrlPr>
                            </m:sSubPr>
                            <m:e>
                              <m:r>
                                <a:rPr lang="en-US" b="0" i="1" smtClean="0">
                                  <a:latin typeface="Cambria Math" panose="02040503050406030204" pitchFamily="18" charset="0"/>
                                </a:rPr>
                                <m:t>𝑚𝑎𝑥</m:t>
                              </m:r>
                            </m:e>
                            <m:sub>
                              <m:r>
                                <a:rPr lang="en-US" b="0" i="1" smtClean="0">
                                  <a:latin typeface="Cambria Math" panose="02040503050406030204" pitchFamily="18" charset="0"/>
                                  <a:ea typeface="Cambria Math" panose="02040503050406030204" pitchFamily="18" charset="0"/>
                                </a:rPr>
                                <m:t>𝜃</m:t>
                              </m:r>
                            </m:sub>
                          </m:sSub>
                          <m:r>
                            <a:rPr lang="en-US" b="0" i="0" smtClean="0">
                              <a:latin typeface="Cambria Math" panose="02040503050406030204" pitchFamily="18" charset="0"/>
                            </a:rPr>
                            <m:t> </m:t>
                          </m:r>
                          <m:r>
                            <m:rPr>
                              <m:sty m:val="p"/>
                            </m:rPr>
                            <a:rPr lang="en-US" b="0" i="0" smtClean="0">
                              <a:latin typeface="Cambria Math" panose="02040503050406030204" pitchFamily="18" charset="0"/>
                            </a:rPr>
                            <m:t>log</m:t>
                          </m:r>
                        </m:fName>
                        <m:e>
                          <m:r>
                            <a:rPr lang="en-US" b="0" i="1" smtClean="0">
                              <a:latin typeface="Cambria Math" panose="02040503050406030204" pitchFamily="18" charset="0"/>
                            </a:rPr>
                            <m:t>𝑝</m:t>
                          </m:r>
                          <m:d>
                            <m:dPr>
                              <m:ctrlPr>
                                <a:rPr lang="en-US" b="0" i="1" smtClean="0">
                                  <a:latin typeface="Cambria Math" panose="02040503050406030204" pitchFamily="18" charset="0"/>
                                </a:rPr>
                              </m:ctrlPr>
                            </m:dPr>
                            <m:e>
                              <m:sSub>
                                <m:sSubPr>
                                  <m:ctrlPr>
                                    <a:rPr lang="en-US" b="0" i="1" smtClean="0">
                                      <a:latin typeface="Cambria Math" panose="02040503050406030204" pitchFamily="18" charset="0"/>
                                    </a:rPr>
                                  </m:ctrlPr>
                                </m:sSubPr>
                                <m:e>
                                  <m:r>
                                    <a:rPr lang="en-US" b="0" i="1" smtClean="0">
                                      <a:latin typeface="Cambria Math" panose="02040503050406030204" pitchFamily="18" charset="0"/>
                                    </a:rPr>
                                    <m:t>𝑥</m:t>
                                  </m:r>
                                </m:e>
                                <m:sub>
                                  <m:r>
                                    <a:rPr lang="en-US" b="0" i="1" smtClean="0">
                                      <a:latin typeface="Cambria Math" panose="02040503050406030204" pitchFamily="18" charset="0"/>
                                    </a:rPr>
                                    <m:t>1</m:t>
                                  </m:r>
                                </m:sub>
                              </m:sSub>
                              <m:r>
                                <a:rPr lang="en-US" b="0" i="1" smtClean="0">
                                  <a:latin typeface="Cambria Math" panose="02040503050406030204" pitchFamily="18" charset="0"/>
                                </a:rPr>
                                <m:t>,</m:t>
                              </m:r>
                              <m:sSub>
                                <m:sSubPr>
                                  <m:ctrlPr>
                                    <a:rPr lang="en-US" i="1" dirty="0">
                                      <a:latin typeface="Cambria Math" panose="02040503050406030204" pitchFamily="18" charset="0"/>
                                    </a:rPr>
                                  </m:ctrlPr>
                                </m:sSubPr>
                                <m:e>
                                  <m:r>
                                    <a:rPr lang="en-US" i="1" dirty="0">
                                      <a:latin typeface="Cambria Math" panose="02040503050406030204" pitchFamily="18" charset="0"/>
                                    </a:rPr>
                                    <m:t>𝑥</m:t>
                                  </m:r>
                                </m:e>
                                <m:sub>
                                  <m:r>
                                    <a:rPr lang="en-US" i="1" dirty="0">
                                      <a:latin typeface="Cambria Math" panose="02040503050406030204" pitchFamily="18" charset="0"/>
                                    </a:rPr>
                                    <m:t>2</m:t>
                                  </m:r>
                                </m:sub>
                              </m:sSub>
                              <m:r>
                                <a:rPr lang="en-US" b="0" i="1" dirty="0" smtClean="0">
                                  <a:latin typeface="Cambria Math" panose="02040503050406030204" pitchFamily="18" charset="0"/>
                                </a:rPr>
                                <m:t>,</m:t>
                              </m:r>
                              <m:sSub>
                                <m:sSubPr>
                                  <m:ctrlPr>
                                    <a:rPr lang="en-US" i="1" dirty="0">
                                      <a:latin typeface="Cambria Math" panose="02040503050406030204" pitchFamily="18" charset="0"/>
                                    </a:rPr>
                                  </m:ctrlPr>
                                </m:sSubPr>
                                <m:e>
                                  <m:r>
                                    <a:rPr lang="en-US" i="1" dirty="0">
                                      <a:latin typeface="Cambria Math" panose="02040503050406030204" pitchFamily="18" charset="0"/>
                                    </a:rPr>
                                    <m:t>𝑥</m:t>
                                  </m:r>
                                </m:e>
                                <m:sub>
                                  <m:r>
                                    <a:rPr lang="en-US" b="0" i="1" dirty="0" smtClean="0">
                                      <a:latin typeface="Cambria Math" panose="02040503050406030204" pitchFamily="18" charset="0"/>
                                    </a:rPr>
                                    <m:t>6</m:t>
                                  </m:r>
                                </m:sub>
                              </m:sSub>
                              <m:r>
                                <a:rPr lang="en-US" b="0" i="1" dirty="0" smtClean="0">
                                  <a:latin typeface="Cambria Math" panose="02040503050406030204" pitchFamily="18" charset="0"/>
                                </a:rPr>
                                <m:t>,</m:t>
                              </m:r>
                              <m:sSub>
                                <m:sSubPr>
                                  <m:ctrlPr>
                                    <a:rPr lang="en-US" i="1" dirty="0">
                                      <a:latin typeface="Cambria Math" panose="02040503050406030204" pitchFamily="18" charset="0"/>
                                    </a:rPr>
                                  </m:ctrlPr>
                                </m:sSubPr>
                                <m:e>
                                  <m:r>
                                    <a:rPr lang="en-US" i="1" dirty="0">
                                      <a:latin typeface="Cambria Math" panose="02040503050406030204" pitchFamily="18" charset="0"/>
                                    </a:rPr>
                                    <m:t>𝑥</m:t>
                                  </m:r>
                                </m:e>
                                <m:sub>
                                  <m:r>
                                    <a:rPr lang="en-US" b="0" i="1" dirty="0" smtClean="0">
                                      <a:latin typeface="Cambria Math" panose="02040503050406030204" pitchFamily="18" charset="0"/>
                                    </a:rPr>
                                    <m:t>8</m:t>
                                  </m:r>
                                </m:sub>
                              </m:sSub>
                            </m:e>
                          </m:d>
                          <m:r>
                            <a:rPr lang="en-US" b="0" i="1" smtClean="0">
                              <a:latin typeface="Cambria Math" panose="02040503050406030204" pitchFamily="18" charset="0"/>
                            </a:rPr>
                            <m:t> </m:t>
                          </m:r>
                        </m:e>
                      </m:func>
                    </m:oMath>
                  </m:oMathPara>
                </a14:m>
                <a:endParaRPr lang="en-US" dirty="0"/>
              </a:p>
            </p:txBody>
          </p:sp>
        </mc:Choice>
        <mc:Fallback xmlns="">
          <p:sp>
            <p:nvSpPr>
              <p:cNvPr id="35" name="TextBox 34">
                <a:extLst>
                  <a:ext uri="{FF2B5EF4-FFF2-40B4-BE49-F238E27FC236}">
                    <a16:creationId xmlns:a16="http://schemas.microsoft.com/office/drawing/2014/main" id="{7F7EB3CB-2597-8544-D4FE-09AE0742A259}"/>
                  </a:ext>
                </a:extLst>
              </p:cNvPr>
              <p:cNvSpPr txBox="1">
                <a:spLocks noRot="1" noChangeAspect="1" noMove="1" noResize="1" noEditPoints="1" noAdjustHandles="1" noChangeArrowheads="1" noChangeShapeType="1" noTextEdit="1"/>
              </p:cNvSpPr>
              <p:nvPr/>
            </p:nvSpPr>
            <p:spPr>
              <a:xfrm>
                <a:off x="6215108" y="4713640"/>
                <a:ext cx="3004412" cy="276999"/>
              </a:xfrm>
              <a:prstGeom prst="rect">
                <a:avLst/>
              </a:prstGeom>
              <a:blipFill>
                <a:blip r:embed="rId4"/>
                <a:stretch>
                  <a:fillRect t="-8696" r="-2110" b="-34783"/>
                </a:stretch>
              </a:blipFill>
            </p:spPr>
            <p:txBody>
              <a:bodyPr/>
              <a:lstStyle/>
              <a:p>
                <a:r>
                  <a:rPr lang="en-US">
                    <a:noFill/>
                  </a:rPr>
                  <a:t> </a:t>
                </a:r>
              </a:p>
            </p:txBody>
          </p:sp>
        </mc:Fallback>
      </mc:AlternateContent>
      <p:pic>
        <p:nvPicPr>
          <p:cNvPr id="21" name="Graphic 20" descr="Document outline">
            <a:extLst>
              <a:ext uri="{FF2B5EF4-FFF2-40B4-BE49-F238E27FC236}">
                <a16:creationId xmlns:a16="http://schemas.microsoft.com/office/drawing/2014/main" id="{94860C67-E040-4F36-2080-D3217AC8F2E4}"/>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483513" y="3505403"/>
            <a:ext cx="914400" cy="914400"/>
          </a:xfrm>
          <a:prstGeom prst="rect">
            <a:avLst/>
          </a:prstGeom>
        </p:spPr>
      </p:pic>
      <p:cxnSp>
        <p:nvCxnSpPr>
          <p:cNvPr id="22" name="Straight Arrow Connector 21">
            <a:extLst>
              <a:ext uri="{FF2B5EF4-FFF2-40B4-BE49-F238E27FC236}">
                <a16:creationId xmlns:a16="http://schemas.microsoft.com/office/drawing/2014/main" id="{6D2E8108-76C9-7194-BBDA-FF7E449FAB1B}"/>
              </a:ext>
            </a:extLst>
          </p:cNvPr>
          <p:cNvCxnSpPr>
            <a:cxnSpLocks/>
          </p:cNvCxnSpPr>
          <p:nvPr/>
        </p:nvCxnSpPr>
        <p:spPr>
          <a:xfrm>
            <a:off x="3445773" y="4000500"/>
            <a:ext cx="939661" cy="0"/>
          </a:xfrm>
          <a:prstGeom prst="straightConnector1">
            <a:avLst/>
          </a:prstGeom>
          <a:ln>
            <a:solidFill>
              <a:schemeClr val="tx1"/>
            </a:solidFill>
            <a:tailEnd type="triangle"/>
          </a:ln>
        </p:spPr>
        <p:style>
          <a:lnRef idx="2">
            <a:schemeClr val="accent1"/>
          </a:lnRef>
          <a:fillRef idx="0">
            <a:schemeClr val="accent1"/>
          </a:fillRef>
          <a:effectRef idx="1">
            <a:schemeClr val="accent1"/>
          </a:effectRef>
          <a:fontRef idx="minor">
            <a:schemeClr val="tx1"/>
          </a:fontRef>
        </p:style>
      </p:cxnSp>
      <mc:AlternateContent xmlns:mc="http://schemas.openxmlformats.org/markup-compatibility/2006" xmlns:a14="http://schemas.microsoft.com/office/drawing/2010/main">
        <mc:Choice Requires="a14">
          <p:sp>
            <p:nvSpPr>
              <p:cNvPr id="37" name="TextBox 36">
                <a:extLst>
                  <a:ext uri="{FF2B5EF4-FFF2-40B4-BE49-F238E27FC236}">
                    <a16:creationId xmlns:a16="http://schemas.microsoft.com/office/drawing/2014/main" id="{BC9A52B7-4B6B-620B-B891-689AD03CDEE0}"/>
                  </a:ext>
                </a:extLst>
              </p:cNvPr>
              <p:cNvSpPr txBox="1"/>
              <p:nvPr/>
            </p:nvSpPr>
            <p:spPr>
              <a:xfrm>
                <a:off x="1101496" y="3762892"/>
                <a:ext cx="738279" cy="369332"/>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sSub>
                        <m:sSubPr>
                          <m:ctrlPr>
                            <a:rPr lang="en-US" i="1" smtClean="0">
                              <a:latin typeface="Cambria Math" panose="02040503050406030204" pitchFamily="18" charset="0"/>
                            </a:rPr>
                          </m:ctrlPr>
                        </m:sSubPr>
                        <m:e>
                          <m:r>
                            <a:rPr lang="en-US" b="0" i="1" smtClean="0">
                              <a:latin typeface="Cambria Math" panose="02040503050406030204" pitchFamily="18" charset="0"/>
                            </a:rPr>
                            <m:t>𝑥</m:t>
                          </m:r>
                        </m:e>
                        <m:sub>
                          <m:r>
                            <a:rPr lang="en-US" b="0" i="1" smtClean="0">
                              <a:latin typeface="Cambria Math" panose="02040503050406030204" pitchFamily="18" charset="0"/>
                            </a:rPr>
                            <m:t>𝑠𝑒𝑒𝑛</m:t>
                          </m:r>
                        </m:sub>
                      </m:sSub>
                    </m:oMath>
                  </m:oMathPara>
                </a14:m>
                <a:endParaRPr lang="en-US" dirty="0"/>
              </a:p>
            </p:txBody>
          </p:sp>
        </mc:Choice>
        <mc:Fallback xmlns="">
          <p:sp>
            <p:nvSpPr>
              <p:cNvPr id="37" name="TextBox 36">
                <a:extLst>
                  <a:ext uri="{FF2B5EF4-FFF2-40B4-BE49-F238E27FC236}">
                    <a16:creationId xmlns:a16="http://schemas.microsoft.com/office/drawing/2014/main" id="{BC9A52B7-4B6B-620B-B891-689AD03CDEE0}"/>
                  </a:ext>
                </a:extLst>
              </p:cNvPr>
              <p:cNvSpPr txBox="1">
                <a:spLocks noRot="1" noChangeAspect="1" noMove="1" noResize="1" noEditPoints="1" noAdjustHandles="1" noChangeArrowheads="1" noChangeShapeType="1" noTextEdit="1"/>
              </p:cNvSpPr>
              <p:nvPr/>
            </p:nvSpPr>
            <p:spPr>
              <a:xfrm>
                <a:off x="1101496" y="3762892"/>
                <a:ext cx="738279" cy="369332"/>
              </a:xfrm>
              <a:prstGeom prst="rect">
                <a:avLst/>
              </a:prstGeom>
              <a:blipFill>
                <a:blip r:embed="rId7"/>
                <a:stretch>
                  <a:fillRect/>
                </a:stretch>
              </a:blipFill>
            </p:spPr>
            <p:txBody>
              <a:bodyPr/>
              <a:lstStyle/>
              <a:p>
                <a:r>
                  <a:rPr lang="en-US">
                    <a:noFill/>
                  </a:rPr>
                  <a:t> </a:t>
                </a:r>
              </a:p>
            </p:txBody>
          </p:sp>
        </mc:Fallback>
      </mc:AlternateContent>
      <p:pic>
        <p:nvPicPr>
          <p:cNvPr id="16" name="Picture 4" descr="Analyst - Free professions and jobs icons">
            <a:extLst>
              <a:ext uri="{FF2B5EF4-FFF2-40B4-BE49-F238E27FC236}">
                <a16:creationId xmlns:a16="http://schemas.microsoft.com/office/drawing/2014/main" id="{57D27E86-7BAF-CD9D-745F-1CD50054D82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531373" y="2080974"/>
            <a:ext cx="920274" cy="920274"/>
          </a:xfrm>
          <a:prstGeom prst="rect">
            <a:avLst/>
          </a:prstGeom>
          <a:noFill/>
          <a:extLst>
            <a:ext uri="{909E8E84-426E-40DD-AFC4-6F175D3DCCD1}">
              <a14:hiddenFill xmlns:a14="http://schemas.microsoft.com/office/drawing/2010/main">
                <a:solidFill>
                  <a:srgbClr val="FFFFFF"/>
                </a:solidFill>
              </a14:hiddenFill>
            </a:ext>
          </a:extLst>
        </p:spPr>
      </p:pic>
      <p:cxnSp>
        <p:nvCxnSpPr>
          <p:cNvPr id="18" name="Straight Arrow Connector 17">
            <a:extLst>
              <a:ext uri="{FF2B5EF4-FFF2-40B4-BE49-F238E27FC236}">
                <a16:creationId xmlns:a16="http://schemas.microsoft.com/office/drawing/2014/main" id="{25FD0564-2814-0AF8-E542-152B734CA8A8}"/>
              </a:ext>
            </a:extLst>
          </p:cNvPr>
          <p:cNvCxnSpPr>
            <a:cxnSpLocks/>
            <a:stCxn id="16" idx="3"/>
            <a:endCxn id="44" idx="1"/>
          </p:cNvCxnSpPr>
          <p:nvPr/>
        </p:nvCxnSpPr>
        <p:spPr>
          <a:xfrm>
            <a:off x="3451647" y="2541111"/>
            <a:ext cx="933787" cy="4256"/>
          </a:xfrm>
          <a:prstGeom prst="straightConnector1">
            <a:avLst/>
          </a:prstGeom>
          <a:ln>
            <a:solidFill>
              <a:schemeClr val="tx1"/>
            </a:solidFill>
            <a:tailEnd type="triangle"/>
          </a:ln>
        </p:spPr>
        <p:style>
          <a:lnRef idx="2">
            <a:schemeClr val="accent1"/>
          </a:lnRef>
          <a:fillRef idx="0">
            <a:schemeClr val="accent1"/>
          </a:fillRef>
          <a:effectRef idx="1">
            <a:schemeClr val="accent1"/>
          </a:effectRef>
          <a:fontRef idx="minor">
            <a:schemeClr val="tx1"/>
          </a:fontRef>
        </p:style>
      </p:cxnSp>
      <mc:AlternateContent xmlns:mc="http://schemas.openxmlformats.org/markup-compatibility/2006" xmlns:a14="http://schemas.microsoft.com/office/drawing/2010/main">
        <mc:Choice Requires="a14">
          <p:sp>
            <p:nvSpPr>
              <p:cNvPr id="15" name="TextBox 14">
                <a:extLst>
                  <a:ext uri="{FF2B5EF4-FFF2-40B4-BE49-F238E27FC236}">
                    <a16:creationId xmlns:a16="http://schemas.microsoft.com/office/drawing/2014/main" id="{6219965E-5711-1729-F297-9EC5C2E95382}"/>
                  </a:ext>
                </a:extLst>
              </p:cNvPr>
              <p:cNvSpPr txBox="1"/>
              <p:nvPr/>
            </p:nvSpPr>
            <p:spPr>
              <a:xfrm>
                <a:off x="1101496" y="2356445"/>
                <a:ext cx="738279" cy="391902"/>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sSub>
                        <m:sSubPr>
                          <m:ctrlPr>
                            <a:rPr lang="en-US" i="1" smtClean="0">
                              <a:latin typeface="Cambria Math" panose="02040503050406030204" pitchFamily="18" charset="0"/>
                            </a:rPr>
                          </m:ctrlPr>
                        </m:sSubPr>
                        <m:e>
                          <m:r>
                            <a:rPr lang="en-US" b="0" i="1" smtClean="0">
                              <a:latin typeface="Cambria Math" panose="02040503050406030204" pitchFamily="18" charset="0"/>
                            </a:rPr>
                            <m:t>𝑥</m:t>
                          </m:r>
                        </m:e>
                        <m:sub>
                          <m:r>
                            <a:rPr lang="en-US" b="0" i="1" smtClean="0">
                              <a:latin typeface="Cambria Math" panose="02040503050406030204" pitchFamily="18" charset="0"/>
                            </a:rPr>
                            <m:t>𝑔𝑒𝑛</m:t>
                          </m:r>
                        </m:sub>
                      </m:sSub>
                    </m:oMath>
                  </m:oMathPara>
                </a14:m>
                <a:endParaRPr lang="en-US" dirty="0"/>
              </a:p>
            </p:txBody>
          </p:sp>
        </mc:Choice>
        <mc:Fallback xmlns="">
          <p:sp>
            <p:nvSpPr>
              <p:cNvPr id="15" name="TextBox 14">
                <a:extLst>
                  <a:ext uri="{FF2B5EF4-FFF2-40B4-BE49-F238E27FC236}">
                    <a16:creationId xmlns:a16="http://schemas.microsoft.com/office/drawing/2014/main" id="{6219965E-5711-1729-F297-9EC5C2E95382}"/>
                  </a:ext>
                </a:extLst>
              </p:cNvPr>
              <p:cNvSpPr txBox="1">
                <a:spLocks noRot="1" noChangeAspect="1" noMove="1" noResize="1" noEditPoints="1" noAdjustHandles="1" noChangeArrowheads="1" noChangeShapeType="1" noTextEdit="1"/>
              </p:cNvSpPr>
              <p:nvPr/>
            </p:nvSpPr>
            <p:spPr>
              <a:xfrm>
                <a:off x="1101496" y="2356445"/>
                <a:ext cx="738279" cy="391902"/>
              </a:xfrm>
              <a:prstGeom prst="rect">
                <a:avLst/>
              </a:prstGeom>
              <a:blipFill>
                <a:blip r:embed="rId9"/>
                <a:stretch>
                  <a:fillRect b="-3125"/>
                </a:stretch>
              </a:blipFill>
            </p:spPr>
            <p:txBody>
              <a:bodyPr/>
              <a:lstStyle/>
              <a:p>
                <a:r>
                  <a:rPr lang="en-US">
                    <a:noFill/>
                  </a:rPr>
                  <a:t> </a:t>
                </a:r>
              </a:p>
            </p:txBody>
          </p:sp>
        </mc:Fallback>
      </mc:AlternateContent>
      <p:pic>
        <p:nvPicPr>
          <p:cNvPr id="42" name="Picture 41" descr="A calculator and a black background&#10;&#10;Description automatically generated">
            <a:extLst>
              <a:ext uri="{FF2B5EF4-FFF2-40B4-BE49-F238E27FC236}">
                <a16:creationId xmlns:a16="http://schemas.microsoft.com/office/drawing/2014/main" id="{579CEFB8-C7E9-5E41-8AA8-964114215AD0}"/>
              </a:ext>
            </a:extLst>
          </p:cNvPr>
          <p:cNvPicPr>
            <a:picLocks noChangeAspect="1"/>
          </p:cNvPicPr>
          <p:nvPr/>
        </p:nvPicPr>
        <p:blipFill>
          <a:blip r:embed="rId10"/>
          <a:stretch>
            <a:fillRect/>
          </a:stretch>
        </p:blipFill>
        <p:spPr>
          <a:xfrm>
            <a:off x="4414461" y="3671563"/>
            <a:ext cx="4940300" cy="622300"/>
          </a:xfrm>
          <a:prstGeom prst="rect">
            <a:avLst/>
          </a:prstGeom>
        </p:spPr>
      </p:pic>
      <p:pic>
        <p:nvPicPr>
          <p:cNvPr id="44" name="Picture 43">
            <a:extLst>
              <a:ext uri="{FF2B5EF4-FFF2-40B4-BE49-F238E27FC236}">
                <a16:creationId xmlns:a16="http://schemas.microsoft.com/office/drawing/2014/main" id="{69CBEDA9-15AE-F0EC-F3DB-2F601EE179FB}"/>
              </a:ext>
            </a:extLst>
          </p:cNvPr>
          <p:cNvPicPr>
            <a:picLocks noChangeAspect="1"/>
          </p:cNvPicPr>
          <p:nvPr/>
        </p:nvPicPr>
        <p:blipFill>
          <a:blip r:embed="rId11"/>
          <a:stretch>
            <a:fillRect/>
          </a:stretch>
        </p:blipFill>
        <p:spPr>
          <a:xfrm>
            <a:off x="4385434" y="2240567"/>
            <a:ext cx="4940300" cy="609600"/>
          </a:xfrm>
          <a:prstGeom prst="rect">
            <a:avLst/>
          </a:prstGeom>
        </p:spPr>
      </p:pic>
    </p:spTree>
    <p:extLst>
      <p:ext uri="{BB962C8B-B14F-4D97-AF65-F5344CB8AC3E}">
        <p14:creationId xmlns:p14="http://schemas.microsoft.com/office/powerpoint/2010/main" val="5800098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8"/>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4"/>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21"/>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2"/>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7"/>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5"/>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4"/>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 grpId="0" animBg="1"/>
      <p:bldP spid="35" grpId="0"/>
      <p:bldP spid="37" grpId="0"/>
      <p:bldP spid="1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239F6B-927E-2432-E73A-B7CEA71B3ED7}"/>
              </a:ext>
            </a:extLst>
          </p:cNvPr>
          <p:cNvSpPr>
            <a:spLocks noGrp="1"/>
          </p:cNvSpPr>
          <p:nvPr>
            <p:ph type="title"/>
          </p:nvPr>
        </p:nvSpPr>
        <p:spPr/>
        <p:txBody>
          <a:bodyPr/>
          <a:lstStyle/>
          <a:p>
            <a:r>
              <a:rPr lang="en-US" dirty="0"/>
              <a:t>Invisible Interaction in Coding</a:t>
            </a:r>
          </a:p>
        </p:txBody>
      </p:sp>
      <p:sp>
        <p:nvSpPr>
          <p:cNvPr id="4" name="Slide Number Placeholder 3">
            <a:extLst>
              <a:ext uri="{FF2B5EF4-FFF2-40B4-BE49-F238E27FC236}">
                <a16:creationId xmlns:a16="http://schemas.microsoft.com/office/drawing/2014/main" id="{2CD724C6-F1F8-9502-2EBA-27FBF8265170}"/>
              </a:ext>
            </a:extLst>
          </p:cNvPr>
          <p:cNvSpPr>
            <a:spLocks noGrp="1"/>
          </p:cNvSpPr>
          <p:nvPr>
            <p:ph type="sldNum" sz="quarter" idx="12"/>
          </p:nvPr>
        </p:nvSpPr>
        <p:spPr/>
        <p:txBody>
          <a:bodyPr/>
          <a:lstStyle/>
          <a:p>
            <a:fld id="{BA64772F-E81F-0045-92B8-B93AB4530561}" type="slidenum">
              <a:rPr lang="en-US" smtClean="0"/>
              <a:t>11</a:t>
            </a:fld>
            <a:endParaRPr lang="en-US"/>
          </a:p>
        </p:txBody>
      </p:sp>
      <p:pic>
        <p:nvPicPr>
          <p:cNvPr id="12" name="Picture 11" descr="A computer screen shot of a code&#10;&#10;Description automatically generated">
            <a:extLst>
              <a:ext uri="{FF2B5EF4-FFF2-40B4-BE49-F238E27FC236}">
                <a16:creationId xmlns:a16="http://schemas.microsoft.com/office/drawing/2014/main" id="{D0971564-550C-F999-03E0-C9AC77EA3A06}"/>
              </a:ext>
            </a:extLst>
          </p:cNvPr>
          <p:cNvPicPr>
            <a:picLocks noChangeAspect="1"/>
          </p:cNvPicPr>
          <p:nvPr/>
        </p:nvPicPr>
        <p:blipFill rotWithShape="1">
          <a:blip r:embed="rId3"/>
          <a:srcRect r="6894"/>
          <a:stretch/>
        </p:blipFill>
        <p:spPr>
          <a:xfrm>
            <a:off x="1120806" y="2273020"/>
            <a:ext cx="3958525" cy="2336405"/>
          </a:xfrm>
          <a:prstGeom prst="rect">
            <a:avLst/>
          </a:prstGeom>
          <a:ln w="12700">
            <a:solidFill>
              <a:schemeClr val="accent1">
                <a:shade val="15000"/>
              </a:schemeClr>
            </a:solidFill>
          </a:ln>
        </p:spPr>
      </p:pic>
      <p:pic>
        <p:nvPicPr>
          <p:cNvPr id="14" name="Picture 13" descr="A close-up of text&#10;&#10;Description automatically generated">
            <a:extLst>
              <a:ext uri="{FF2B5EF4-FFF2-40B4-BE49-F238E27FC236}">
                <a16:creationId xmlns:a16="http://schemas.microsoft.com/office/drawing/2014/main" id="{FF8055EE-F1E6-60D1-D264-0B54E53178D7}"/>
              </a:ext>
            </a:extLst>
          </p:cNvPr>
          <p:cNvPicPr>
            <a:picLocks noChangeAspect="1"/>
          </p:cNvPicPr>
          <p:nvPr/>
        </p:nvPicPr>
        <p:blipFill>
          <a:blip r:embed="rId4"/>
          <a:stretch>
            <a:fillRect/>
          </a:stretch>
        </p:blipFill>
        <p:spPr>
          <a:xfrm>
            <a:off x="7833134" y="2978947"/>
            <a:ext cx="2768600" cy="635000"/>
          </a:xfrm>
          <a:prstGeom prst="rect">
            <a:avLst/>
          </a:prstGeom>
          <a:ln w="12700">
            <a:solidFill>
              <a:schemeClr val="tx1"/>
            </a:solidFill>
          </a:ln>
        </p:spPr>
      </p:pic>
      <p:cxnSp>
        <p:nvCxnSpPr>
          <p:cNvPr id="19" name="Elbow Connector 18">
            <a:extLst>
              <a:ext uri="{FF2B5EF4-FFF2-40B4-BE49-F238E27FC236}">
                <a16:creationId xmlns:a16="http://schemas.microsoft.com/office/drawing/2014/main" id="{6EEC4A6D-51B4-F193-6F04-7B81E04414EC}"/>
              </a:ext>
            </a:extLst>
          </p:cNvPr>
          <p:cNvCxnSpPr>
            <a:stCxn id="14" idx="0"/>
            <a:endCxn id="12" idx="0"/>
          </p:cNvCxnSpPr>
          <p:nvPr/>
        </p:nvCxnSpPr>
        <p:spPr>
          <a:xfrm rot="16200000" flipV="1">
            <a:off x="5805789" y="-432699"/>
            <a:ext cx="705927" cy="6117365"/>
          </a:xfrm>
          <a:prstGeom prst="bentConnector3">
            <a:avLst>
              <a:gd name="adj1" fmla="val 164766"/>
            </a:avLst>
          </a:prstGeom>
          <a:ln w="12700">
            <a:solidFill>
              <a:schemeClr val="tx1"/>
            </a:solidFill>
            <a:tailEnd type="triangle"/>
          </a:ln>
        </p:spPr>
        <p:style>
          <a:lnRef idx="2">
            <a:schemeClr val="accent1"/>
          </a:lnRef>
          <a:fillRef idx="0">
            <a:schemeClr val="accent1"/>
          </a:fillRef>
          <a:effectRef idx="1">
            <a:schemeClr val="accent1"/>
          </a:effectRef>
          <a:fontRef idx="minor">
            <a:schemeClr val="tx1"/>
          </a:fontRef>
        </p:style>
      </p:cxnSp>
      <p:sp>
        <p:nvSpPr>
          <p:cNvPr id="21" name="TextBox 20">
            <a:extLst>
              <a:ext uri="{FF2B5EF4-FFF2-40B4-BE49-F238E27FC236}">
                <a16:creationId xmlns:a16="http://schemas.microsoft.com/office/drawing/2014/main" id="{FB2BCAE0-6727-3B9B-80A4-0ECD36D92FB6}"/>
              </a:ext>
            </a:extLst>
          </p:cNvPr>
          <p:cNvSpPr txBox="1"/>
          <p:nvPr/>
        </p:nvSpPr>
        <p:spPr>
          <a:xfrm>
            <a:off x="6061389" y="1401925"/>
            <a:ext cx="835485" cy="369332"/>
          </a:xfrm>
          <a:prstGeom prst="rect">
            <a:avLst/>
          </a:prstGeom>
          <a:noFill/>
        </p:spPr>
        <p:txBody>
          <a:bodyPr wrap="none" rtlCol="0">
            <a:spAutoFit/>
          </a:bodyPr>
          <a:lstStyle/>
          <a:p>
            <a:r>
              <a:rPr lang="en-US" dirty="0"/>
              <a:t>Debug</a:t>
            </a:r>
          </a:p>
        </p:txBody>
      </p:sp>
      <p:pic>
        <p:nvPicPr>
          <p:cNvPr id="5122" name="Picture 2" descr="Programmer - Free computer icons">
            <a:extLst>
              <a:ext uri="{FF2B5EF4-FFF2-40B4-BE49-F238E27FC236}">
                <a16:creationId xmlns:a16="http://schemas.microsoft.com/office/drawing/2014/main" id="{6457822A-6F84-0747-7209-54FD4A36193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642233" y="5178874"/>
            <a:ext cx="915670" cy="915670"/>
          </a:xfrm>
          <a:prstGeom prst="rect">
            <a:avLst/>
          </a:prstGeom>
          <a:noFill/>
          <a:extLst>
            <a:ext uri="{909E8E84-426E-40DD-AFC4-6F175D3DCCD1}">
              <a14:hiddenFill xmlns:a14="http://schemas.microsoft.com/office/drawing/2010/main">
                <a:solidFill>
                  <a:srgbClr val="FFFFFF"/>
                </a:solidFill>
              </a14:hiddenFill>
            </a:ext>
          </a:extLst>
        </p:spPr>
      </p:pic>
      <p:cxnSp>
        <p:nvCxnSpPr>
          <p:cNvPr id="3" name="Straight Arrow Connector 2">
            <a:extLst>
              <a:ext uri="{FF2B5EF4-FFF2-40B4-BE49-F238E27FC236}">
                <a16:creationId xmlns:a16="http://schemas.microsoft.com/office/drawing/2014/main" id="{4CA59A75-46F3-2D43-D814-698BE3C48238}"/>
              </a:ext>
            </a:extLst>
          </p:cNvPr>
          <p:cNvCxnSpPr>
            <a:cxnSpLocks/>
            <a:stCxn id="5122" idx="0"/>
            <a:endCxn id="12" idx="2"/>
          </p:cNvCxnSpPr>
          <p:nvPr/>
        </p:nvCxnSpPr>
        <p:spPr>
          <a:xfrm flipV="1">
            <a:off x="3100068" y="4609425"/>
            <a:ext cx="1" cy="569449"/>
          </a:xfrm>
          <a:prstGeom prst="straightConnector1">
            <a:avLst/>
          </a:prstGeom>
          <a:ln w="12700">
            <a:solidFill>
              <a:schemeClr val="tx1"/>
            </a:solidFill>
            <a:tailEnd type="triangle"/>
          </a:ln>
        </p:spPr>
        <p:style>
          <a:lnRef idx="2">
            <a:schemeClr val="accent1"/>
          </a:lnRef>
          <a:fillRef idx="0">
            <a:schemeClr val="accent1"/>
          </a:fillRef>
          <a:effectRef idx="1">
            <a:schemeClr val="accent1"/>
          </a:effectRef>
          <a:fontRef idx="minor">
            <a:schemeClr val="tx1"/>
          </a:fontRef>
        </p:style>
      </p:cxnSp>
      <p:sp>
        <p:nvSpPr>
          <p:cNvPr id="5" name="TextBox 4">
            <a:extLst>
              <a:ext uri="{FF2B5EF4-FFF2-40B4-BE49-F238E27FC236}">
                <a16:creationId xmlns:a16="http://schemas.microsoft.com/office/drawing/2014/main" id="{2109704E-01F9-F350-F060-A173D245285C}"/>
              </a:ext>
            </a:extLst>
          </p:cNvPr>
          <p:cNvSpPr txBox="1"/>
          <p:nvPr/>
        </p:nvSpPr>
        <p:spPr>
          <a:xfrm>
            <a:off x="3135760" y="4723263"/>
            <a:ext cx="1052981" cy="369332"/>
          </a:xfrm>
          <a:prstGeom prst="rect">
            <a:avLst/>
          </a:prstGeom>
          <a:noFill/>
        </p:spPr>
        <p:txBody>
          <a:bodyPr wrap="none" rtlCol="0">
            <a:spAutoFit/>
          </a:bodyPr>
          <a:lstStyle/>
          <a:p>
            <a:r>
              <a:rPr lang="en-US" dirty="0"/>
              <a:t>generate</a:t>
            </a:r>
          </a:p>
        </p:txBody>
      </p:sp>
      <p:grpSp>
        <p:nvGrpSpPr>
          <p:cNvPr id="33" name="Group 32">
            <a:extLst>
              <a:ext uri="{FF2B5EF4-FFF2-40B4-BE49-F238E27FC236}">
                <a16:creationId xmlns:a16="http://schemas.microsoft.com/office/drawing/2014/main" id="{1952D8D1-A42F-E710-6490-1D16D1747EA5}"/>
              </a:ext>
            </a:extLst>
          </p:cNvPr>
          <p:cNvGrpSpPr/>
          <p:nvPr/>
        </p:nvGrpSpPr>
        <p:grpSpPr>
          <a:xfrm>
            <a:off x="5426814" y="2976672"/>
            <a:ext cx="2040935" cy="639550"/>
            <a:chOff x="5426814" y="3309184"/>
            <a:chExt cx="2040935" cy="639550"/>
          </a:xfrm>
        </p:grpSpPr>
        <p:sp>
          <p:nvSpPr>
            <p:cNvPr id="11" name="Right Arrow 10">
              <a:extLst>
                <a:ext uri="{FF2B5EF4-FFF2-40B4-BE49-F238E27FC236}">
                  <a16:creationId xmlns:a16="http://schemas.microsoft.com/office/drawing/2014/main" id="{AB379EDC-39B2-93AE-318E-57E5610B5F6C}"/>
                </a:ext>
              </a:extLst>
            </p:cNvPr>
            <p:cNvSpPr/>
            <p:nvPr/>
          </p:nvSpPr>
          <p:spPr>
            <a:xfrm>
              <a:off x="5426814" y="3499386"/>
              <a:ext cx="344860" cy="259146"/>
            </a:xfrm>
            <a:prstGeom prst="rightArrow">
              <a:avLst>
                <a:gd name="adj1" fmla="val 41029"/>
                <a:gd name="adj2" fmla="val 50000"/>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ight Arrow 12">
              <a:extLst>
                <a:ext uri="{FF2B5EF4-FFF2-40B4-BE49-F238E27FC236}">
                  <a16:creationId xmlns:a16="http://schemas.microsoft.com/office/drawing/2014/main" id="{B986E597-9110-5D2E-DC79-372F5CF44D9A}"/>
                </a:ext>
              </a:extLst>
            </p:cNvPr>
            <p:cNvSpPr/>
            <p:nvPr/>
          </p:nvSpPr>
          <p:spPr>
            <a:xfrm>
              <a:off x="7122889" y="3499386"/>
              <a:ext cx="344860" cy="259146"/>
            </a:xfrm>
            <a:prstGeom prst="rightArrow">
              <a:avLst>
                <a:gd name="adj1" fmla="val 41029"/>
                <a:gd name="adj2" fmla="val 50000"/>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4" descr="Command Line Icon - Free PNG &amp; SVG 4118837 - Noun Project">
              <a:extLst>
                <a:ext uri="{FF2B5EF4-FFF2-40B4-BE49-F238E27FC236}">
                  <a16:creationId xmlns:a16="http://schemas.microsoft.com/office/drawing/2014/main" id="{13CAA071-47C3-9021-F0F1-D436A99E37F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115017" y="3309184"/>
              <a:ext cx="639550" cy="639550"/>
            </a:xfrm>
            <a:prstGeom prst="rect">
              <a:avLst/>
            </a:prstGeom>
            <a:noFill/>
            <a:extLst>
              <a:ext uri="{909E8E84-426E-40DD-AFC4-6F175D3DCCD1}">
                <a14:hiddenFill xmlns:a14="http://schemas.microsoft.com/office/drawing/2010/main">
                  <a:solidFill>
                    <a:srgbClr val="FFFFFF"/>
                  </a:solidFill>
                </a14:hiddenFill>
              </a:ext>
            </a:extLst>
          </p:spPr>
        </p:pic>
      </p:grpSp>
      <p:pic>
        <p:nvPicPr>
          <p:cNvPr id="6" name="Picture 5" descr="A screenshot of a computer program&#10;&#10;Description automatically generated">
            <a:extLst>
              <a:ext uri="{FF2B5EF4-FFF2-40B4-BE49-F238E27FC236}">
                <a16:creationId xmlns:a16="http://schemas.microsoft.com/office/drawing/2014/main" id="{112508A3-E870-8A53-9972-F00157179E20}"/>
              </a:ext>
            </a:extLst>
          </p:cNvPr>
          <p:cNvPicPr>
            <a:picLocks noChangeAspect="1"/>
          </p:cNvPicPr>
          <p:nvPr/>
        </p:nvPicPr>
        <p:blipFill rotWithShape="1">
          <a:blip r:embed="rId7"/>
          <a:srcRect t="9036" r="8381"/>
          <a:stretch/>
        </p:blipFill>
        <p:spPr>
          <a:xfrm>
            <a:off x="1113987" y="2269425"/>
            <a:ext cx="3859457" cy="2340000"/>
          </a:xfrm>
          <a:prstGeom prst="rect">
            <a:avLst/>
          </a:prstGeom>
          <a:ln w="12700">
            <a:solidFill>
              <a:schemeClr val="tx1"/>
            </a:solidFill>
          </a:ln>
        </p:spPr>
      </p:pic>
      <p:grpSp>
        <p:nvGrpSpPr>
          <p:cNvPr id="32" name="Group 31">
            <a:extLst>
              <a:ext uri="{FF2B5EF4-FFF2-40B4-BE49-F238E27FC236}">
                <a16:creationId xmlns:a16="http://schemas.microsoft.com/office/drawing/2014/main" id="{02988F8A-648D-251A-BD30-6026E247061E}"/>
              </a:ext>
            </a:extLst>
          </p:cNvPr>
          <p:cNvGrpSpPr/>
          <p:nvPr/>
        </p:nvGrpSpPr>
        <p:grpSpPr>
          <a:xfrm>
            <a:off x="8311762" y="2625983"/>
            <a:ext cx="1670438" cy="1332943"/>
            <a:chOff x="6896264" y="4196028"/>
            <a:chExt cx="1670438" cy="1332943"/>
          </a:xfrm>
        </p:grpSpPr>
        <p:grpSp>
          <p:nvGrpSpPr>
            <p:cNvPr id="10" name="Group 9">
              <a:extLst>
                <a:ext uri="{FF2B5EF4-FFF2-40B4-BE49-F238E27FC236}">
                  <a16:creationId xmlns:a16="http://schemas.microsoft.com/office/drawing/2014/main" id="{D63E5844-C962-7F44-16FA-E43DACD3CC51}"/>
                </a:ext>
              </a:extLst>
            </p:cNvPr>
            <p:cNvGrpSpPr/>
            <p:nvPr/>
          </p:nvGrpSpPr>
          <p:grpSpPr>
            <a:xfrm>
              <a:off x="6896264" y="4196028"/>
              <a:ext cx="1670438" cy="391423"/>
              <a:chOff x="7595142" y="3763211"/>
              <a:chExt cx="1670438" cy="391423"/>
            </a:xfrm>
          </p:grpSpPr>
          <p:sp>
            <p:nvSpPr>
              <p:cNvPr id="27" name="TextBox 26">
                <a:extLst>
                  <a:ext uri="{FF2B5EF4-FFF2-40B4-BE49-F238E27FC236}">
                    <a16:creationId xmlns:a16="http://schemas.microsoft.com/office/drawing/2014/main" id="{5684004B-CFCB-3304-68A8-4E9FA777F4E1}"/>
                  </a:ext>
                </a:extLst>
              </p:cNvPr>
              <p:cNvSpPr txBox="1"/>
              <p:nvPr/>
            </p:nvSpPr>
            <p:spPr>
              <a:xfrm>
                <a:off x="8012803" y="3785979"/>
                <a:ext cx="1188146" cy="338554"/>
              </a:xfrm>
              <a:prstGeom prst="rect">
                <a:avLst/>
              </a:prstGeom>
              <a:noFill/>
            </p:spPr>
            <p:txBody>
              <a:bodyPr wrap="none" rtlCol="0">
                <a:spAutoFit/>
              </a:bodyPr>
              <a:lstStyle/>
              <a:p>
                <a:r>
                  <a:rPr lang="en-US" sz="1600" dirty="0"/>
                  <a:t>Test Case 1</a:t>
                </a:r>
              </a:p>
            </p:txBody>
          </p:sp>
          <p:sp>
            <p:nvSpPr>
              <p:cNvPr id="29" name="Rounded Rectangle 28">
                <a:extLst>
                  <a:ext uri="{FF2B5EF4-FFF2-40B4-BE49-F238E27FC236}">
                    <a16:creationId xmlns:a16="http://schemas.microsoft.com/office/drawing/2014/main" id="{C6BDD500-7EB7-B7D9-C1B7-FD1443925339}"/>
                  </a:ext>
                </a:extLst>
              </p:cNvPr>
              <p:cNvSpPr/>
              <p:nvPr/>
            </p:nvSpPr>
            <p:spPr>
              <a:xfrm>
                <a:off x="7595142" y="3763211"/>
                <a:ext cx="1670438" cy="391423"/>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5" name="Group 14">
              <a:extLst>
                <a:ext uri="{FF2B5EF4-FFF2-40B4-BE49-F238E27FC236}">
                  <a16:creationId xmlns:a16="http://schemas.microsoft.com/office/drawing/2014/main" id="{463BF8F2-7759-70E6-A89B-9C5EA91155A9}"/>
                </a:ext>
              </a:extLst>
            </p:cNvPr>
            <p:cNvGrpSpPr/>
            <p:nvPr/>
          </p:nvGrpSpPr>
          <p:grpSpPr>
            <a:xfrm>
              <a:off x="6896264" y="4669541"/>
              <a:ext cx="1670438" cy="391423"/>
              <a:chOff x="7595142" y="4236724"/>
              <a:chExt cx="1670438" cy="391423"/>
            </a:xfrm>
          </p:grpSpPr>
          <p:sp>
            <p:nvSpPr>
              <p:cNvPr id="24" name="TextBox 23">
                <a:extLst>
                  <a:ext uri="{FF2B5EF4-FFF2-40B4-BE49-F238E27FC236}">
                    <a16:creationId xmlns:a16="http://schemas.microsoft.com/office/drawing/2014/main" id="{E77C1BE5-2FDF-F6F6-F9B4-8BA8EAA2D764}"/>
                  </a:ext>
                </a:extLst>
              </p:cNvPr>
              <p:cNvSpPr txBox="1"/>
              <p:nvPr/>
            </p:nvSpPr>
            <p:spPr>
              <a:xfrm>
                <a:off x="8012803" y="4266165"/>
                <a:ext cx="1188146" cy="338554"/>
              </a:xfrm>
              <a:prstGeom prst="rect">
                <a:avLst/>
              </a:prstGeom>
              <a:noFill/>
            </p:spPr>
            <p:txBody>
              <a:bodyPr wrap="none" rtlCol="0">
                <a:spAutoFit/>
              </a:bodyPr>
              <a:lstStyle/>
              <a:p>
                <a:r>
                  <a:rPr lang="en-US" sz="1600" dirty="0"/>
                  <a:t>Test Case 2</a:t>
                </a:r>
              </a:p>
            </p:txBody>
          </p:sp>
          <p:sp>
            <p:nvSpPr>
              <p:cNvPr id="26" name="Rounded Rectangle 25">
                <a:extLst>
                  <a:ext uri="{FF2B5EF4-FFF2-40B4-BE49-F238E27FC236}">
                    <a16:creationId xmlns:a16="http://schemas.microsoft.com/office/drawing/2014/main" id="{8B7F3B9A-2408-C0A3-6EB7-10E83E6E5A6C}"/>
                  </a:ext>
                </a:extLst>
              </p:cNvPr>
              <p:cNvSpPr/>
              <p:nvPr/>
            </p:nvSpPr>
            <p:spPr>
              <a:xfrm>
                <a:off x="7595142" y="4236724"/>
                <a:ext cx="1670438" cy="391423"/>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18B30C58-A374-5C0B-A86E-AAC7F53DA617}"/>
                </a:ext>
              </a:extLst>
            </p:cNvPr>
            <p:cNvGrpSpPr/>
            <p:nvPr/>
          </p:nvGrpSpPr>
          <p:grpSpPr>
            <a:xfrm>
              <a:off x="6896264" y="5137548"/>
              <a:ext cx="1670438" cy="391423"/>
              <a:chOff x="7595142" y="4704731"/>
              <a:chExt cx="1670438" cy="391423"/>
            </a:xfrm>
          </p:grpSpPr>
          <p:sp>
            <p:nvSpPr>
              <p:cNvPr id="20" name="TextBox 19">
                <a:extLst>
                  <a:ext uri="{FF2B5EF4-FFF2-40B4-BE49-F238E27FC236}">
                    <a16:creationId xmlns:a16="http://schemas.microsoft.com/office/drawing/2014/main" id="{40CB0ED0-62E0-0146-3EB8-7B65D92A8493}"/>
                  </a:ext>
                </a:extLst>
              </p:cNvPr>
              <p:cNvSpPr txBox="1"/>
              <p:nvPr/>
            </p:nvSpPr>
            <p:spPr>
              <a:xfrm>
                <a:off x="8012803" y="4722905"/>
                <a:ext cx="1188146" cy="338554"/>
              </a:xfrm>
              <a:prstGeom prst="rect">
                <a:avLst/>
              </a:prstGeom>
              <a:noFill/>
            </p:spPr>
            <p:txBody>
              <a:bodyPr wrap="none" rtlCol="0">
                <a:spAutoFit/>
              </a:bodyPr>
              <a:lstStyle/>
              <a:p>
                <a:r>
                  <a:rPr lang="en-US" sz="1600" dirty="0"/>
                  <a:t>Test Case 3</a:t>
                </a:r>
              </a:p>
            </p:txBody>
          </p:sp>
          <p:pic>
            <p:nvPicPr>
              <p:cNvPr id="22" name="Picture 4" descr="10,800+ Tick Wrong Icon Stock Illustrations, Royalty-Free Vector Graphics &amp;  Clip Art - iStock">
                <a:extLst>
                  <a:ext uri="{FF2B5EF4-FFF2-40B4-BE49-F238E27FC236}">
                    <a16:creationId xmlns:a16="http://schemas.microsoft.com/office/drawing/2014/main" id="{04448B5F-AA66-C3F5-4283-F708FBD3B76B}"/>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4829" t="14527" r="50579" b="14410"/>
              <a:stretch/>
            </p:blipFill>
            <p:spPr bwMode="auto">
              <a:xfrm>
                <a:off x="7681791" y="4753114"/>
                <a:ext cx="289249" cy="285468"/>
              </a:xfrm>
              <a:prstGeom prst="rect">
                <a:avLst/>
              </a:prstGeom>
              <a:noFill/>
              <a:extLst>
                <a:ext uri="{909E8E84-426E-40DD-AFC4-6F175D3DCCD1}">
                  <a14:hiddenFill xmlns:a14="http://schemas.microsoft.com/office/drawing/2010/main">
                    <a:solidFill>
                      <a:srgbClr val="FFFFFF"/>
                    </a:solidFill>
                  </a14:hiddenFill>
                </a:ext>
              </a:extLst>
            </p:spPr>
          </p:pic>
          <p:sp>
            <p:nvSpPr>
              <p:cNvPr id="23" name="Rounded Rectangle 22">
                <a:extLst>
                  <a:ext uri="{FF2B5EF4-FFF2-40B4-BE49-F238E27FC236}">
                    <a16:creationId xmlns:a16="http://schemas.microsoft.com/office/drawing/2014/main" id="{4A807781-E747-DEDD-F511-8A0821675587}"/>
                  </a:ext>
                </a:extLst>
              </p:cNvPr>
              <p:cNvSpPr/>
              <p:nvPr/>
            </p:nvSpPr>
            <p:spPr>
              <a:xfrm>
                <a:off x="7595142" y="4704731"/>
                <a:ext cx="1670438" cy="391423"/>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30" name="Picture 4" descr="10,800+ Tick Wrong Icon Stock Illustrations, Royalty-Free Vector Graphics &amp;  Clip Art - iStock">
              <a:extLst>
                <a:ext uri="{FF2B5EF4-FFF2-40B4-BE49-F238E27FC236}">
                  <a16:creationId xmlns:a16="http://schemas.microsoft.com/office/drawing/2014/main" id="{F8C42B2E-9FEB-BC21-B5C0-67C28665D373}"/>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4829" t="14527" r="50579" b="14410"/>
            <a:stretch/>
          </p:blipFill>
          <p:spPr bwMode="auto">
            <a:xfrm>
              <a:off x="6982913" y="4702807"/>
              <a:ext cx="289249" cy="285468"/>
            </a:xfrm>
            <a:prstGeom prst="rect">
              <a:avLst/>
            </a:prstGeom>
            <a:noFill/>
            <a:extLst>
              <a:ext uri="{909E8E84-426E-40DD-AFC4-6F175D3DCCD1}">
                <a14:hiddenFill xmlns:a14="http://schemas.microsoft.com/office/drawing/2010/main">
                  <a:solidFill>
                    <a:srgbClr val="FFFFFF"/>
                  </a:solidFill>
                </a14:hiddenFill>
              </a:ext>
            </a:extLst>
          </p:spPr>
        </p:pic>
        <p:pic>
          <p:nvPicPr>
            <p:cNvPr id="31" name="Picture 4" descr="10,800+ Tick Wrong Icon Stock Illustrations, Royalty-Free Vector Graphics &amp;  Clip Art - iStock">
              <a:extLst>
                <a:ext uri="{FF2B5EF4-FFF2-40B4-BE49-F238E27FC236}">
                  <a16:creationId xmlns:a16="http://schemas.microsoft.com/office/drawing/2014/main" id="{AD529E88-BADB-E7A2-58A7-7D438B0B1CC1}"/>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4829" t="14527" r="50579" b="14410"/>
            <a:stretch/>
          </p:blipFill>
          <p:spPr bwMode="auto">
            <a:xfrm>
              <a:off x="6978264" y="4245339"/>
              <a:ext cx="289249" cy="285468"/>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15627168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3"/>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4"/>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xit" presetSubtype="0" fill="hold" nodeType="clickEffect">
                                  <p:stCondLst>
                                    <p:cond delay="0"/>
                                  </p:stCondLst>
                                  <p:childTnLst>
                                    <p:set>
                                      <p:cBhvr>
                                        <p:cTn id="16" dur="1" fill="hold">
                                          <p:stCondLst>
                                            <p:cond delay="0"/>
                                          </p:stCondLst>
                                        </p:cTn>
                                        <p:tgtEl>
                                          <p:spTgt spid="33"/>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21"/>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xit" presetSubtype="0" fill="hold" nodeType="clickEffect">
                                  <p:stCondLst>
                                    <p:cond delay="0"/>
                                  </p:stCondLst>
                                  <p:childTnLst>
                                    <p:set>
                                      <p:cBhvr>
                                        <p:cTn id="26" dur="1" fill="hold">
                                          <p:stCondLst>
                                            <p:cond delay="0"/>
                                          </p:stCondLst>
                                        </p:cTn>
                                        <p:tgtEl>
                                          <p:spTgt spid="12"/>
                                        </p:tgtEl>
                                        <p:attrNameLst>
                                          <p:attrName>style.visibility</p:attrName>
                                        </p:attrNameLst>
                                      </p:cBhvr>
                                      <p:to>
                                        <p:strVal val="hidden"/>
                                      </p:to>
                                    </p:set>
                                  </p:childTnLst>
                                </p:cTn>
                              </p:par>
                              <p:par>
                                <p:cTn id="27" presetID="1" presetClass="entr" presetSubtype="0" fill="hold" nodeType="withEffect">
                                  <p:stCondLst>
                                    <p:cond delay="0"/>
                                  </p:stCondLst>
                                  <p:childTnLst>
                                    <p:set>
                                      <p:cBhvr>
                                        <p:cTn id="28" dur="1" fill="hold">
                                          <p:stCondLst>
                                            <p:cond delay="0"/>
                                          </p:stCondLst>
                                        </p:cTn>
                                        <p:tgtEl>
                                          <p:spTgt spid="6"/>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xit" presetSubtype="0" fill="hold" nodeType="clickEffect">
                                  <p:stCondLst>
                                    <p:cond delay="0"/>
                                  </p:stCondLst>
                                  <p:childTnLst>
                                    <p:set>
                                      <p:cBhvr>
                                        <p:cTn id="32" dur="1" fill="hold">
                                          <p:stCondLst>
                                            <p:cond delay="0"/>
                                          </p:stCondLst>
                                        </p:cTn>
                                        <p:tgtEl>
                                          <p:spTgt spid="14"/>
                                        </p:tgtEl>
                                        <p:attrNameLst>
                                          <p:attrName>style.visibility</p:attrName>
                                        </p:attrNameLst>
                                      </p:cBhvr>
                                      <p:to>
                                        <p:strVal val="hidden"/>
                                      </p:to>
                                    </p:set>
                                  </p:childTnLst>
                                </p:cTn>
                              </p:par>
                              <p:par>
                                <p:cTn id="33" presetID="1" presetClass="exit" presetSubtype="0" fill="hold" nodeType="withEffect">
                                  <p:stCondLst>
                                    <p:cond delay="0"/>
                                  </p:stCondLst>
                                  <p:childTnLst>
                                    <p:set>
                                      <p:cBhvr>
                                        <p:cTn id="34" dur="1" fill="hold">
                                          <p:stCondLst>
                                            <p:cond delay="0"/>
                                          </p:stCondLst>
                                        </p:cTn>
                                        <p:tgtEl>
                                          <p:spTgt spid="19"/>
                                        </p:tgtEl>
                                        <p:attrNameLst>
                                          <p:attrName>style.visibility</p:attrName>
                                        </p:attrNameLst>
                                      </p:cBhvr>
                                      <p:to>
                                        <p:strVal val="hidden"/>
                                      </p:to>
                                    </p:set>
                                  </p:childTnLst>
                                </p:cTn>
                              </p:par>
                              <p:par>
                                <p:cTn id="35" presetID="1" presetClass="exit" presetSubtype="0" fill="hold" grpId="1" nodeType="withEffect">
                                  <p:stCondLst>
                                    <p:cond delay="0"/>
                                  </p:stCondLst>
                                  <p:childTnLst>
                                    <p:set>
                                      <p:cBhvr>
                                        <p:cTn id="36" dur="1" fill="hold">
                                          <p:stCondLst>
                                            <p:cond delay="0"/>
                                          </p:stCondLst>
                                        </p:cTn>
                                        <p:tgtEl>
                                          <p:spTgt spid="21"/>
                                        </p:tgtEl>
                                        <p:attrNameLst>
                                          <p:attrName>style.visibility</p:attrName>
                                        </p:attrNameLst>
                                      </p:cBhvr>
                                      <p:to>
                                        <p:strVal val="hidden"/>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33"/>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3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P spid="21" grpId="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FC10B6-6051-0BA9-E359-7D960D90E514}"/>
              </a:ext>
            </a:extLst>
          </p:cNvPr>
          <p:cNvSpPr>
            <a:spLocks noGrp="1"/>
          </p:cNvSpPr>
          <p:nvPr>
            <p:ph type="title"/>
          </p:nvPr>
        </p:nvSpPr>
        <p:spPr/>
        <p:txBody>
          <a:bodyPr>
            <a:normAutofit/>
          </a:bodyPr>
          <a:lstStyle/>
          <a:p>
            <a:r>
              <a:rPr lang="en-US" dirty="0"/>
              <a:t>Interaction is Invisible in the Seen Data</a:t>
            </a:r>
          </a:p>
        </p:txBody>
      </p:sp>
      <p:sp>
        <p:nvSpPr>
          <p:cNvPr id="4" name="Slide Number Placeholder 3">
            <a:extLst>
              <a:ext uri="{FF2B5EF4-FFF2-40B4-BE49-F238E27FC236}">
                <a16:creationId xmlns:a16="http://schemas.microsoft.com/office/drawing/2014/main" id="{2B582642-49A5-501C-EB30-252FED0FB131}"/>
              </a:ext>
            </a:extLst>
          </p:cNvPr>
          <p:cNvSpPr>
            <a:spLocks noGrp="1"/>
          </p:cNvSpPr>
          <p:nvPr>
            <p:ph type="sldNum" sz="quarter" idx="12"/>
          </p:nvPr>
        </p:nvSpPr>
        <p:spPr/>
        <p:txBody>
          <a:bodyPr/>
          <a:lstStyle/>
          <a:p>
            <a:fld id="{BA64772F-E81F-0045-92B8-B93AB4530561}" type="slidenum">
              <a:rPr lang="en-US" smtClean="0"/>
              <a:t>12</a:t>
            </a:fld>
            <a:endParaRPr lang="en-US"/>
          </a:p>
        </p:txBody>
      </p:sp>
      <p:cxnSp>
        <p:nvCxnSpPr>
          <p:cNvPr id="14" name="Straight Arrow Connector 13">
            <a:extLst>
              <a:ext uri="{FF2B5EF4-FFF2-40B4-BE49-F238E27FC236}">
                <a16:creationId xmlns:a16="http://schemas.microsoft.com/office/drawing/2014/main" id="{4BE9E3E2-677B-4A31-F938-356EAB136BC0}"/>
              </a:ext>
            </a:extLst>
          </p:cNvPr>
          <p:cNvCxnSpPr>
            <a:cxnSpLocks/>
            <a:stCxn id="16" idx="3"/>
          </p:cNvCxnSpPr>
          <p:nvPr/>
        </p:nvCxnSpPr>
        <p:spPr>
          <a:xfrm>
            <a:off x="3335554" y="2541111"/>
            <a:ext cx="975840" cy="0"/>
          </a:xfrm>
          <a:prstGeom prst="straightConnector1">
            <a:avLst/>
          </a:prstGeom>
          <a:ln>
            <a:solidFill>
              <a:schemeClr val="tx1">
                <a:lumMod val="50000"/>
                <a:lumOff val="50000"/>
              </a:schemeClr>
            </a:solidFill>
            <a:tailEnd type="triangle"/>
          </a:ln>
        </p:spPr>
        <p:style>
          <a:lnRef idx="2">
            <a:schemeClr val="accent1"/>
          </a:lnRef>
          <a:fillRef idx="0">
            <a:schemeClr val="accent1"/>
          </a:fillRef>
          <a:effectRef idx="1">
            <a:schemeClr val="accent1"/>
          </a:effectRef>
          <a:fontRef idx="minor">
            <a:schemeClr val="tx1"/>
          </a:fontRef>
        </p:style>
      </p:cxnSp>
      <mc:AlternateContent xmlns:mc="http://schemas.openxmlformats.org/markup-compatibility/2006" xmlns:a14="http://schemas.microsoft.com/office/drawing/2010/main">
        <mc:Choice Requires="a14">
          <p:sp>
            <p:nvSpPr>
              <p:cNvPr id="15" name="TextBox 14">
                <a:extLst>
                  <a:ext uri="{FF2B5EF4-FFF2-40B4-BE49-F238E27FC236}">
                    <a16:creationId xmlns:a16="http://schemas.microsoft.com/office/drawing/2014/main" id="{14323308-E043-F000-AABB-45B3C4B3065D}"/>
                  </a:ext>
                </a:extLst>
              </p:cNvPr>
              <p:cNvSpPr txBox="1"/>
              <p:nvPr/>
            </p:nvSpPr>
            <p:spPr>
              <a:xfrm>
                <a:off x="1086013" y="2381131"/>
                <a:ext cx="725335" cy="391902"/>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sSub>
                        <m:sSubPr>
                          <m:ctrlPr>
                            <a:rPr lang="en-US" i="1" smtClean="0">
                              <a:latin typeface="Cambria Math" panose="02040503050406030204" pitchFamily="18" charset="0"/>
                            </a:rPr>
                          </m:ctrlPr>
                        </m:sSubPr>
                        <m:e>
                          <m:r>
                            <a:rPr lang="en-US" i="1">
                              <a:latin typeface="Cambria Math" panose="02040503050406030204" pitchFamily="18" charset="0"/>
                            </a:rPr>
                            <m:t>𝑥</m:t>
                          </m:r>
                        </m:e>
                        <m:sub>
                          <m:r>
                            <a:rPr lang="en-US" b="0" i="1" smtClean="0">
                              <a:latin typeface="Cambria Math" panose="02040503050406030204" pitchFamily="18" charset="0"/>
                            </a:rPr>
                            <m:t>𝑔𝑒𝑛</m:t>
                          </m:r>
                        </m:sub>
                      </m:sSub>
                    </m:oMath>
                  </m:oMathPara>
                </a14:m>
                <a:endParaRPr lang="en-US" dirty="0"/>
              </a:p>
            </p:txBody>
          </p:sp>
        </mc:Choice>
        <mc:Fallback xmlns="">
          <p:sp>
            <p:nvSpPr>
              <p:cNvPr id="15" name="TextBox 14">
                <a:extLst>
                  <a:ext uri="{FF2B5EF4-FFF2-40B4-BE49-F238E27FC236}">
                    <a16:creationId xmlns:a16="http://schemas.microsoft.com/office/drawing/2014/main" id="{14323308-E043-F000-AABB-45B3C4B3065D}"/>
                  </a:ext>
                </a:extLst>
              </p:cNvPr>
              <p:cNvSpPr txBox="1">
                <a:spLocks noRot="1" noChangeAspect="1" noMove="1" noResize="1" noEditPoints="1" noAdjustHandles="1" noChangeArrowheads="1" noChangeShapeType="1" noTextEdit="1"/>
              </p:cNvSpPr>
              <p:nvPr/>
            </p:nvSpPr>
            <p:spPr>
              <a:xfrm>
                <a:off x="1086013" y="2381131"/>
                <a:ext cx="725335" cy="391902"/>
              </a:xfrm>
              <a:prstGeom prst="rect">
                <a:avLst/>
              </a:prstGeom>
              <a:blipFill>
                <a:blip r:embed="rId3"/>
                <a:stretch>
                  <a:fillRect b="-3125"/>
                </a:stretch>
              </a:blipFill>
            </p:spPr>
            <p:txBody>
              <a:bodyPr/>
              <a:lstStyle/>
              <a:p>
                <a:r>
                  <a:rPr lang="en-US">
                    <a:noFill/>
                  </a:rPr>
                  <a:t> </a:t>
                </a:r>
              </a:p>
            </p:txBody>
          </p:sp>
        </mc:Fallback>
      </mc:AlternateContent>
      <p:pic>
        <p:nvPicPr>
          <p:cNvPr id="16" name="Picture 2" descr="Programmer - Free computer icons">
            <a:extLst>
              <a:ext uri="{FF2B5EF4-FFF2-40B4-BE49-F238E27FC236}">
                <a16:creationId xmlns:a16="http://schemas.microsoft.com/office/drawing/2014/main" id="{5603F0D8-E085-CF3D-7C73-DFC2ACB1E5B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19884" y="2083276"/>
            <a:ext cx="915670" cy="915670"/>
          </a:xfrm>
          <a:prstGeom prst="rect">
            <a:avLst/>
          </a:prstGeom>
          <a:noFill/>
          <a:extLst>
            <a:ext uri="{909E8E84-426E-40DD-AFC4-6F175D3DCCD1}">
              <a14:hiddenFill xmlns:a14="http://schemas.microsoft.com/office/drawing/2010/main">
                <a:solidFill>
                  <a:srgbClr val="FFFFFF"/>
                </a:solidFill>
              </a14:hiddenFill>
            </a:ext>
          </a:extLst>
        </p:spPr>
      </p:pic>
      <p:pic>
        <p:nvPicPr>
          <p:cNvPr id="19" name="Graphic 18" descr="Document outline">
            <a:extLst>
              <a:ext uri="{FF2B5EF4-FFF2-40B4-BE49-F238E27FC236}">
                <a16:creationId xmlns:a16="http://schemas.microsoft.com/office/drawing/2014/main" id="{C13058F2-DA0D-1DBA-780C-74DCC3024EA4}"/>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483513" y="3505403"/>
            <a:ext cx="914400" cy="914400"/>
          </a:xfrm>
          <a:prstGeom prst="rect">
            <a:avLst/>
          </a:prstGeom>
        </p:spPr>
      </p:pic>
      <mc:AlternateContent xmlns:mc="http://schemas.openxmlformats.org/markup-compatibility/2006" xmlns:a14="http://schemas.microsoft.com/office/drawing/2010/main">
        <mc:Choice Requires="a14">
          <p:sp>
            <p:nvSpPr>
              <p:cNvPr id="20" name="TextBox 19">
                <a:extLst>
                  <a:ext uri="{FF2B5EF4-FFF2-40B4-BE49-F238E27FC236}">
                    <a16:creationId xmlns:a16="http://schemas.microsoft.com/office/drawing/2014/main" id="{FEDF166C-7C97-D1BB-B599-FB7A7E016B0D}"/>
                  </a:ext>
                </a:extLst>
              </p:cNvPr>
              <p:cNvSpPr txBox="1"/>
              <p:nvPr/>
            </p:nvSpPr>
            <p:spPr>
              <a:xfrm>
                <a:off x="1073069" y="3762892"/>
                <a:ext cx="738279" cy="369332"/>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sSub>
                        <m:sSubPr>
                          <m:ctrlPr>
                            <a:rPr lang="en-US" i="1">
                              <a:latin typeface="Cambria Math" panose="02040503050406030204" pitchFamily="18" charset="0"/>
                            </a:rPr>
                          </m:ctrlPr>
                        </m:sSubPr>
                        <m:e>
                          <m:r>
                            <a:rPr lang="en-US" i="1">
                              <a:latin typeface="Cambria Math" panose="02040503050406030204" pitchFamily="18" charset="0"/>
                            </a:rPr>
                            <m:t>𝑥</m:t>
                          </m:r>
                        </m:e>
                        <m:sub>
                          <m:r>
                            <a:rPr lang="en-US" i="1">
                              <a:latin typeface="Cambria Math" panose="02040503050406030204" pitchFamily="18" charset="0"/>
                            </a:rPr>
                            <m:t>𝑠𝑒𝑒𝑛</m:t>
                          </m:r>
                        </m:sub>
                      </m:sSub>
                    </m:oMath>
                  </m:oMathPara>
                </a14:m>
                <a:endParaRPr lang="en-US" dirty="0"/>
              </a:p>
            </p:txBody>
          </p:sp>
        </mc:Choice>
        <mc:Fallback xmlns="">
          <p:sp>
            <p:nvSpPr>
              <p:cNvPr id="20" name="TextBox 19">
                <a:extLst>
                  <a:ext uri="{FF2B5EF4-FFF2-40B4-BE49-F238E27FC236}">
                    <a16:creationId xmlns:a16="http://schemas.microsoft.com/office/drawing/2014/main" id="{FEDF166C-7C97-D1BB-B599-FB7A7E016B0D}"/>
                  </a:ext>
                </a:extLst>
              </p:cNvPr>
              <p:cNvSpPr txBox="1">
                <a:spLocks noRot="1" noChangeAspect="1" noMove="1" noResize="1" noEditPoints="1" noAdjustHandles="1" noChangeArrowheads="1" noChangeShapeType="1" noTextEdit="1"/>
              </p:cNvSpPr>
              <p:nvPr/>
            </p:nvSpPr>
            <p:spPr>
              <a:xfrm>
                <a:off x="1073069" y="3762892"/>
                <a:ext cx="738279" cy="369332"/>
              </a:xfrm>
              <a:prstGeom prst="rect">
                <a:avLst/>
              </a:prstGeom>
              <a:blipFill>
                <a:blip r:embed="rId7"/>
                <a:stretch>
                  <a:fillRect/>
                </a:stretch>
              </a:blipFill>
            </p:spPr>
            <p:txBody>
              <a:bodyPr/>
              <a:lstStyle/>
              <a:p>
                <a:r>
                  <a:rPr lang="en-US">
                    <a:noFill/>
                  </a:rPr>
                  <a:t> </a:t>
                </a:r>
              </a:p>
            </p:txBody>
          </p:sp>
        </mc:Fallback>
      </mc:AlternateContent>
      <p:cxnSp>
        <p:nvCxnSpPr>
          <p:cNvPr id="30" name="Straight Arrow Connector 29">
            <a:extLst>
              <a:ext uri="{FF2B5EF4-FFF2-40B4-BE49-F238E27FC236}">
                <a16:creationId xmlns:a16="http://schemas.microsoft.com/office/drawing/2014/main" id="{EDDA8D96-61A5-8FB5-C141-B3DDFDA1305B}"/>
              </a:ext>
            </a:extLst>
          </p:cNvPr>
          <p:cNvCxnSpPr>
            <a:cxnSpLocks/>
          </p:cNvCxnSpPr>
          <p:nvPr/>
        </p:nvCxnSpPr>
        <p:spPr>
          <a:xfrm>
            <a:off x="3335554" y="3943350"/>
            <a:ext cx="975840" cy="0"/>
          </a:xfrm>
          <a:prstGeom prst="straightConnector1">
            <a:avLst/>
          </a:prstGeom>
          <a:ln>
            <a:solidFill>
              <a:schemeClr val="tx1">
                <a:lumMod val="50000"/>
                <a:lumOff val="50000"/>
              </a:schemeClr>
            </a:solidFill>
            <a:tailEnd type="triangle"/>
          </a:ln>
        </p:spPr>
        <p:style>
          <a:lnRef idx="2">
            <a:schemeClr val="accent1"/>
          </a:lnRef>
          <a:fillRef idx="0">
            <a:schemeClr val="accent1"/>
          </a:fillRef>
          <a:effectRef idx="1">
            <a:schemeClr val="accent1"/>
          </a:effectRef>
          <a:fontRef idx="minor">
            <a:schemeClr val="tx1"/>
          </a:fontRef>
        </p:style>
      </p:cxnSp>
      <p:pic>
        <p:nvPicPr>
          <p:cNvPr id="3" name="Picture 2" descr="A network of dots and lines&#10;&#10;Description automatically generated">
            <a:extLst>
              <a:ext uri="{FF2B5EF4-FFF2-40B4-BE49-F238E27FC236}">
                <a16:creationId xmlns:a16="http://schemas.microsoft.com/office/drawing/2014/main" id="{2287E6EF-13A9-D3BE-9316-6D3FFB525BB7}"/>
              </a:ext>
            </a:extLst>
          </p:cNvPr>
          <p:cNvPicPr>
            <a:picLocks noChangeAspect="1"/>
          </p:cNvPicPr>
          <p:nvPr/>
        </p:nvPicPr>
        <p:blipFill>
          <a:blip r:embed="rId8"/>
          <a:stretch>
            <a:fillRect/>
          </a:stretch>
        </p:blipFill>
        <p:spPr>
          <a:xfrm>
            <a:off x="4438499" y="5109748"/>
            <a:ext cx="2446112" cy="1297180"/>
          </a:xfrm>
          <a:prstGeom prst="rect">
            <a:avLst/>
          </a:prstGeom>
        </p:spPr>
      </p:pic>
      <p:sp>
        <p:nvSpPr>
          <p:cNvPr id="5" name="Right Arrow 4">
            <a:extLst>
              <a:ext uri="{FF2B5EF4-FFF2-40B4-BE49-F238E27FC236}">
                <a16:creationId xmlns:a16="http://schemas.microsoft.com/office/drawing/2014/main" id="{B52E908C-FA8C-AD63-ECD8-25E2E28ECCE8}"/>
              </a:ext>
            </a:extLst>
          </p:cNvPr>
          <p:cNvSpPr/>
          <p:nvPr/>
        </p:nvSpPr>
        <p:spPr>
          <a:xfrm rot="16200000">
            <a:off x="5409540" y="4680017"/>
            <a:ext cx="536931" cy="251142"/>
          </a:xfrm>
          <a:prstGeom prst="rightArrow">
            <a:avLst>
              <a:gd name="adj1" fmla="val 29346"/>
              <a:gd name="adj2" fmla="val 50000"/>
            </a:avLst>
          </a:prstGeom>
          <a:solidFill>
            <a:schemeClr val="bg1">
              <a:lumMod val="95000"/>
            </a:schemeClr>
          </a:solidFill>
          <a:ln w="12700">
            <a:solidFill>
              <a:schemeClr val="tx1">
                <a:lumMod val="50000"/>
                <a:lumOff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mc:AlternateContent xmlns:mc="http://schemas.openxmlformats.org/markup-compatibility/2006" xmlns:a14="http://schemas.microsoft.com/office/drawing/2010/main">
        <mc:Choice Requires="a14">
          <p:sp>
            <p:nvSpPr>
              <p:cNvPr id="8" name="TextBox 7">
                <a:extLst>
                  <a:ext uri="{FF2B5EF4-FFF2-40B4-BE49-F238E27FC236}">
                    <a16:creationId xmlns:a16="http://schemas.microsoft.com/office/drawing/2014/main" id="{8780CFDB-8934-D1AC-A0CF-FD8172147E1A}"/>
                  </a:ext>
                </a:extLst>
              </p:cNvPr>
              <p:cNvSpPr txBox="1"/>
              <p:nvPr/>
            </p:nvSpPr>
            <p:spPr>
              <a:xfrm>
                <a:off x="6215108" y="4713640"/>
                <a:ext cx="2721258" cy="276999"/>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func>
                        <m:funcPr>
                          <m:ctrlPr>
                            <a:rPr lang="en-US" b="0" i="1" smtClean="0">
                              <a:latin typeface="Cambria Math" panose="02040503050406030204" pitchFamily="18" charset="0"/>
                            </a:rPr>
                          </m:ctrlPr>
                        </m:funcPr>
                        <m:fName>
                          <m:r>
                            <a:rPr lang="en-US" b="0" i="1" smtClean="0">
                              <a:latin typeface="Cambria Math" panose="02040503050406030204" pitchFamily="18" charset="0"/>
                            </a:rPr>
                            <m:t>𝑎𝑟</m:t>
                          </m:r>
                          <m:r>
                            <m:rPr>
                              <m:sty m:val="p"/>
                            </m:rPr>
                            <a:rPr lang="en-US" b="0" i="0" smtClean="0">
                              <a:latin typeface="Cambria Math" panose="02040503050406030204" pitchFamily="18" charset="0"/>
                            </a:rPr>
                            <m:t>g</m:t>
                          </m:r>
                          <m:r>
                            <a:rPr lang="en-US" b="0" i="0" smtClean="0">
                              <a:latin typeface="Cambria Math" panose="02040503050406030204" pitchFamily="18" charset="0"/>
                            </a:rPr>
                            <m:t> </m:t>
                          </m:r>
                          <m:sSub>
                            <m:sSubPr>
                              <m:ctrlPr>
                                <a:rPr lang="en-US" b="0" i="1" smtClean="0">
                                  <a:latin typeface="Cambria Math" panose="02040503050406030204" pitchFamily="18" charset="0"/>
                                </a:rPr>
                              </m:ctrlPr>
                            </m:sSubPr>
                            <m:e>
                              <m:r>
                                <a:rPr lang="en-US" b="0" i="1" smtClean="0">
                                  <a:latin typeface="Cambria Math" panose="02040503050406030204" pitchFamily="18" charset="0"/>
                                </a:rPr>
                                <m:t>𝑚𝑎𝑥</m:t>
                              </m:r>
                            </m:e>
                            <m:sub>
                              <m:r>
                                <a:rPr lang="en-US" b="0" i="1" smtClean="0">
                                  <a:latin typeface="Cambria Math" panose="02040503050406030204" pitchFamily="18" charset="0"/>
                                  <a:ea typeface="Cambria Math" panose="02040503050406030204" pitchFamily="18" charset="0"/>
                                </a:rPr>
                                <m:t>𝜃</m:t>
                              </m:r>
                            </m:sub>
                          </m:sSub>
                          <m:r>
                            <a:rPr lang="en-US" b="0" i="0" smtClean="0">
                              <a:latin typeface="Cambria Math" panose="02040503050406030204" pitchFamily="18" charset="0"/>
                            </a:rPr>
                            <m:t> </m:t>
                          </m:r>
                          <m:r>
                            <m:rPr>
                              <m:sty m:val="p"/>
                            </m:rPr>
                            <a:rPr lang="en-US" b="0" i="0" smtClean="0">
                              <a:latin typeface="Cambria Math" panose="02040503050406030204" pitchFamily="18" charset="0"/>
                            </a:rPr>
                            <m:t>log</m:t>
                          </m:r>
                        </m:fName>
                        <m:e>
                          <m:r>
                            <a:rPr lang="en-US" b="0" i="1" smtClean="0">
                              <a:latin typeface="Cambria Math" panose="02040503050406030204" pitchFamily="18" charset="0"/>
                            </a:rPr>
                            <m:t>𝑝</m:t>
                          </m:r>
                          <m:d>
                            <m:dPr>
                              <m:ctrlPr>
                                <a:rPr lang="en-US" b="0" i="1" smtClean="0">
                                  <a:latin typeface="Cambria Math" panose="02040503050406030204" pitchFamily="18" charset="0"/>
                                </a:rPr>
                              </m:ctrlPr>
                            </m:dPr>
                            <m:e>
                              <m:sSub>
                                <m:sSubPr>
                                  <m:ctrlPr>
                                    <a:rPr lang="en-US" b="0" i="1" smtClean="0">
                                      <a:latin typeface="Cambria Math" panose="02040503050406030204" pitchFamily="18" charset="0"/>
                                    </a:rPr>
                                  </m:ctrlPr>
                                </m:sSubPr>
                                <m:e>
                                  <m:r>
                                    <a:rPr lang="en-US" b="0" i="1" smtClean="0">
                                      <a:latin typeface="Cambria Math" panose="02040503050406030204" pitchFamily="18" charset="0"/>
                                    </a:rPr>
                                    <m:t>𝑥</m:t>
                                  </m:r>
                                </m:e>
                                <m:sub>
                                  <m:r>
                                    <a:rPr lang="en-US" b="0" i="1" smtClean="0">
                                      <a:latin typeface="Cambria Math" panose="02040503050406030204" pitchFamily="18" charset="0"/>
                                    </a:rPr>
                                    <m:t>6</m:t>
                                  </m:r>
                                </m:sub>
                              </m:sSub>
                              <m:r>
                                <a:rPr lang="en-US" b="0" i="1" smtClean="0">
                                  <a:latin typeface="Cambria Math" panose="02040503050406030204" pitchFamily="18" charset="0"/>
                                </a:rPr>
                                <m:t>,</m:t>
                              </m:r>
                              <m:sSub>
                                <m:sSubPr>
                                  <m:ctrlPr>
                                    <a:rPr lang="en-US" i="1" dirty="0">
                                      <a:latin typeface="Cambria Math" panose="02040503050406030204" pitchFamily="18" charset="0"/>
                                    </a:rPr>
                                  </m:ctrlPr>
                                </m:sSubPr>
                                <m:e>
                                  <m:r>
                                    <a:rPr lang="en-US" i="1" dirty="0">
                                      <a:latin typeface="Cambria Math" panose="02040503050406030204" pitchFamily="18" charset="0"/>
                                    </a:rPr>
                                    <m:t>𝑥</m:t>
                                  </m:r>
                                </m:e>
                                <m:sub>
                                  <m:r>
                                    <a:rPr lang="en-US" i="1" dirty="0">
                                      <a:latin typeface="Cambria Math" panose="02040503050406030204" pitchFamily="18" charset="0"/>
                                    </a:rPr>
                                    <m:t>7</m:t>
                                  </m:r>
                                </m:sub>
                              </m:sSub>
                              <m:r>
                                <a:rPr lang="en-US" i="1" dirty="0">
                                  <a:latin typeface="Cambria Math" panose="02040503050406030204" pitchFamily="18" charset="0"/>
                                </a:rPr>
                                <m:t>,</m:t>
                              </m:r>
                              <m:sSub>
                                <m:sSubPr>
                                  <m:ctrlPr>
                                    <a:rPr lang="en-US" i="1" dirty="0">
                                      <a:latin typeface="Cambria Math" panose="02040503050406030204" pitchFamily="18" charset="0"/>
                                    </a:rPr>
                                  </m:ctrlPr>
                                </m:sSubPr>
                                <m:e>
                                  <m:r>
                                    <a:rPr lang="en-US" i="1" dirty="0">
                                      <a:latin typeface="Cambria Math" panose="02040503050406030204" pitchFamily="18" charset="0"/>
                                    </a:rPr>
                                    <m:t>𝑥</m:t>
                                  </m:r>
                                </m:e>
                                <m:sub>
                                  <m:r>
                                    <a:rPr lang="en-US" b="0" i="1" dirty="0" smtClean="0">
                                      <a:latin typeface="Cambria Math" panose="02040503050406030204" pitchFamily="18" charset="0"/>
                                    </a:rPr>
                                    <m:t>8</m:t>
                                  </m:r>
                                </m:sub>
                              </m:sSub>
                            </m:e>
                          </m:d>
                          <m:r>
                            <a:rPr lang="en-US" b="0" i="1" smtClean="0">
                              <a:latin typeface="Cambria Math" panose="02040503050406030204" pitchFamily="18" charset="0"/>
                            </a:rPr>
                            <m:t> </m:t>
                          </m:r>
                        </m:e>
                      </m:func>
                    </m:oMath>
                  </m:oMathPara>
                </a14:m>
                <a:endParaRPr lang="en-US" dirty="0"/>
              </a:p>
            </p:txBody>
          </p:sp>
        </mc:Choice>
        <mc:Fallback xmlns="">
          <p:sp>
            <p:nvSpPr>
              <p:cNvPr id="8" name="TextBox 7">
                <a:extLst>
                  <a:ext uri="{FF2B5EF4-FFF2-40B4-BE49-F238E27FC236}">
                    <a16:creationId xmlns:a16="http://schemas.microsoft.com/office/drawing/2014/main" id="{8780CFDB-8934-D1AC-A0CF-FD8172147E1A}"/>
                  </a:ext>
                </a:extLst>
              </p:cNvPr>
              <p:cNvSpPr txBox="1">
                <a:spLocks noRot="1" noChangeAspect="1" noMove="1" noResize="1" noEditPoints="1" noAdjustHandles="1" noChangeArrowheads="1" noChangeShapeType="1" noTextEdit="1"/>
              </p:cNvSpPr>
              <p:nvPr/>
            </p:nvSpPr>
            <p:spPr>
              <a:xfrm>
                <a:off x="6215108" y="4713640"/>
                <a:ext cx="2721258" cy="276999"/>
              </a:xfrm>
              <a:prstGeom prst="rect">
                <a:avLst/>
              </a:prstGeom>
              <a:blipFill>
                <a:blip r:embed="rId9"/>
                <a:stretch>
                  <a:fillRect t="-8696" r="-1395" b="-34783"/>
                </a:stretch>
              </a:blipFill>
            </p:spPr>
            <p:txBody>
              <a:bodyPr/>
              <a:lstStyle/>
              <a:p>
                <a:r>
                  <a:rPr lang="en-US">
                    <a:noFill/>
                  </a:rPr>
                  <a:t> </a:t>
                </a:r>
              </a:p>
            </p:txBody>
          </p:sp>
        </mc:Fallback>
      </mc:AlternateContent>
      <p:pic>
        <p:nvPicPr>
          <p:cNvPr id="47" name="Picture 46">
            <a:extLst>
              <a:ext uri="{FF2B5EF4-FFF2-40B4-BE49-F238E27FC236}">
                <a16:creationId xmlns:a16="http://schemas.microsoft.com/office/drawing/2014/main" id="{667B3534-A62A-49C7-A413-9E1F482B8D73}"/>
              </a:ext>
            </a:extLst>
          </p:cNvPr>
          <p:cNvPicPr>
            <a:picLocks noChangeAspect="1"/>
          </p:cNvPicPr>
          <p:nvPr/>
        </p:nvPicPr>
        <p:blipFill>
          <a:blip r:embed="rId10"/>
          <a:stretch>
            <a:fillRect/>
          </a:stretch>
        </p:blipFill>
        <p:spPr>
          <a:xfrm>
            <a:off x="4311394" y="2257998"/>
            <a:ext cx="6032500" cy="558800"/>
          </a:xfrm>
          <a:prstGeom prst="rect">
            <a:avLst/>
          </a:prstGeom>
        </p:spPr>
      </p:pic>
      <p:pic>
        <p:nvPicPr>
          <p:cNvPr id="49" name="Picture 48">
            <a:extLst>
              <a:ext uri="{FF2B5EF4-FFF2-40B4-BE49-F238E27FC236}">
                <a16:creationId xmlns:a16="http://schemas.microsoft.com/office/drawing/2014/main" id="{1DAA337D-4466-954D-7DA6-F339956B775B}"/>
              </a:ext>
            </a:extLst>
          </p:cNvPr>
          <p:cNvPicPr>
            <a:picLocks noChangeAspect="1"/>
          </p:cNvPicPr>
          <p:nvPr/>
        </p:nvPicPr>
        <p:blipFill>
          <a:blip r:embed="rId11"/>
          <a:stretch>
            <a:fillRect/>
          </a:stretch>
        </p:blipFill>
        <p:spPr>
          <a:xfrm>
            <a:off x="4311394" y="3675714"/>
            <a:ext cx="6032500" cy="571500"/>
          </a:xfrm>
          <a:prstGeom prst="rect">
            <a:avLst/>
          </a:prstGeom>
        </p:spPr>
      </p:pic>
    </p:spTree>
    <p:extLst>
      <p:ext uri="{BB962C8B-B14F-4D97-AF65-F5344CB8AC3E}">
        <p14:creationId xmlns:p14="http://schemas.microsoft.com/office/powerpoint/2010/main" val="19948096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5"/>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7"/>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9"/>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0"/>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0"/>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5"/>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20" grpId="0"/>
      <p:bldP spid="5" grpId="0" animBg="1"/>
      <p:bldP spid="8"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37E3F-96F6-FDEB-3807-B861A8F7F510}"/>
              </a:ext>
            </a:extLst>
          </p:cNvPr>
          <p:cNvSpPr>
            <a:spLocks noGrp="1"/>
          </p:cNvSpPr>
          <p:nvPr>
            <p:ph type="title"/>
          </p:nvPr>
        </p:nvSpPr>
        <p:spPr/>
        <p:txBody>
          <a:bodyPr>
            <a:normAutofit/>
          </a:bodyPr>
          <a:lstStyle/>
          <a:p>
            <a:r>
              <a:rPr lang="en-US" dirty="0"/>
              <a:t>Foundation Models are Non-Interactive</a:t>
            </a:r>
          </a:p>
        </p:txBody>
      </p:sp>
      <p:sp>
        <p:nvSpPr>
          <p:cNvPr id="4" name="Slide Number Placeholder 3">
            <a:extLst>
              <a:ext uri="{FF2B5EF4-FFF2-40B4-BE49-F238E27FC236}">
                <a16:creationId xmlns:a16="http://schemas.microsoft.com/office/drawing/2014/main" id="{27574B0D-D3B5-5A21-B843-9667F6D6EC23}"/>
              </a:ext>
            </a:extLst>
          </p:cNvPr>
          <p:cNvSpPr>
            <a:spLocks noGrp="1"/>
          </p:cNvSpPr>
          <p:nvPr>
            <p:ph type="sldNum" sz="quarter" idx="12"/>
          </p:nvPr>
        </p:nvSpPr>
        <p:spPr/>
        <p:txBody>
          <a:bodyPr/>
          <a:lstStyle/>
          <a:p>
            <a:fld id="{BA64772F-E81F-0045-92B8-B93AB4530561}" type="slidenum">
              <a:rPr lang="en-US" smtClean="0"/>
              <a:t>13</a:t>
            </a:fld>
            <a:endParaRPr lang="en-US"/>
          </a:p>
        </p:txBody>
      </p:sp>
      <p:pic>
        <p:nvPicPr>
          <p:cNvPr id="5" name="Picture 4" descr="A network of dots and lines&#10;&#10;Description automatically generated">
            <a:extLst>
              <a:ext uri="{FF2B5EF4-FFF2-40B4-BE49-F238E27FC236}">
                <a16:creationId xmlns:a16="http://schemas.microsoft.com/office/drawing/2014/main" id="{DCB016F6-CD87-6E29-A815-21C28F20E12F}"/>
              </a:ext>
            </a:extLst>
          </p:cNvPr>
          <p:cNvPicPr>
            <a:picLocks noChangeAspect="1"/>
          </p:cNvPicPr>
          <p:nvPr/>
        </p:nvPicPr>
        <p:blipFill>
          <a:blip r:embed="rId3"/>
          <a:stretch>
            <a:fillRect/>
          </a:stretch>
        </p:blipFill>
        <p:spPr>
          <a:xfrm>
            <a:off x="2180079" y="2651543"/>
            <a:ext cx="3145217" cy="1667918"/>
          </a:xfrm>
          <a:prstGeom prst="rect">
            <a:avLst/>
          </a:prstGeom>
        </p:spPr>
      </p:pic>
      <p:pic>
        <p:nvPicPr>
          <p:cNvPr id="2050" name="Picture 2" descr="Blind - Free interface icons">
            <a:extLst>
              <a:ext uri="{FF2B5EF4-FFF2-40B4-BE49-F238E27FC236}">
                <a16:creationId xmlns:a16="http://schemas.microsoft.com/office/drawing/2014/main" id="{2D4B77A7-AD4F-1B49-8D4D-4B51240E5CC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24788" y="3232725"/>
            <a:ext cx="717983" cy="717983"/>
          </a:xfrm>
          <a:prstGeom prst="rect">
            <a:avLst/>
          </a:prstGeom>
          <a:noFill/>
          <a:extLst>
            <a:ext uri="{909E8E84-426E-40DD-AFC4-6F175D3DCCD1}">
              <a14:hiddenFill xmlns:a14="http://schemas.microsoft.com/office/drawing/2010/main">
                <a:solidFill>
                  <a:srgbClr val="FFFFFF"/>
                </a:solidFill>
              </a14:hiddenFill>
            </a:ext>
          </a:extLst>
        </p:spPr>
      </p:pic>
      <p:grpSp>
        <p:nvGrpSpPr>
          <p:cNvPr id="26" name="Group 25">
            <a:extLst>
              <a:ext uri="{FF2B5EF4-FFF2-40B4-BE49-F238E27FC236}">
                <a16:creationId xmlns:a16="http://schemas.microsoft.com/office/drawing/2014/main" id="{F96F43D2-22A8-DFF8-88A5-65D0FA3103F1}"/>
              </a:ext>
            </a:extLst>
          </p:cNvPr>
          <p:cNvGrpSpPr/>
          <p:nvPr/>
        </p:nvGrpSpPr>
        <p:grpSpPr>
          <a:xfrm>
            <a:off x="7337368" y="1537856"/>
            <a:ext cx="2590083" cy="4623954"/>
            <a:chOff x="7337368" y="1537856"/>
            <a:chExt cx="2590083" cy="4623954"/>
          </a:xfrm>
        </p:grpSpPr>
        <p:pic>
          <p:nvPicPr>
            <p:cNvPr id="6" name="Picture 6" descr="Search engine - Free seo and web icons">
              <a:extLst>
                <a:ext uri="{FF2B5EF4-FFF2-40B4-BE49-F238E27FC236}">
                  <a16:creationId xmlns:a16="http://schemas.microsoft.com/office/drawing/2014/main" id="{7FCB2AF9-A4EC-E923-0B05-4D1C63F20DCC}"/>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27451" b="22326"/>
            <a:stretch/>
          </p:blipFill>
          <p:spPr bwMode="auto">
            <a:xfrm>
              <a:off x="7435069" y="1829700"/>
              <a:ext cx="1041798" cy="52322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10" descr="Calculator - Free education icons">
              <a:extLst>
                <a:ext uri="{FF2B5EF4-FFF2-40B4-BE49-F238E27FC236}">
                  <a16:creationId xmlns:a16="http://schemas.microsoft.com/office/drawing/2014/main" id="{F8E4C29C-CA63-8B12-F7FB-BADF19690CE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908638" y="1666920"/>
              <a:ext cx="614217" cy="614217"/>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descr="Command Line Icon - Free PNG &amp; SVG 4118837 - Noun Project">
              <a:extLst>
                <a:ext uri="{FF2B5EF4-FFF2-40B4-BE49-F238E27FC236}">
                  <a16:creationId xmlns:a16="http://schemas.microsoft.com/office/drawing/2014/main" id="{6B6AB9B4-CF99-05BD-64B4-F63EA7F8FFC3}"/>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667587" y="2805431"/>
              <a:ext cx="471022" cy="471022"/>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Database icons for free download | Freepik">
              <a:extLst>
                <a:ext uri="{FF2B5EF4-FFF2-40B4-BE49-F238E27FC236}">
                  <a16:creationId xmlns:a16="http://schemas.microsoft.com/office/drawing/2014/main" id="{6B441F66-4536-92AD-45D7-4293ED6352C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013692" y="2733833"/>
              <a:ext cx="614218" cy="614218"/>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Python icon - Free download on Iconfinder">
              <a:extLst>
                <a:ext uri="{FF2B5EF4-FFF2-40B4-BE49-F238E27FC236}">
                  <a16:creationId xmlns:a16="http://schemas.microsoft.com/office/drawing/2014/main" id="{79BA7981-99EF-4319-C26F-E1339E18C1A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625856" y="3800282"/>
              <a:ext cx="603811" cy="603811"/>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Machine translation software gradient linear vector icon. Localization  service. Professional translators, interpreters. Thin line color symbol.  Modern style pictogram. Vector isolated outline drawing 15711273 Vector Art  at Vecteezy">
              <a:extLst>
                <a:ext uri="{FF2B5EF4-FFF2-40B4-BE49-F238E27FC236}">
                  <a16:creationId xmlns:a16="http://schemas.microsoft.com/office/drawing/2014/main" id="{05BFA82D-25F0-76FF-DFC6-95484617551D}"/>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941942" y="3761161"/>
              <a:ext cx="714840" cy="714840"/>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33C5E788-CAA9-4048-A9BC-527102433F5B}"/>
                </a:ext>
              </a:extLst>
            </p:cNvPr>
            <p:cNvSpPr txBox="1"/>
            <p:nvPr/>
          </p:nvSpPr>
          <p:spPr>
            <a:xfrm>
              <a:off x="7495559" y="2282211"/>
              <a:ext cx="864404" cy="369332"/>
            </a:xfrm>
            <a:prstGeom prst="rect">
              <a:avLst/>
            </a:prstGeom>
            <a:noFill/>
          </p:spPr>
          <p:txBody>
            <a:bodyPr wrap="none" rtlCol="0">
              <a:spAutoFit/>
            </a:bodyPr>
            <a:lstStyle/>
            <a:p>
              <a:r>
                <a:rPr lang="en-US" dirty="0"/>
                <a:t>search</a:t>
              </a:r>
            </a:p>
          </p:txBody>
        </p:sp>
        <p:sp>
          <p:nvSpPr>
            <p:cNvPr id="10" name="TextBox 9">
              <a:extLst>
                <a:ext uri="{FF2B5EF4-FFF2-40B4-BE49-F238E27FC236}">
                  <a16:creationId xmlns:a16="http://schemas.microsoft.com/office/drawing/2014/main" id="{8698A9D2-30C4-AD40-E78A-D96CBFCDB4C6}"/>
                </a:ext>
              </a:extLst>
            </p:cNvPr>
            <p:cNvSpPr txBox="1"/>
            <p:nvPr/>
          </p:nvSpPr>
          <p:spPr>
            <a:xfrm>
              <a:off x="8617537" y="2282211"/>
              <a:ext cx="1196418" cy="369332"/>
            </a:xfrm>
            <a:prstGeom prst="rect">
              <a:avLst/>
            </a:prstGeom>
            <a:noFill/>
          </p:spPr>
          <p:txBody>
            <a:bodyPr wrap="none" rtlCol="0">
              <a:spAutoFit/>
            </a:bodyPr>
            <a:lstStyle/>
            <a:p>
              <a:r>
                <a:rPr lang="en-US" dirty="0"/>
                <a:t>calculator</a:t>
              </a:r>
            </a:p>
          </p:txBody>
        </p:sp>
        <p:sp>
          <p:nvSpPr>
            <p:cNvPr id="11" name="TextBox 10">
              <a:extLst>
                <a:ext uri="{FF2B5EF4-FFF2-40B4-BE49-F238E27FC236}">
                  <a16:creationId xmlns:a16="http://schemas.microsoft.com/office/drawing/2014/main" id="{9277BE8D-15B9-F209-85EA-2E3832A2DA38}"/>
                </a:ext>
              </a:extLst>
            </p:cNvPr>
            <p:cNvSpPr txBox="1"/>
            <p:nvPr/>
          </p:nvSpPr>
          <p:spPr>
            <a:xfrm>
              <a:off x="7337369" y="3407051"/>
              <a:ext cx="1237198" cy="369332"/>
            </a:xfrm>
            <a:prstGeom prst="rect">
              <a:avLst/>
            </a:prstGeom>
            <a:noFill/>
          </p:spPr>
          <p:txBody>
            <a:bodyPr wrap="none" rtlCol="0">
              <a:spAutoFit/>
            </a:bodyPr>
            <a:lstStyle/>
            <a:p>
              <a:r>
                <a:rPr lang="en-US" dirty="0"/>
                <a:t>interpreter</a:t>
              </a:r>
            </a:p>
          </p:txBody>
        </p:sp>
        <p:sp>
          <p:nvSpPr>
            <p:cNvPr id="12" name="TextBox 11">
              <a:extLst>
                <a:ext uri="{FF2B5EF4-FFF2-40B4-BE49-F238E27FC236}">
                  <a16:creationId xmlns:a16="http://schemas.microsoft.com/office/drawing/2014/main" id="{0E74BCC9-9F6C-4B91-2D8E-775368215A33}"/>
                </a:ext>
              </a:extLst>
            </p:cNvPr>
            <p:cNvSpPr txBox="1"/>
            <p:nvPr/>
          </p:nvSpPr>
          <p:spPr>
            <a:xfrm>
              <a:off x="8692879" y="3407051"/>
              <a:ext cx="1121076" cy="369332"/>
            </a:xfrm>
            <a:prstGeom prst="rect">
              <a:avLst/>
            </a:prstGeom>
            <a:noFill/>
          </p:spPr>
          <p:txBody>
            <a:bodyPr wrap="none" rtlCol="0">
              <a:spAutoFit/>
            </a:bodyPr>
            <a:lstStyle/>
            <a:p>
              <a:r>
                <a:rPr lang="en-US" dirty="0"/>
                <a:t>database</a:t>
              </a:r>
            </a:p>
          </p:txBody>
        </p:sp>
        <p:sp>
          <p:nvSpPr>
            <p:cNvPr id="13" name="TextBox 12">
              <a:extLst>
                <a:ext uri="{FF2B5EF4-FFF2-40B4-BE49-F238E27FC236}">
                  <a16:creationId xmlns:a16="http://schemas.microsoft.com/office/drawing/2014/main" id="{42CE01A9-6922-ED23-8970-6118255D6779}"/>
                </a:ext>
              </a:extLst>
            </p:cNvPr>
            <p:cNvSpPr txBox="1"/>
            <p:nvPr/>
          </p:nvSpPr>
          <p:spPr>
            <a:xfrm>
              <a:off x="8671273" y="4484365"/>
              <a:ext cx="1256178" cy="369332"/>
            </a:xfrm>
            <a:prstGeom prst="rect">
              <a:avLst/>
            </a:prstGeom>
            <a:noFill/>
          </p:spPr>
          <p:txBody>
            <a:bodyPr wrap="none" rtlCol="0">
              <a:spAutoFit/>
            </a:bodyPr>
            <a:lstStyle/>
            <a:p>
              <a:r>
                <a:rPr lang="en-US" dirty="0"/>
                <a:t>translation</a:t>
              </a:r>
            </a:p>
          </p:txBody>
        </p:sp>
        <p:sp>
          <p:nvSpPr>
            <p:cNvPr id="14" name="TextBox 13">
              <a:extLst>
                <a:ext uri="{FF2B5EF4-FFF2-40B4-BE49-F238E27FC236}">
                  <a16:creationId xmlns:a16="http://schemas.microsoft.com/office/drawing/2014/main" id="{BA6B544D-9F44-A829-E699-0460F5DDB82B}"/>
                </a:ext>
              </a:extLst>
            </p:cNvPr>
            <p:cNvSpPr txBox="1"/>
            <p:nvPr/>
          </p:nvSpPr>
          <p:spPr>
            <a:xfrm>
              <a:off x="7471313" y="4484365"/>
              <a:ext cx="871713" cy="369332"/>
            </a:xfrm>
            <a:prstGeom prst="rect">
              <a:avLst/>
            </a:prstGeom>
            <a:noFill/>
          </p:spPr>
          <p:txBody>
            <a:bodyPr wrap="none" rtlCol="0">
              <a:spAutoFit/>
            </a:bodyPr>
            <a:lstStyle/>
            <a:p>
              <a:r>
                <a:rPr lang="en-US" dirty="0"/>
                <a:t>python</a:t>
              </a:r>
            </a:p>
          </p:txBody>
        </p:sp>
        <p:pic>
          <p:nvPicPr>
            <p:cNvPr id="2064" name="Picture 16" descr="Simulation - Free computer icons">
              <a:extLst>
                <a:ext uri="{FF2B5EF4-FFF2-40B4-BE49-F238E27FC236}">
                  <a16:creationId xmlns:a16="http://schemas.microsoft.com/office/drawing/2014/main" id="{05CEA794-BFB8-BBEF-C91A-584E67771A29}"/>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7641931" y="5017056"/>
              <a:ext cx="587736" cy="587736"/>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416401F5-A92D-8CD0-56CA-8C06F798086B}"/>
                </a:ext>
              </a:extLst>
            </p:cNvPr>
            <p:cNvSpPr txBox="1"/>
            <p:nvPr/>
          </p:nvSpPr>
          <p:spPr>
            <a:xfrm>
              <a:off x="7388344" y="5688395"/>
              <a:ext cx="1135247" cy="369332"/>
            </a:xfrm>
            <a:prstGeom prst="rect">
              <a:avLst/>
            </a:prstGeom>
            <a:noFill/>
          </p:spPr>
          <p:txBody>
            <a:bodyPr wrap="none" rtlCol="0">
              <a:spAutoFit/>
            </a:bodyPr>
            <a:lstStyle/>
            <a:p>
              <a:r>
                <a:rPr lang="en-US" dirty="0"/>
                <a:t>simulator</a:t>
              </a:r>
            </a:p>
          </p:txBody>
        </p:sp>
        <p:pic>
          <p:nvPicPr>
            <p:cNvPr id="2066" name="Picture 18" descr="File system - Free files and folders icons">
              <a:extLst>
                <a:ext uri="{FF2B5EF4-FFF2-40B4-BE49-F238E27FC236}">
                  <a16:creationId xmlns:a16="http://schemas.microsoft.com/office/drawing/2014/main" id="{45A6D609-99CD-2B6D-B60A-3A5CDE07847D}"/>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8976413" y="4966536"/>
              <a:ext cx="688775" cy="688775"/>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2514B7EC-3B3D-88B7-6EA1-11CB05F83516}"/>
                </a:ext>
              </a:extLst>
            </p:cNvPr>
            <p:cNvSpPr txBox="1"/>
            <p:nvPr/>
          </p:nvSpPr>
          <p:spPr>
            <a:xfrm>
              <a:off x="8870324" y="5688395"/>
              <a:ext cx="900952" cy="369332"/>
            </a:xfrm>
            <a:prstGeom prst="rect">
              <a:avLst/>
            </a:prstGeom>
            <a:noFill/>
          </p:spPr>
          <p:txBody>
            <a:bodyPr wrap="none" rtlCol="0">
              <a:spAutoFit/>
            </a:bodyPr>
            <a:lstStyle/>
            <a:p>
              <a:r>
                <a:rPr lang="en-US" dirty="0"/>
                <a:t>system</a:t>
              </a:r>
            </a:p>
          </p:txBody>
        </p:sp>
        <p:sp>
          <p:nvSpPr>
            <p:cNvPr id="17" name="Rounded Rectangle 16">
              <a:extLst>
                <a:ext uri="{FF2B5EF4-FFF2-40B4-BE49-F238E27FC236}">
                  <a16:creationId xmlns:a16="http://schemas.microsoft.com/office/drawing/2014/main" id="{04E52A8D-CFDA-481E-63EE-F8FB53DFF406}"/>
                </a:ext>
              </a:extLst>
            </p:cNvPr>
            <p:cNvSpPr/>
            <p:nvPr/>
          </p:nvSpPr>
          <p:spPr>
            <a:xfrm>
              <a:off x="7337368" y="1537856"/>
              <a:ext cx="2590083" cy="4623954"/>
            </a:xfrm>
            <a:prstGeom prst="roundRect">
              <a:avLst>
                <a:gd name="adj" fmla="val 7483"/>
              </a:avLst>
            </a:prstGeom>
            <a:noFill/>
            <a:ln w="12700">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cxnSp>
        <p:nvCxnSpPr>
          <p:cNvPr id="19" name="Curved Connector 18">
            <a:extLst>
              <a:ext uri="{FF2B5EF4-FFF2-40B4-BE49-F238E27FC236}">
                <a16:creationId xmlns:a16="http://schemas.microsoft.com/office/drawing/2014/main" id="{90963060-9E92-2556-708B-561A8DABF129}"/>
              </a:ext>
            </a:extLst>
          </p:cNvPr>
          <p:cNvCxnSpPr>
            <a:stCxn id="2050" idx="3"/>
          </p:cNvCxnSpPr>
          <p:nvPr/>
        </p:nvCxnSpPr>
        <p:spPr>
          <a:xfrm flipV="1">
            <a:off x="6342771" y="1974028"/>
            <a:ext cx="994597" cy="1617689"/>
          </a:xfrm>
          <a:prstGeom prst="curvedConnector2">
            <a:avLst/>
          </a:prstGeom>
          <a:ln w="12700">
            <a:solidFill>
              <a:schemeClr val="tx1">
                <a:lumMod val="50000"/>
                <a:lumOff val="50000"/>
              </a:schemeClr>
            </a:solidFill>
            <a:tailEnd type="triangle"/>
          </a:ln>
        </p:spPr>
        <p:style>
          <a:lnRef idx="2">
            <a:schemeClr val="accent1"/>
          </a:lnRef>
          <a:fillRef idx="0">
            <a:schemeClr val="accent1"/>
          </a:fillRef>
          <a:effectRef idx="1">
            <a:schemeClr val="accent1"/>
          </a:effectRef>
          <a:fontRef idx="minor">
            <a:schemeClr val="tx1"/>
          </a:fontRef>
        </p:style>
      </p:cxnSp>
      <p:cxnSp>
        <p:nvCxnSpPr>
          <p:cNvPr id="20" name="Curved Connector 19">
            <a:extLst>
              <a:ext uri="{FF2B5EF4-FFF2-40B4-BE49-F238E27FC236}">
                <a16:creationId xmlns:a16="http://schemas.microsoft.com/office/drawing/2014/main" id="{29175326-AE08-F5D2-30C5-C8F3EB5CEEB0}"/>
              </a:ext>
            </a:extLst>
          </p:cNvPr>
          <p:cNvCxnSpPr>
            <a:cxnSpLocks/>
            <a:stCxn id="2050" idx="3"/>
          </p:cNvCxnSpPr>
          <p:nvPr/>
        </p:nvCxnSpPr>
        <p:spPr>
          <a:xfrm>
            <a:off x="6342771" y="3591717"/>
            <a:ext cx="983087" cy="2013075"/>
          </a:xfrm>
          <a:prstGeom prst="curvedConnector2">
            <a:avLst/>
          </a:prstGeom>
          <a:ln w="12700">
            <a:solidFill>
              <a:schemeClr val="tx1">
                <a:lumMod val="50000"/>
                <a:lumOff val="50000"/>
              </a:schemeClr>
            </a:solidFill>
            <a:tailEnd type="triangle"/>
          </a:ln>
        </p:spPr>
        <p:style>
          <a:lnRef idx="2">
            <a:schemeClr val="accent1"/>
          </a:lnRef>
          <a:fillRef idx="0">
            <a:schemeClr val="accent1"/>
          </a:fillRef>
          <a:effectRef idx="1">
            <a:schemeClr val="accent1"/>
          </a:effectRef>
          <a:fontRef idx="minor">
            <a:schemeClr val="tx1"/>
          </a:fontRef>
        </p:style>
      </p:cxnSp>
      <mc:AlternateContent xmlns:mc="http://schemas.openxmlformats.org/markup-compatibility/2006" xmlns:a14="http://schemas.microsoft.com/office/drawing/2010/main">
        <mc:Choice Requires="a14">
          <p:sp>
            <p:nvSpPr>
              <p:cNvPr id="25" name="TextBox 24">
                <a:extLst>
                  <a:ext uri="{FF2B5EF4-FFF2-40B4-BE49-F238E27FC236}">
                    <a16:creationId xmlns:a16="http://schemas.microsoft.com/office/drawing/2014/main" id="{F474A1D8-EACA-CE82-9D96-CAE7BF6DD69F}"/>
                  </a:ext>
                </a:extLst>
              </p:cNvPr>
              <p:cNvSpPr txBox="1"/>
              <p:nvPr/>
            </p:nvSpPr>
            <p:spPr>
              <a:xfrm>
                <a:off x="2772533" y="2281137"/>
                <a:ext cx="2283125" cy="276999"/>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func>
                        <m:funcPr>
                          <m:ctrlPr>
                            <a:rPr lang="en-US" b="0" i="1" smtClean="0">
                              <a:latin typeface="Cambria Math" panose="02040503050406030204" pitchFamily="18" charset="0"/>
                            </a:rPr>
                          </m:ctrlPr>
                        </m:funcPr>
                        <m:fName>
                          <m:r>
                            <a:rPr lang="en-US" b="0" i="1" smtClean="0">
                              <a:latin typeface="Cambria Math" panose="02040503050406030204" pitchFamily="18" charset="0"/>
                            </a:rPr>
                            <m:t>𝑎𝑟</m:t>
                          </m:r>
                          <m:r>
                            <m:rPr>
                              <m:sty m:val="p"/>
                            </m:rPr>
                            <a:rPr lang="en-US" b="0" i="0" smtClean="0">
                              <a:latin typeface="Cambria Math" panose="02040503050406030204" pitchFamily="18" charset="0"/>
                            </a:rPr>
                            <m:t>g</m:t>
                          </m:r>
                          <m:r>
                            <a:rPr lang="en-US" b="0" i="0" smtClean="0">
                              <a:latin typeface="Cambria Math" panose="02040503050406030204" pitchFamily="18" charset="0"/>
                            </a:rPr>
                            <m:t> </m:t>
                          </m:r>
                          <m:sSub>
                            <m:sSubPr>
                              <m:ctrlPr>
                                <a:rPr lang="en-US" b="0" i="1" smtClean="0">
                                  <a:latin typeface="Cambria Math" panose="02040503050406030204" pitchFamily="18" charset="0"/>
                                </a:rPr>
                              </m:ctrlPr>
                            </m:sSubPr>
                            <m:e>
                              <m:r>
                                <a:rPr lang="en-US" b="0" i="1" smtClean="0">
                                  <a:latin typeface="Cambria Math" panose="02040503050406030204" pitchFamily="18" charset="0"/>
                                </a:rPr>
                                <m:t>𝑚𝑎𝑥</m:t>
                              </m:r>
                            </m:e>
                            <m:sub>
                              <m:r>
                                <a:rPr lang="en-US" b="0" i="1" smtClean="0">
                                  <a:latin typeface="Cambria Math" panose="02040503050406030204" pitchFamily="18" charset="0"/>
                                  <a:ea typeface="Cambria Math" panose="02040503050406030204" pitchFamily="18" charset="0"/>
                                </a:rPr>
                                <m:t>𝜃</m:t>
                              </m:r>
                            </m:sub>
                          </m:sSub>
                          <m:r>
                            <a:rPr lang="en-US" b="0" i="0" smtClean="0">
                              <a:latin typeface="Cambria Math" panose="02040503050406030204" pitchFamily="18" charset="0"/>
                            </a:rPr>
                            <m:t> </m:t>
                          </m:r>
                          <m:r>
                            <m:rPr>
                              <m:sty m:val="p"/>
                            </m:rPr>
                            <a:rPr lang="en-US" b="0" i="0" smtClean="0">
                              <a:latin typeface="Cambria Math" panose="02040503050406030204" pitchFamily="18" charset="0"/>
                            </a:rPr>
                            <m:t>log</m:t>
                          </m:r>
                        </m:fName>
                        <m:e>
                          <m:r>
                            <a:rPr lang="en-US" b="0" i="1" smtClean="0">
                              <a:latin typeface="Cambria Math" panose="02040503050406030204" pitchFamily="18" charset="0"/>
                            </a:rPr>
                            <m:t>𝑝</m:t>
                          </m:r>
                          <m:d>
                            <m:dPr>
                              <m:ctrlPr>
                                <a:rPr lang="en-US" b="0" i="1" smtClean="0">
                                  <a:latin typeface="Cambria Math" panose="02040503050406030204" pitchFamily="18" charset="0"/>
                                </a:rPr>
                              </m:ctrlPr>
                            </m:dPr>
                            <m:e>
                              <m:sSub>
                                <m:sSubPr>
                                  <m:ctrlPr>
                                    <a:rPr lang="en-US" b="0" i="1" smtClean="0">
                                      <a:latin typeface="Cambria Math" panose="02040503050406030204" pitchFamily="18" charset="0"/>
                                    </a:rPr>
                                  </m:ctrlPr>
                                </m:sSubPr>
                                <m:e>
                                  <m:r>
                                    <a:rPr lang="en-US" b="0" i="1" smtClean="0">
                                      <a:latin typeface="Cambria Math" panose="02040503050406030204" pitchFamily="18" charset="0"/>
                                    </a:rPr>
                                    <m:t>𝑥</m:t>
                                  </m:r>
                                </m:e>
                                <m:sub>
                                  <m:r>
                                    <a:rPr lang="en-US" b="0" i="1" smtClean="0">
                                      <a:latin typeface="Cambria Math" panose="02040503050406030204" pitchFamily="18" charset="0"/>
                                    </a:rPr>
                                    <m:t>𝑠𝑒𝑒𝑛</m:t>
                                  </m:r>
                                </m:sub>
                              </m:sSub>
                            </m:e>
                          </m:d>
                          <m:r>
                            <a:rPr lang="en-US" b="0" i="1" smtClean="0">
                              <a:latin typeface="Cambria Math" panose="02040503050406030204" pitchFamily="18" charset="0"/>
                            </a:rPr>
                            <m:t> </m:t>
                          </m:r>
                        </m:e>
                      </m:func>
                    </m:oMath>
                  </m:oMathPara>
                </a14:m>
                <a:endParaRPr lang="en-US" dirty="0"/>
              </a:p>
            </p:txBody>
          </p:sp>
        </mc:Choice>
        <mc:Fallback xmlns="">
          <p:sp>
            <p:nvSpPr>
              <p:cNvPr id="25" name="TextBox 24">
                <a:extLst>
                  <a:ext uri="{FF2B5EF4-FFF2-40B4-BE49-F238E27FC236}">
                    <a16:creationId xmlns:a16="http://schemas.microsoft.com/office/drawing/2014/main" id="{F474A1D8-EACA-CE82-9D96-CAE7BF6DD69F}"/>
                  </a:ext>
                </a:extLst>
              </p:cNvPr>
              <p:cNvSpPr txBox="1">
                <a:spLocks noRot="1" noChangeAspect="1" noMove="1" noResize="1" noEditPoints="1" noAdjustHandles="1" noChangeArrowheads="1" noChangeShapeType="1" noTextEdit="1"/>
              </p:cNvSpPr>
              <p:nvPr/>
            </p:nvSpPr>
            <p:spPr>
              <a:xfrm>
                <a:off x="2772533" y="2281137"/>
                <a:ext cx="2283125" cy="276999"/>
              </a:xfrm>
              <a:prstGeom prst="rect">
                <a:avLst/>
              </a:prstGeom>
              <a:blipFill>
                <a:blip r:embed="rId13"/>
                <a:stretch>
                  <a:fillRect l="-1111" t="-4348" r="-3889" b="-34783"/>
                </a:stretch>
              </a:blipFill>
            </p:spPr>
            <p:txBody>
              <a:bodyPr/>
              <a:lstStyle/>
              <a:p>
                <a:r>
                  <a:rPr lang="en-US">
                    <a:noFill/>
                  </a:rPr>
                  <a:t> </a:t>
                </a:r>
              </a:p>
            </p:txBody>
          </p:sp>
        </mc:Fallback>
      </mc:AlternateContent>
      <p:sp>
        <p:nvSpPr>
          <p:cNvPr id="3" name="Rounded Rectangle 2">
            <a:extLst>
              <a:ext uri="{FF2B5EF4-FFF2-40B4-BE49-F238E27FC236}">
                <a16:creationId xmlns:a16="http://schemas.microsoft.com/office/drawing/2014/main" id="{7A78A114-0BBD-B316-DAC3-F13DAADE172A}"/>
              </a:ext>
            </a:extLst>
          </p:cNvPr>
          <p:cNvSpPr/>
          <p:nvPr/>
        </p:nvSpPr>
        <p:spPr>
          <a:xfrm>
            <a:off x="893093" y="5191119"/>
            <a:ext cx="4702932" cy="754556"/>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Without interaction, the model can’t ground its information, thus prone to hallucination.</a:t>
            </a:r>
          </a:p>
        </p:txBody>
      </p:sp>
    </p:spTree>
    <p:extLst>
      <p:ext uri="{BB962C8B-B14F-4D97-AF65-F5344CB8AC3E}">
        <p14:creationId xmlns:p14="http://schemas.microsoft.com/office/powerpoint/2010/main" val="15174287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5"/>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2050"/>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6"/>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9"/>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p:bldP spid="3"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C3E08C-4FE7-733E-D445-772AF451E748}"/>
              </a:ext>
            </a:extLst>
          </p:cNvPr>
          <p:cNvSpPr>
            <a:spLocks noGrp="1"/>
          </p:cNvSpPr>
          <p:nvPr>
            <p:ph type="title"/>
          </p:nvPr>
        </p:nvSpPr>
        <p:spPr/>
        <p:txBody>
          <a:bodyPr/>
          <a:lstStyle/>
          <a:p>
            <a:r>
              <a:rPr lang="en-US" dirty="0"/>
              <a:t>Training Models to Interact with the World!</a:t>
            </a:r>
          </a:p>
        </p:txBody>
      </p:sp>
      <p:sp>
        <p:nvSpPr>
          <p:cNvPr id="4" name="Slide Number Placeholder 3">
            <a:extLst>
              <a:ext uri="{FF2B5EF4-FFF2-40B4-BE49-F238E27FC236}">
                <a16:creationId xmlns:a16="http://schemas.microsoft.com/office/drawing/2014/main" id="{8417BCBC-C0C8-181B-8894-8C345142EBC0}"/>
              </a:ext>
            </a:extLst>
          </p:cNvPr>
          <p:cNvSpPr>
            <a:spLocks noGrp="1"/>
          </p:cNvSpPr>
          <p:nvPr>
            <p:ph type="sldNum" sz="quarter" idx="12"/>
          </p:nvPr>
        </p:nvSpPr>
        <p:spPr/>
        <p:txBody>
          <a:bodyPr/>
          <a:lstStyle/>
          <a:p>
            <a:fld id="{BA64772F-E81F-0045-92B8-B93AB4530561}" type="slidenum">
              <a:rPr lang="en-US" smtClean="0"/>
              <a:t>14</a:t>
            </a:fld>
            <a:endParaRPr lang="en-US"/>
          </a:p>
        </p:txBody>
      </p:sp>
      <p:grpSp>
        <p:nvGrpSpPr>
          <p:cNvPr id="5" name="Group 4">
            <a:extLst>
              <a:ext uri="{FF2B5EF4-FFF2-40B4-BE49-F238E27FC236}">
                <a16:creationId xmlns:a16="http://schemas.microsoft.com/office/drawing/2014/main" id="{BBE8D4C1-B452-83BE-FE9D-71F78617996F}"/>
              </a:ext>
            </a:extLst>
          </p:cNvPr>
          <p:cNvGrpSpPr/>
          <p:nvPr/>
        </p:nvGrpSpPr>
        <p:grpSpPr>
          <a:xfrm>
            <a:off x="3670631" y="1491575"/>
            <a:ext cx="6088510" cy="467393"/>
            <a:chOff x="805776" y="3843382"/>
            <a:chExt cx="6088510" cy="467393"/>
          </a:xfrm>
        </p:grpSpPr>
        <p:sp>
          <p:nvSpPr>
            <p:cNvPr id="6" name="Rectangle 5">
              <a:extLst>
                <a:ext uri="{FF2B5EF4-FFF2-40B4-BE49-F238E27FC236}">
                  <a16:creationId xmlns:a16="http://schemas.microsoft.com/office/drawing/2014/main" id="{9774F3A3-3CCF-983A-4B99-744A731000F1}"/>
                </a:ext>
              </a:extLst>
            </p:cNvPr>
            <p:cNvSpPr/>
            <p:nvPr/>
          </p:nvSpPr>
          <p:spPr>
            <a:xfrm>
              <a:off x="968493" y="3843382"/>
              <a:ext cx="5925793" cy="467393"/>
            </a:xfrm>
            <a:prstGeom prst="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Imitation Learning from simulated interactive traces</a:t>
              </a:r>
            </a:p>
          </p:txBody>
        </p:sp>
        <p:sp>
          <p:nvSpPr>
            <p:cNvPr id="7" name="Oval 6">
              <a:extLst>
                <a:ext uri="{FF2B5EF4-FFF2-40B4-BE49-F238E27FC236}">
                  <a16:creationId xmlns:a16="http://schemas.microsoft.com/office/drawing/2014/main" id="{887FFBD4-397B-BFB5-02C4-1E3B8CCD8F07}"/>
                </a:ext>
              </a:extLst>
            </p:cNvPr>
            <p:cNvSpPr/>
            <p:nvPr/>
          </p:nvSpPr>
          <p:spPr>
            <a:xfrm>
              <a:off x="805776" y="3925266"/>
              <a:ext cx="325433" cy="306074"/>
            </a:xfrm>
            <a:prstGeom prst="ellipse">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1</a:t>
              </a:r>
            </a:p>
          </p:txBody>
        </p:sp>
      </p:grpSp>
      <p:grpSp>
        <p:nvGrpSpPr>
          <p:cNvPr id="8" name="Group 7">
            <a:extLst>
              <a:ext uri="{FF2B5EF4-FFF2-40B4-BE49-F238E27FC236}">
                <a16:creationId xmlns:a16="http://schemas.microsoft.com/office/drawing/2014/main" id="{8283850B-7887-1074-9DA0-316BC64B6D39}"/>
              </a:ext>
            </a:extLst>
          </p:cNvPr>
          <p:cNvGrpSpPr/>
          <p:nvPr/>
        </p:nvGrpSpPr>
        <p:grpSpPr>
          <a:xfrm>
            <a:off x="3670631" y="3391171"/>
            <a:ext cx="6088510" cy="467393"/>
            <a:chOff x="805776" y="5413517"/>
            <a:chExt cx="6088510" cy="467393"/>
          </a:xfrm>
        </p:grpSpPr>
        <p:sp>
          <p:nvSpPr>
            <p:cNvPr id="9" name="Rectangle 8">
              <a:extLst>
                <a:ext uri="{FF2B5EF4-FFF2-40B4-BE49-F238E27FC236}">
                  <a16:creationId xmlns:a16="http://schemas.microsoft.com/office/drawing/2014/main" id="{7E36C5B2-672C-FDC7-A5CD-62FB980549FF}"/>
                </a:ext>
              </a:extLst>
            </p:cNvPr>
            <p:cNvSpPr/>
            <p:nvPr/>
          </p:nvSpPr>
          <p:spPr>
            <a:xfrm>
              <a:off x="968493" y="5413517"/>
              <a:ext cx="5925793" cy="467393"/>
            </a:xfrm>
            <a:prstGeom prst="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Incentivizing interaction through reinforcement learning</a:t>
              </a:r>
            </a:p>
          </p:txBody>
        </p:sp>
        <p:sp>
          <p:nvSpPr>
            <p:cNvPr id="10" name="Oval 9">
              <a:extLst>
                <a:ext uri="{FF2B5EF4-FFF2-40B4-BE49-F238E27FC236}">
                  <a16:creationId xmlns:a16="http://schemas.microsoft.com/office/drawing/2014/main" id="{B00189FE-FAF2-C702-DDF5-55B574C481D7}"/>
                </a:ext>
              </a:extLst>
            </p:cNvPr>
            <p:cNvSpPr/>
            <p:nvPr/>
          </p:nvSpPr>
          <p:spPr>
            <a:xfrm>
              <a:off x="805776" y="5494176"/>
              <a:ext cx="325433" cy="306074"/>
            </a:xfrm>
            <a:prstGeom prst="ellipse">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2</a:t>
              </a:r>
            </a:p>
          </p:txBody>
        </p:sp>
      </p:grpSp>
      <p:pic>
        <p:nvPicPr>
          <p:cNvPr id="21" name="Picture 20">
            <a:extLst>
              <a:ext uri="{FF2B5EF4-FFF2-40B4-BE49-F238E27FC236}">
                <a16:creationId xmlns:a16="http://schemas.microsoft.com/office/drawing/2014/main" id="{CAC8749F-807D-B43C-1211-2CCEB87A0946}"/>
              </a:ext>
            </a:extLst>
          </p:cNvPr>
          <p:cNvPicPr>
            <a:picLocks noChangeAspect="1"/>
          </p:cNvPicPr>
          <p:nvPr/>
        </p:nvPicPr>
        <p:blipFill>
          <a:blip r:embed="rId2"/>
          <a:stretch>
            <a:fillRect/>
          </a:stretch>
        </p:blipFill>
        <p:spPr>
          <a:xfrm>
            <a:off x="3914705" y="2313353"/>
            <a:ext cx="5000883" cy="591364"/>
          </a:xfrm>
          <a:prstGeom prst="rect">
            <a:avLst/>
          </a:prstGeom>
        </p:spPr>
      </p:pic>
      <p:pic>
        <p:nvPicPr>
          <p:cNvPr id="3074" name="Picture 2" descr="Neural network - Free electronics icons">
            <a:extLst>
              <a:ext uri="{FF2B5EF4-FFF2-40B4-BE49-F238E27FC236}">
                <a16:creationId xmlns:a16="http://schemas.microsoft.com/office/drawing/2014/main" id="{5B6A2B79-A3AB-BB82-8055-F739C8063E2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6191" y="2263732"/>
            <a:ext cx="690606" cy="690606"/>
          </a:xfrm>
          <a:prstGeom prst="rect">
            <a:avLst/>
          </a:prstGeom>
          <a:noFill/>
          <a:extLst>
            <a:ext uri="{909E8E84-426E-40DD-AFC4-6F175D3DCCD1}">
              <a14:hiddenFill xmlns:a14="http://schemas.microsoft.com/office/drawing/2010/main">
                <a:solidFill>
                  <a:srgbClr val="FFFFFF"/>
                </a:solidFill>
              </a14:hiddenFill>
            </a:ext>
          </a:extLst>
        </p:spPr>
      </p:pic>
      <p:cxnSp>
        <p:nvCxnSpPr>
          <p:cNvPr id="23" name="Straight Arrow Connector 22">
            <a:extLst>
              <a:ext uri="{FF2B5EF4-FFF2-40B4-BE49-F238E27FC236}">
                <a16:creationId xmlns:a16="http://schemas.microsoft.com/office/drawing/2014/main" id="{F2736904-2132-5604-D36D-697B9B563C5B}"/>
              </a:ext>
            </a:extLst>
          </p:cNvPr>
          <p:cNvCxnSpPr>
            <a:stCxn id="3074" idx="3"/>
            <a:endCxn id="21" idx="1"/>
          </p:cNvCxnSpPr>
          <p:nvPr/>
        </p:nvCxnSpPr>
        <p:spPr>
          <a:xfrm>
            <a:off x="2486797" y="2609035"/>
            <a:ext cx="1427908" cy="0"/>
          </a:xfrm>
          <a:prstGeom prst="straightConnector1">
            <a:avLst/>
          </a:prstGeom>
          <a:ln>
            <a:solidFill>
              <a:schemeClr val="tx1">
                <a:lumMod val="50000"/>
                <a:lumOff val="50000"/>
              </a:schemeClr>
            </a:solidFill>
            <a:prstDash val="sysDash"/>
            <a:tailEnd type="triangle"/>
          </a:ln>
        </p:spPr>
        <p:style>
          <a:lnRef idx="2">
            <a:schemeClr val="accent1"/>
          </a:lnRef>
          <a:fillRef idx="0">
            <a:schemeClr val="accent1"/>
          </a:fillRef>
          <a:effectRef idx="1">
            <a:schemeClr val="accent1"/>
          </a:effectRef>
          <a:fontRef idx="minor">
            <a:schemeClr val="tx1"/>
          </a:fontRef>
        </p:style>
      </p:cxnSp>
      <p:sp>
        <p:nvSpPr>
          <p:cNvPr id="28" name="TextBox 27">
            <a:extLst>
              <a:ext uri="{FF2B5EF4-FFF2-40B4-BE49-F238E27FC236}">
                <a16:creationId xmlns:a16="http://schemas.microsoft.com/office/drawing/2014/main" id="{3B521E92-A370-0653-215E-5B1BB4E4C933}"/>
              </a:ext>
            </a:extLst>
          </p:cNvPr>
          <p:cNvSpPr txBox="1"/>
          <p:nvPr/>
        </p:nvSpPr>
        <p:spPr>
          <a:xfrm>
            <a:off x="2799968" y="2202879"/>
            <a:ext cx="801566" cy="369332"/>
          </a:xfrm>
          <a:prstGeom prst="rect">
            <a:avLst/>
          </a:prstGeom>
          <a:noFill/>
        </p:spPr>
        <p:txBody>
          <a:bodyPr wrap="none" rtlCol="0">
            <a:spAutoFit/>
          </a:bodyPr>
          <a:lstStyle/>
          <a:p>
            <a:r>
              <a:rPr lang="en-US" dirty="0"/>
              <a:t>Fitting</a:t>
            </a:r>
          </a:p>
        </p:txBody>
      </p:sp>
      <p:pic>
        <p:nvPicPr>
          <p:cNvPr id="29" name="Picture 2" descr="Neural network - Free electronics icons">
            <a:extLst>
              <a:ext uri="{FF2B5EF4-FFF2-40B4-BE49-F238E27FC236}">
                <a16:creationId xmlns:a16="http://schemas.microsoft.com/office/drawing/2014/main" id="{E21D6443-F178-1532-6142-58DFAD4A7F2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6191" y="4838427"/>
            <a:ext cx="690606" cy="690606"/>
          </a:xfrm>
          <a:prstGeom prst="rect">
            <a:avLst/>
          </a:prstGeom>
          <a:noFill/>
          <a:extLst>
            <a:ext uri="{909E8E84-426E-40DD-AFC4-6F175D3DCCD1}">
              <a14:hiddenFill xmlns:a14="http://schemas.microsoft.com/office/drawing/2010/main">
                <a:solidFill>
                  <a:srgbClr val="FFFFFF"/>
                </a:solidFill>
              </a14:hiddenFill>
            </a:ext>
          </a:extLst>
        </p:spPr>
      </p:pic>
      <p:cxnSp>
        <p:nvCxnSpPr>
          <p:cNvPr id="36" name="Straight Arrow Connector 35">
            <a:extLst>
              <a:ext uri="{FF2B5EF4-FFF2-40B4-BE49-F238E27FC236}">
                <a16:creationId xmlns:a16="http://schemas.microsoft.com/office/drawing/2014/main" id="{1A7D7378-DDFF-7B60-6FCD-16FCCAF77FDD}"/>
              </a:ext>
            </a:extLst>
          </p:cNvPr>
          <p:cNvCxnSpPr>
            <a:cxnSpLocks/>
            <a:stCxn id="29" idx="3"/>
            <a:endCxn id="11" idx="1"/>
          </p:cNvCxnSpPr>
          <p:nvPr/>
        </p:nvCxnSpPr>
        <p:spPr>
          <a:xfrm flipV="1">
            <a:off x="2486797" y="4525238"/>
            <a:ext cx="1387229" cy="658492"/>
          </a:xfrm>
          <a:prstGeom prst="straightConnector1">
            <a:avLst/>
          </a:prstGeom>
          <a:ln>
            <a:solidFill>
              <a:schemeClr val="tx1">
                <a:lumMod val="50000"/>
                <a:lumOff val="50000"/>
              </a:schemeClr>
            </a:solidFill>
            <a:prstDash val="sysDash"/>
            <a:tailEnd type="triangle"/>
          </a:ln>
        </p:spPr>
        <p:style>
          <a:lnRef idx="2">
            <a:schemeClr val="accent1"/>
          </a:lnRef>
          <a:fillRef idx="0">
            <a:schemeClr val="accent1"/>
          </a:fillRef>
          <a:effectRef idx="1">
            <a:schemeClr val="accent1"/>
          </a:effectRef>
          <a:fontRef idx="minor">
            <a:schemeClr val="tx1"/>
          </a:fontRef>
        </p:style>
      </p:cxnSp>
      <p:cxnSp>
        <p:nvCxnSpPr>
          <p:cNvPr id="39" name="Straight Arrow Connector 38">
            <a:extLst>
              <a:ext uri="{FF2B5EF4-FFF2-40B4-BE49-F238E27FC236}">
                <a16:creationId xmlns:a16="http://schemas.microsoft.com/office/drawing/2014/main" id="{B4129AF8-0BF9-29D3-27D7-5618B86410E5}"/>
              </a:ext>
            </a:extLst>
          </p:cNvPr>
          <p:cNvCxnSpPr>
            <a:cxnSpLocks/>
            <a:stCxn id="29" idx="3"/>
            <a:endCxn id="15" idx="1"/>
          </p:cNvCxnSpPr>
          <p:nvPr/>
        </p:nvCxnSpPr>
        <p:spPr>
          <a:xfrm>
            <a:off x="2486797" y="5183730"/>
            <a:ext cx="1390193" cy="649450"/>
          </a:xfrm>
          <a:prstGeom prst="straightConnector1">
            <a:avLst/>
          </a:prstGeom>
          <a:ln>
            <a:solidFill>
              <a:schemeClr val="tx1">
                <a:lumMod val="50000"/>
                <a:lumOff val="50000"/>
              </a:schemeClr>
            </a:solidFill>
            <a:prstDash val="sysDash"/>
            <a:tailEnd type="triangle"/>
          </a:ln>
        </p:spPr>
        <p:style>
          <a:lnRef idx="2">
            <a:schemeClr val="accent1"/>
          </a:lnRef>
          <a:fillRef idx="0">
            <a:schemeClr val="accent1"/>
          </a:fillRef>
          <a:effectRef idx="1">
            <a:schemeClr val="accent1"/>
          </a:effectRef>
          <a:fontRef idx="minor">
            <a:schemeClr val="tx1"/>
          </a:fontRef>
        </p:style>
      </p:cxnSp>
      <p:sp>
        <p:nvSpPr>
          <p:cNvPr id="42" name="TextBox 41">
            <a:extLst>
              <a:ext uri="{FF2B5EF4-FFF2-40B4-BE49-F238E27FC236}">
                <a16:creationId xmlns:a16="http://schemas.microsoft.com/office/drawing/2014/main" id="{F84ECB1A-779C-3FE2-80E8-F7706AF0C73C}"/>
              </a:ext>
            </a:extLst>
          </p:cNvPr>
          <p:cNvSpPr txBox="1"/>
          <p:nvPr/>
        </p:nvSpPr>
        <p:spPr>
          <a:xfrm>
            <a:off x="2673075" y="4177106"/>
            <a:ext cx="928459" cy="369332"/>
          </a:xfrm>
          <a:prstGeom prst="rect">
            <a:avLst/>
          </a:prstGeom>
          <a:noFill/>
        </p:spPr>
        <p:txBody>
          <a:bodyPr wrap="none" rtlCol="0">
            <a:spAutoFit/>
          </a:bodyPr>
          <a:lstStyle/>
          <a:p>
            <a:r>
              <a:rPr lang="en-US" dirty="0"/>
              <a:t>sample</a:t>
            </a:r>
          </a:p>
        </p:txBody>
      </p:sp>
      <p:cxnSp>
        <p:nvCxnSpPr>
          <p:cNvPr id="43" name="Straight Arrow Connector 42">
            <a:extLst>
              <a:ext uri="{FF2B5EF4-FFF2-40B4-BE49-F238E27FC236}">
                <a16:creationId xmlns:a16="http://schemas.microsoft.com/office/drawing/2014/main" id="{6C19A9C9-9A76-B8F4-4064-7996EF0F4691}"/>
              </a:ext>
            </a:extLst>
          </p:cNvPr>
          <p:cNvCxnSpPr>
            <a:cxnSpLocks/>
            <a:stCxn id="29" idx="3"/>
            <a:endCxn id="13" idx="1"/>
          </p:cNvCxnSpPr>
          <p:nvPr/>
        </p:nvCxnSpPr>
        <p:spPr>
          <a:xfrm>
            <a:off x="2486797" y="5183730"/>
            <a:ext cx="1393454" cy="15200"/>
          </a:xfrm>
          <a:prstGeom prst="straightConnector1">
            <a:avLst/>
          </a:prstGeom>
          <a:ln>
            <a:solidFill>
              <a:schemeClr val="tx1">
                <a:lumMod val="50000"/>
                <a:lumOff val="50000"/>
              </a:schemeClr>
            </a:solidFill>
            <a:prstDash val="sysDash"/>
            <a:tailEnd type="triangle"/>
          </a:ln>
        </p:spPr>
        <p:style>
          <a:lnRef idx="2">
            <a:schemeClr val="accent1"/>
          </a:lnRef>
          <a:fillRef idx="0">
            <a:schemeClr val="accent1"/>
          </a:fillRef>
          <a:effectRef idx="1">
            <a:schemeClr val="accent1"/>
          </a:effectRef>
          <a:fontRef idx="minor">
            <a:schemeClr val="tx1"/>
          </a:fontRef>
        </p:style>
      </p:cxnSp>
      <p:pic>
        <p:nvPicPr>
          <p:cNvPr id="46" name="Picture 4" descr="10,800+ Tick Wrong Icon Stock Illustrations, Royalty-Free Vector Graphics &amp;  Clip Art - iStock">
            <a:extLst>
              <a:ext uri="{FF2B5EF4-FFF2-40B4-BE49-F238E27FC236}">
                <a16:creationId xmlns:a16="http://schemas.microsoft.com/office/drawing/2014/main" id="{98DA861F-E497-B815-C83A-9079A6CF23C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50579" t="13465" r="4829" b="15472"/>
          <a:stretch/>
        </p:blipFill>
        <p:spPr bwMode="auto">
          <a:xfrm>
            <a:off x="9074118" y="4383319"/>
            <a:ext cx="289249" cy="285468"/>
          </a:xfrm>
          <a:prstGeom prst="rect">
            <a:avLst/>
          </a:prstGeom>
          <a:noFill/>
          <a:extLst>
            <a:ext uri="{909E8E84-426E-40DD-AFC4-6F175D3DCCD1}">
              <a14:hiddenFill xmlns:a14="http://schemas.microsoft.com/office/drawing/2010/main">
                <a:solidFill>
                  <a:srgbClr val="FFFFFF"/>
                </a:solidFill>
              </a14:hiddenFill>
            </a:ext>
          </a:extLst>
        </p:spPr>
      </p:pic>
      <p:pic>
        <p:nvPicPr>
          <p:cNvPr id="47" name="Picture 4" descr="10,800+ Tick Wrong Icon Stock Illustrations, Royalty-Free Vector Graphics &amp;  Clip Art - iStock">
            <a:extLst>
              <a:ext uri="{FF2B5EF4-FFF2-40B4-BE49-F238E27FC236}">
                <a16:creationId xmlns:a16="http://schemas.microsoft.com/office/drawing/2014/main" id="{633CDA17-C0BF-AC1F-3132-0C85C52230A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50579" t="13465" r="4829" b="15472"/>
          <a:stretch/>
        </p:blipFill>
        <p:spPr bwMode="auto">
          <a:xfrm>
            <a:off x="9074117" y="5058799"/>
            <a:ext cx="289249" cy="285468"/>
          </a:xfrm>
          <a:prstGeom prst="rect">
            <a:avLst/>
          </a:prstGeom>
          <a:noFill/>
          <a:extLst>
            <a:ext uri="{909E8E84-426E-40DD-AFC4-6F175D3DCCD1}">
              <a14:hiddenFill xmlns:a14="http://schemas.microsoft.com/office/drawing/2010/main">
                <a:solidFill>
                  <a:srgbClr val="FFFFFF"/>
                </a:solidFill>
              </a14:hiddenFill>
            </a:ext>
          </a:extLst>
        </p:spPr>
      </p:pic>
      <p:pic>
        <p:nvPicPr>
          <p:cNvPr id="48" name="Picture 4" descr="10,800+ Tick Wrong Icon Stock Illustrations, Royalty-Free Vector Graphics &amp;  Clip Art - iStock">
            <a:extLst>
              <a:ext uri="{FF2B5EF4-FFF2-40B4-BE49-F238E27FC236}">
                <a16:creationId xmlns:a16="http://schemas.microsoft.com/office/drawing/2014/main" id="{6AC37604-C093-C5F1-47A9-DC4C16412EE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4829" t="14527" r="50579" b="14410"/>
          <a:stretch/>
        </p:blipFill>
        <p:spPr bwMode="auto">
          <a:xfrm>
            <a:off x="9074117" y="5690446"/>
            <a:ext cx="289249" cy="285468"/>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867A206F-CE8F-1A13-2CE6-605D4EF368AC}"/>
              </a:ext>
            </a:extLst>
          </p:cNvPr>
          <p:cNvPicPr>
            <a:picLocks noChangeAspect="1"/>
          </p:cNvPicPr>
          <p:nvPr/>
        </p:nvPicPr>
        <p:blipFill>
          <a:blip r:embed="rId5"/>
          <a:stretch>
            <a:fillRect/>
          </a:stretch>
        </p:blipFill>
        <p:spPr>
          <a:xfrm>
            <a:off x="3874026" y="4245838"/>
            <a:ext cx="4927600" cy="558800"/>
          </a:xfrm>
          <a:prstGeom prst="rect">
            <a:avLst/>
          </a:prstGeom>
        </p:spPr>
      </p:pic>
      <p:pic>
        <p:nvPicPr>
          <p:cNvPr id="13" name="Picture 12">
            <a:extLst>
              <a:ext uri="{FF2B5EF4-FFF2-40B4-BE49-F238E27FC236}">
                <a16:creationId xmlns:a16="http://schemas.microsoft.com/office/drawing/2014/main" id="{67823650-D271-CF75-2ED1-3C05B2E78EFD}"/>
              </a:ext>
            </a:extLst>
          </p:cNvPr>
          <p:cNvPicPr>
            <a:picLocks noChangeAspect="1"/>
          </p:cNvPicPr>
          <p:nvPr/>
        </p:nvPicPr>
        <p:blipFill>
          <a:blip r:embed="rId6"/>
          <a:stretch>
            <a:fillRect/>
          </a:stretch>
        </p:blipFill>
        <p:spPr>
          <a:xfrm>
            <a:off x="3880251" y="4913180"/>
            <a:ext cx="4927600" cy="571500"/>
          </a:xfrm>
          <a:prstGeom prst="rect">
            <a:avLst/>
          </a:prstGeom>
        </p:spPr>
      </p:pic>
      <p:pic>
        <p:nvPicPr>
          <p:cNvPr id="15" name="Picture 14">
            <a:extLst>
              <a:ext uri="{FF2B5EF4-FFF2-40B4-BE49-F238E27FC236}">
                <a16:creationId xmlns:a16="http://schemas.microsoft.com/office/drawing/2014/main" id="{49C07094-2592-8DE7-180E-2D065175DFFA}"/>
              </a:ext>
            </a:extLst>
          </p:cNvPr>
          <p:cNvPicPr>
            <a:picLocks noChangeAspect="1"/>
          </p:cNvPicPr>
          <p:nvPr/>
        </p:nvPicPr>
        <p:blipFill>
          <a:blip r:embed="rId7"/>
          <a:stretch>
            <a:fillRect/>
          </a:stretch>
        </p:blipFill>
        <p:spPr>
          <a:xfrm>
            <a:off x="3876990" y="5560130"/>
            <a:ext cx="4927600" cy="546100"/>
          </a:xfrm>
          <a:prstGeom prst="rect">
            <a:avLst/>
          </a:prstGeom>
        </p:spPr>
      </p:pic>
    </p:spTree>
    <p:extLst>
      <p:ext uri="{BB962C8B-B14F-4D97-AF65-F5344CB8AC3E}">
        <p14:creationId xmlns:p14="http://schemas.microsoft.com/office/powerpoint/2010/main" val="2268552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1"/>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074"/>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3"/>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8"/>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6"/>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9"/>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42"/>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3"/>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1"/>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5"/>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29"/>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6"/>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47"/>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4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 grpId="0"/>
      <p:bldP spid="4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1FE9B-E176-E106-92EC-19770D4B2DA9}"/>
              </a:ext>
            </a:extLst>
          </p:cNvPr>
          <p:cNvSpPr>
            <a:spLocks noGrp="1"/>
          </p:cNvSpPr>
          <p:nvPr>
            <p:ph type="title"/>
          </p:nvPr>
        </p:nvSpPr>
        <p:spPr/>
        <p:txBody>
          <a:bodyPr/>
          <a:lstStyle/>
          <a:p>
            <a:r>
              <a:rPr lang="en-US" dirty="0"/>
              <a:t>Talk Outline</a:t>
            </a:r>
          </a:p>
        </p:txBody>
      </p:sp>
      <p:sp>
        <p:nvSpPr>
          <p:cNvPr id="3" name="Content Placeholder 2">
            <a:extLst>
              <a:ext uri="{FF2B5EF4-FFF2-40B4-BE49-F238E27FC236}">
                <a16:creationId xmlns:a16="http://schemas.microsoft.com/office/drawing/2014/main" id="{781804ED-C963-82E8-F6EA-0FDF5C705A7A}"/>
              </a:ext>
            </a:extLst>
          </p:cNvPr>
          <p:cNvSpPr>
            <a:spLocks noGrp="1"/>
          </p:cNvSpPr>
          <p:nvPr>
            <p:ph idx="1"/>
          </p:nvPr>
        </p:nvSpPr>
        <p:spPr/>
        <p:txBody>
          <a:bodyPr>
            <a:normAutofit/>
          </a:bodyPr>
          <a:lstStyle/>
          <a:p>
            <a:r>
              <a:rPr lang="en-US" dirty="0"/>
              <a:t>Section 1: Solve Scientific Problems with Interaction</a:t>
            </a:r>
          </a:p>
          <a:p>
            <a:pPr lvl="1"/>
            <a:r>
              <a:rPr lang="en-US" dirty="0"/>
              <a:t>Interacting with Python Tools</a:t>
            </a:r>
          </a:p>
          <a:p>
            <a:pPr lvl="1"/>
            <a:endParaRPr lang="en-US" dirty="0"/>
          </a:p>
          <a:p>
            <a:r>
              <a:rPr lang="en-US" dirty="0"/>
              <a:t>Section 2: Solve Coding Problems with Interaction</a:t>
            </a:r>
          </a:p>
          <a:p>
            <a:pPr lvl="1"/>
            <a:r>
              <a:rPr lang="en-US" dirty="0"/>
              <a:t>Interacting with Executor &amp; Humans &amp; API-Doc</a:t>
            </a:r>
          </a:p>
          <a:p>
            <a:pPr marL="0" indent="0">
              <a:buNone/>
            </a:pPr>
            <a:endParaRPr lang="en-US" dirty="0"/>
          </a:p>
          <a:p>
            <a:r>
              <a:rPr lang="en-US" dirty="0"/>
              <a:t>Section 3: Building Interactive Multimodal AI</a:t>
            </a:r>
          </a:p>
          <a:p>
            <a:pPr marL="0" indent="0">
              <a:buNone/>
            </a:pPr>
            <a:endParaRPr lang="en-US" dirty="0"/>
          </a:p>
          <a:p>
            <a:r>
              <a:rPr lang="en-US" dirty="0"/>
              <a:t>Future Work: Multimodal Reasoning</a:t>
            </a:r>
          </a:p>
        </p:txBody>
      </p:sp>
      <p:sp>
        <p:nvSpPr>
          <p:cNvPr id="4" name="Slide Number Placeholder 3">
            <a:extLst>
              <a:ext uri="{FF2B5EF4-FFF2-40B4-BE49-F238E27FC236}">
                <a16:creationId xmlns:a16="http://schemas.microsoft.com/office/drawing/2014/main" id="{9E4FCF7C-09EF-8DD4-8B79-89727004F360}"/>
              </a:ext>
            </a:extLst>
          </p:cNvPr>
          <p:cNvSpPr>
            <a:spLocks noGrp="1"/>
          </p:cNvSpPr>
          <p:nvPr>
            <p:ph type="sldNum" sz="quarter" idx="12"/>
          </p:nvPr>
        </p:nvSpPr>
        <p:spPr/>
        <p:txBody>
          <a:bodyPr/>
          <a:lstStyle/>
          <a:p>
            <a:fld id="{BA64772F-E81F-0045-92B8-B93AB4530561}" type="slidenum">
              <a:rPr lang="en-US" smtClean="0"/>
              <a:t>15</a:t>
            </a:fld>
            <a:endParaRPr lang="en-US"/>
          </a:p>
        </p:txBody>
      </p:sp>
    </p:spTree>
    <p:extLst>
      <p:ext uri="{BB962C8B-B14F-4D97-AF65-F5344CB8AC3E}">
        <p14:creationId xmlns:p14="http://schemas.microsoft.com/office/powerpoint/2010/main" val="14407835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1FE9B-E176-E106-92EC-19770D4B2DA9}"/>
              </a:ext>
            </a:extLst>
          </p:cNvPr>
          <p:cNvSpPr>
            <a:spLocks noGrp="1"/>
          </p:cNvSpPr>
          <p:nvPr>
            <p:ph type="title"/>
          </p:nvPr>
        </p:nvSpPr>
        <p:spPr/>
        <p:txBody>
          <a:bodyPr/>
          <a:lstStyle/>
          <a:p>
            <a:r>
              <a:rPr lang="en-US" dirty="0"/>
              <a:t>Talk Outline</a:t>
            </a:r>
          </a:p>
        </p:txBody>
      </p:sp>
      <p:sp>
        <p:nvSpPr>
          <p:cNvPr id="3" name="Content Placeholder 2">
            <a:extLst>
              <a:ext uri="{FF2B5EF4-FFF2-40B4-BE49-F238E27FC236}">
                <a16:creationId xmlns:a16="http://schemas.microsoft.com/office/drawing/2014/main" id="{781804ED-C963-82E8-F6EA-0FDF5C705A7A}"/>
              </a:ext>
            </a:extLst>
          </p:cNvPr>
          <p:cNvSpPr>
            <a:spLocks noGrp="1"/>
          </p:cNvSpPr>
          <p:nvPr>
            <p:ph idx="1"/>
          </p:nvPr>
        </p:nvSpPr>
        <p:spPr/>
        <p:txBody>
          <a:bodyPr>
            <a:normAutofit/>
          </a:bodyPr>
          <a:lstStyle/>
          <a:p>
            <a:r>
              <a:rPr lang="en-US" dirty="0"/>
              <a:t>Section 1: Solve Scientific Problems with Interaction</a:t>
            </a:r>
          </a:p>
          <a:p>
            <a:pPr lvl="1"/>
            <a:r>
              <a:rPr lang="en-US" dirty="0"/>
              <a:t>Interacting with Python Tools</a:t>
            </a:r>
          </a:p>
          <a:p>
            <a:pPr lvl="1"/>
            <a:endParaRPr lang="en-US" dirty="0"/>
          </a:p>
          <a:p>
            <a:r>
              <a:rPr lang="en-US" dirty="0">
                <a:solidFill>
                  <a:schemeClr val="bg1">
                    <a:lumMod val="95000"/>
                  </a:schemeClr>
                </a:solidFill>
              </a:rPr>
              <a:t>Section 2: Solve Coding Problems with Interaction</a:t>
            </a:r>
          </a:p>
          <a:p>
            <a:pPr lvl="1"/>
            <a:r>
              <a:rPr lang="en-US" dirty="0">
                <a:solidFill>
                  <a:schemeClr val="bg1">
                    <a:lumMod val="95000"/>
                  </a:schemeClr>
                </a:solidFill>
              </a:rPr>
              <a:t>Interacting with Executor &amp; Humans &amp; API-Doc</a:t>
            </a:r>
          </a:p>
          <a:p>
            <a:pPr marL="0" indent="0">
              <a:buNone/>
            </a:pPr>
            <a:endParaRPr lang="en-US" dirty="0">
              <a:solidFill>
                <a:schemeClr val="bg1">
                  <a:lumMod val="95000"/>
                </a:schemeClr>
              </a:solidFill>
            </a:endParaRPr>
          </a:p>
          <a:p>
            <a:r>
              <a:rPr lang="en-US" dirty="0">
                <a:solidFill>
                  <a:schemeClr val="bg1">
                    <a:lumMod val="95000"/>
                  </a:schemeClr>
                </a:solidFill>
              </a:rPr>
              <a:t>Section 3: Building Interactive Multimodal AI</a:t>
            </a:r>
          </a:p>
          <a:p>
            <a:pPr marL="0" indent="0">
              <a:buNone/>
            </a:pPr>
            <a:endParaRPr lang="en-US" dirty="0">
              <a:solidFill>
                <a:schemeClr val="bg1">
                  <a:lumMod val="95000"/>
                </a:schemeClr>
              </a:solidFill>
            </a:endParaRPr>
          </a:p>
          <a:p>
            <a:r>
              <a:rPr lang="en-US" dirty="0">
                <a:solidFill>
                  <a:schemeClr val="bg1">
                    <a:lumMod val="95000"/>
                  </a:schemeClr>
                </a:solidFill>
              </a:rPr>
              <a:t>Future Work: Multimodal Reasoning</a:t>
            </a:r>
          </a:p>
        </p:txBody>
      </p:sp>
      <p:sp>
        <p:nvSpPr>
          <p:cNvPr id="4" name="Slide Number Placeholder 3">
            <a:extLst>
              <a:ext uri="{FF2B5EF4-FFF2-40B4-BE49-F238E27FC236}">
                <a16:creationId xmlns:a16="http://schemas.microsoft.com/office/drawing/2014/main" id="{9E4FCF7C-09EF-8DD4-8B79-89727004F360}"/>
              </a:ext>
            </a:extLst>
          </p:cNvPr>
          <p:cNvSpPr>
            <a:spLocks noGrp="1"/>
          </p:cNvSpPr>
          <p:nvPr>
            <p:ph type="sldNum" sz="quarter" idx="12"/>
          </p:nvPr>
        </p:nvSpPr>
        <p:spPr/>
        <p:txBody>
          <a:bodyPr/>
          <a:lstStyle/>
          <a:p>
            <a:fld id="{BA64772F-E81F-0045-92B8-B93AB4530561}" type="slidenum">
              <a:rPr lang="en-US" smtClean="0"/>
              <a:t>16</a:t>
            </a:fld>
            <a:endParaRPr lang="en-US"/>
          </a:p>
        </p:txBody>
      </p:sp>
    </p:spTree>
    <p:extLst>
      <p:ext uri="{BB962C8B-B14F-4D97-AF65-F5344CB8AC3E}">
        <p14:creationId xmlns:p14="http://schemas.microsoft.com/office/powerpoint/2010/main" val="13274150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F47F33-1F87-92D3-F366-FF8979A9BAE8}"/>
              </a:ext>
            </a:extLst>
          </p:cNvPr>
          <p:cNvSpPr>
            <a:spLocks noGrp="1"/>
          </p:cNvSpPr>
          <p:nvPr>
            <p:ph type="title"/>
          </p:nvPr>
        </p:nvSpPr>
        <p:spPr/>
        <p:txBody>
          <a:bodyPr/>
          <a:lstStyle/>
          <a:p>
            <a:r>
              <a:rPr lang="en-US" dirty="0"/>
              <a:t>Background: Solving Scientific Problems</a:t>
            </a:r>
          </a:p>
        </p:txBody>
      </p:sp>
      <p:sp>
        <p:nvSpPr>
          <p:cNvPr id="5" name="Slide Number Placeholder 4">
            <a:extLst>
              <a:ext uri="{FF2B5EF4-FFF2-40B4-BE49-F238E27FC236}">
                <a16:creationId xmlns:a16="http://schemas.microsoft.com/office/drawing/2014/main" id="{01AD7DEC-34E0-678D-BEB0-29974FF1DA9A}"/>
              </a:ext>
            </a:extLst>
          </p:cNvPr>
          <p:cNvSpPr>
            <a:spLocks noGrp="1"/>
          </p:cNvSpPr>
          <p:nvPr>
            <p:ph type="sldNum" sz="quarter" idx="12"/>
          </p:nvPr>
        </p:nvSpPr>
        <p:spPr/>
        <p:txBody>
          <a:bodyPr/>
          <a:lstStyle/>
          <a:p>
            <a:fld id="{BA64772F-E81F-0045-92B8-B93AB4530561}" type="slidenum">
              <a:rPr lang="en-US" smtClean="0"/>
              <a:t>17</a:t>
            </a:fld>
            <a:endParaRPr lang="en-US"/>
          </a:p>
        </p:txBody>
      </p:sp>
      <p:pic>
        <p:nvPicPr>
          <p:cNvPr id="2050" name="Picture 2" descr="MATH Dataset | Papers With Code">
            <a:extLst>
              <a:ext uri="{FF2B5EF4-FFF2-40B4-BE49-F238E27FC236}">
                <a16:creationId xmlns:a16="http://schemas.microsoft.com/office/drawing/2014/main" id="{816CEFE4-F3C7-ACEC-8475-EB50FA3C4C6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6828"/>
          <a:stretch/>
        </p:blipFill>
        <p:spPr bwMode="auto">
          <a:xfrm>
            <a:off x="1230087" y="1996394"/>
            <a:ext cx="3862820" cy="4054250"/>
          </a:xfrm>
          <a:prstGeom prst="rect">
            <a:avLst/>
          </a:prstGeom>
          <a:noFill/>
          <a:ln>
            <a:solidFill>
              <a:schemeClr val="tx1">
                <a:lumMod val="50000"/>
                <a:lumOff val="50000"/>
              </a:schemeClr>
            </a:solidFill>
          </a:ln>
          <a:extLst>
            <a:ext uri="{909E8E84-426E-40DD-AFC4-6F175D3DCCD1}">
              <a14:hiddenFill xmlns:a14="http://schemas.microsoft.com/office/drawing/2010/main">
                <a:solidFill>
                  <a:srgbClr val="FFFFFF"/>
                </a:solidFill>
              </a14:hiddenFill>
            </a:ext>
          </a:extLst>
        </p:spPr>
      </p:pic>
      <p:sp>
        <p:nvSpPr>
          <p:cNvPr id="6" name="Rounded Rectangle 5">
            <a:extLst>
              <a:ext uri="{FF2B5EF4-FFF2-40B4-BE49-F238E27FC236}">
                <a16:creationId xmlns:a16="http://schemas.microsoft.com/office/drawing/2014/main" id="{921FDEDB-8809-8F2B-54A5-6AD86F527137}"/>
              </a:ext>
            </a:extLst>
          </p:cNvPr>
          <p:cNvSpPr/>
          <p:nvPr/>
        </p:nvSpPr>
        <p:spPr>
          <a:xfrm>
            <a:off x="1230087" y="1658937"/>
            <a:ext cx="3862820" cy="326571"/>
          </a:xfrm>
          <a:prstGeom prst="roundRect">
            <a:avLst>
              <a:gd name="adj" fmla="val 0"/>
            </a:avLst>
          </a:prstGeom>
          <a:solidFill>
            <a:schemeClr val="bg1">
              <a:lumMod val="95000"/>
            </a:schemeClr>
          </a:solidFill>
          <a:ln w="1270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Exams</a:t>
            </a:r>
          </a:p>
        </p:txBody>
      </p:sp>
      <p:pic>
        <p:nvPicPr>
          <p:cNvPr id="2054" name="Picture 6" descr="Contest | Outstanding International Academy">
            <a:extLst>
              <a:ext uri="{FF2B5EF4-FFF2-40B4-BE49-F238E27FC236}">
                <a16:creationId xmlns:a16="http://schemas.microsoft.com/office/drawing/2014/main" id="{9B37F0BF-90A2-50F7-C5C3-7AD13C55414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16370" y="2986321"/>
            <a:ext cx="1741714" cy="695011"/>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Newtonian International Physics Olympiad Challenge - NIPOC">
            <a:extLst>
              <a:ext uri="{FF2B5EF4-FFF2-40B4-BE49-F238E27FC236}">
                <a16:creationId xmlns:a16="http://schemas.microsoft.com/office/drawing/2014/main" id="{9EF40AF9-4474-2C24-E706-1180B53513F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599311" y="1996394"/>
            <a:ext cx="1707444" cy="762252"/>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2024 GRE Prep Courses | Private Tutoring at MBA House">
            <a:extLst>
              <a:ext uri="{FF2B5EF4-FFF2-40B4-BE49-F238E27FC236}">
                <a16:creationId xmlns:a16="http://schemas.microsoft.com/office/drawing/2014/main" id="{47C48D10-7962-770F-80B3-B184B80CBEC4}"/>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4623" t="25578" r="15062" b="25191"/>
          <a:stretch/>
        </p:blipFill>
        <p:spPr bwMode="auto">
          <a:xfrm>
            <a:off x="6562740" y="2122653"/>
            <a:ext cx="1510320" cy="52873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International Biology Olympiad - Wikipedia">
            <a:extLst>
              <a:ext uri="{FF2B5EF4-FFF2-40B4-BE49-F238E27FC236}">
                <a16:creationId xmlns:a16="http://schemas.microsoft.com/office/drawing/2014/main" id="{A03F82CC-FF9F-299A-DCFD-130EAF002EA4}"/>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562740" y="4016270"/>
            <a:ext cx="3665271" cy="1268528"/>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St. Louis Section–American Chemical Society » 2023 » June">
            <a:extLst>
              <a:ext uri="{FF2B5EF4-FFF2-40B4-BE49-F238E27FC236}">
                <a16:creationId xmlns:a16="http://schemas.microsoft.com/office/drawing/2014/main" id="{C2E614FF-C72A-5CF2-77F3-0D1B2D6ED6B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752164" y="2895977"/>
            <a:ext cx="1189113" cy="7622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474803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8F056F-9C55-439F-2367-0BD85E04B622}"/>
              </a:ext>
            </a:extLst>
          </p:cNvPr>
          <p:cNvSpPr>
            <a:spLocks noGrp="1"/>
          </p:cNvSpPr>
          <p:nvPr>
            <p:ph type="title"/>
          </p:nvPr>
        </p:nvSpPr>
        <p:spPr/>
        <p:txBody>
          <a:bodyPr>
            <a:normAutofit/>
          </a:bodyPr>
          <a:lstStyle/>
          <a:p>
            <a:r>
              <a:rPr lang="en-US" dirty="0"/>
              <a:t>Teaching Language Models to use Tools</a:t>
            </a:r>
          </a:p>
        </p:txBody>
      </p:sp>
      <p:sp>
        <p:nvSpPr>
          <p:cNvPr id="6" name="Slide Number Placeholder 5">
            <a:extLst>
              <a:ext uri="{FF2B5EF4-FFF2-40B4-BE49-F238E27FC236}">
                <a16:creationId xmlns:a16="http://schemas.microsoft.com/office/drawing/2014/main" id="{5D811C94-A33A-97F2-8E88-F33C4052E919}"/>
              </a:ext>
            </a:extLst>
          </p:cNvPr>
          <p:cNvSpPr>
            <a:spLocks noGrp="1"/>
          </p:cNvSpPr>
          <p:nvPr>
            <p:ph type="sldNum" sz="quarter" idx="12"/>
          </p:nvPr>
        </p:nvSpPr>
        <p:spPr/>
        <p:txBody>
          <a:bodyPr/>
          <a:lstStyle/>
          <a:p>
            <a:fld id="{BA64772F-E81F-0045-92B8-B93AB4530561}" type="slidenum">
              <a:rPr lang="en-US" smtClean="0"/>
              <a:t>18</a:t>
            </a:fld>
            <a:endParaRPr lang="en-US" dirty="0"/>
          </a:p>
        </p:txBody>
      </p:sp>
      <p:sp>
        <p:nvSpPr>
          <p:cNvPr id="16" name="Rectangle 15">
            <a:extLst>
              <a:ext uri="{FF2B5EF4-FFF2-40B4-BE49-F238E27FC236}">
                <a16:creationId xmlns:a16="http://schemas.microsoft.com/office/drawing/2014/main" id="{D6C9E07D-8F27-0C62-9E35-5019962349EC}"/>
              </a:ext>
            </a:extLst>
          </p:cNvPr>
          <p:cNvSpPr/>
          <p:nvPr/>
        </p:nvSpPr>
        <p:spPr>
          <a:xfrm>
            <a:off x="3159133" y="1565670"/>
            <a:ext cx="1020417" cy="491428"/>
          </a:xfrm>
          <a:prstGeom prst="rect">
            <a:avLst/>
          </a:prstGeom>
          <a:solidFill>
            <a:schemeClr val="bg1">
              <a:lumMod val="95000"/>
            </a:schemeClr>
          </a:solidFill>
          <a:ln w="127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dirty="0">
                <a:solidFill>
                  <a:schemeClr val="tx1"/>
                </a:solidFill>
              </a:rPr>
              <a:t>Chain of Thought</a:t>
            </a:r>
          </a:p>
        </p:txBody>
      </p:sp>
      <p:sp>
        <p:nvSpPr>
          <p:cNvPr id="18" name="Rectangle 17">
            <a:extLst>
              <a:ext uri="{FF2B5EF4-FFF2-40B4-BE49-F238E27FC236}">
                <a16:creationId xmlns:a16="http://schemas.microsoft.com/office/drawing/2014/main" id="{32CD3AE0-0EBD-1C32-5447-8734BC006DB9}"/>
              </a:ext>
            </a:extLst>
          </p:cNvPr>
          <p:cNvSpPr/>
          <p:nvPr/>
        </p:nvSpPr>
        <p:spPr>
          <a:xfrm>
            <a:off x="3159133" y="2514085"/>
            <a:ext cx="1020417" cy="479117"/>
          </a:xfrm>
          <a:prstGeom prst="rect">
            <a:avLst/>
          </a:prstGeom>
          <a:solidFill>
            <a:schemeClr val="accent6">
              <a:lumMod val="20000"/>
              <a:lumOff val="80000"/>
            </a:schemeClr>
          </a:solidFill>
          <a:ln w="127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dirty="0">
                <a:solidFill>
                  <a:schemeClr val="tx1"/>
                </a:solidFill>
              </a:rPr>
              <a:t>Program Execute</a:t>
            </a:r>
          </a:p>
        </p:txBody>
      </p:sp>
      <p:cxnSp>
        <p:nvCxnSpPr>
          <p:cNvPr id="19" name="Curved Connector 18">
            <a:extLst>
              <a:ext uri="{FF2B5EF4-FFF2-40B4-BE49-F238E27FC236}">
                <a16:creationId xmlns:a16="http://schemas.microsoft.com/office/drawing/2014/main" id="{2D767A65-E536-342C-E0C9-44B032CA78F6}"/>
              </a:ext>
            </a:extLst>
          </p:cNvPr>
          <p:cNvCxnSpPr>
            <a:cxnSpLocks/>
            <a:stCxn id="16" idx="3"/>
            <a:endCxn id="18" idx="3"/>
          </p:cNvCxnSpPr>
          <p:nvPr/>
        </p:nvCxnSpPr>
        <p:spPr>
          <a:xfrm>
            <a:off x="4179550" y="1811384"/>
            <a:ext cx="12700" cy="942260"/>
          </a:xfrm>
          <a:prstGeom prst="curvedConnector3">
            <a:avLst>
              <a:gd name="adj1" fmla="val 2590244"/>
            </a:avLst>
          </a:prstGeom>
          <a:ln>
            <a:solidFill>
              <a:schemeClr val="tx1"/>
            </a:solidFill>
            <a:prstDash val="sysDash"/>
            <a:tailEnd type="triangle"/>
          </a:ln>
        </p:spPr>
        <p:style>
          <a:lnRef idx="2">
            <a:schemeClr val="accent1"/>
          </a:lnRef>
          <a:fillRef idx="0">
            <a:schemeClr val="accent1"/>
          </a:fillRef>
          <a:effectRef idx="1">
            <a:schemeClr val="accent1"/>
          </a:effectRef>
          <a:fontRef idx="minor">
            <a:schemeClr val="tx1"/>
          </a:fontRef>
        </p:style>
      </p:cxnSp>
      <p:cxnSp>
        <p:nvCxnSpPr>
          <p:cNvPr id="20" name="Curved Connector 19">
            <a:extLst>
              <a:ext uri="{FF2B5EF4-FFF2-40B4-BE49-F238E27FC236}">
                <a16:creationId xmlns:a16="http://schemas.microsoft.com/office/drawing/2014/main" id="{72ECAD72-5623-D133-A5E3-E2D392A35FFE}"/>
              </a:ext>
            </a:extLst>
          </p:cNvPr>
          <p:cNvCxnSpPr>
            <a:cxnSpLocks/>
            <a:stCxn id="18" idx="1"/>
            <a:endCxn id="16" idx="1"/>
          </p:cNvCxnSpPr>
          <p:nvPr/>
        </p:nvCxnSpPr>
        <p:spPr>
          <a:xfrm rot="10800000">
            <a:off x="3159133" y="1811384"/>
            <a:ext cx="12700" cy="942260"/>
          </a:xfrm>
          <a:prstGeom prst="curvedConnector3">
            <a:avLst>
              <a:gd name="adj1" fmla="val 2590236"/>
            </a:avLst>
          </a:prstGeom>
          <a:ln>
            <a:solidFill>
              <a:schemeClr val="tx1"/>
            </a:solidFill>
            <a:prstDash val="sysDash"/>
            <a:tailEnd type="triangle"/>
          </a:ln>
        </p:spPr>
        <p:style>
          <a:lnRef idx="2">
            <a:schemeClr val="accent1"/>
          </a:lnRef>
          <a:fillRef idx="0">
            <a:schemeClr val="accent1"/>
          </a:fillRef>
          <a:effectRef idx="1">
            <a:schemeClr val="accent1"/>
          </a:effectRef>
          <a:fontRef idx="minor">
            <a:schemeClr val="tx1"/>
          </a:fontRef>
        </p:style>
      </p:cxnSp>
      <p:cxnSp>
        <p:nvCxnSpPr>
          <p:cNvPr id="22" name="Straight Arrow Connector 21">
            <a:extLst>
              <a:ext uri="{FF2B5EF4-FFF2-40B4-BE49-F238E27FC236}">
                <a16:creationId xmlns:a16="http://schemas.microsoft.com/office/drawing/2014/main" id="{43635505-EFD4-08A4-3481-8DB767257195}"/>
              </a:ext>
            </a:extLst>
          </p:cNvPr>
          <p:cNvCxnSpPr>
            <a:cxnSpLocks/>
            <a:stCxn id="5" idx="3"/>
          </p:cNvCxnSpPr>
          <p:nvPr/>
        </p:nvCxnSpPr>
        <p:spPr>
          <a:xfrm flipV="1">
            <a:off x="2147298" y="2273443"/>
            <a:ext cx="655343" cy="9071"/>
          </a:xfrm>
          <a:prstGeom prst="straightConnector1">
            <a:avLst/>
          </a:prstGeom>
          <a:ln>
            <a:solidFill>
              <a:schemeClr val="tx1"/>
            </a:solidFill>
            <a:tailEnd type="triangle"/>
          </a:ln>
        </p:spPr>
        <p:style>
          <a:lnRef idx="2">
            <a:schemeClr val="accent1"/>
          </a:lnRef>
          <a:fillRef idx="0">
            <a:schemeClr val="accent1"/>
          </a:fillRef>
          <a:effectRef idx="1">
            <a:schemeClr val="accent1"/>
          </a:effectRef>
          <a:fontRef idx="minor">
            <a:schemeClr val="tx1"/>
          </a:fontRef>
        </p:style>
      </p:cxnSp>
      <p:sp>
        <p:nvSpPr>
          <p:cNvPr id="5" name="Rounded Rectangle 4">
            <a:extLst>
              <a:ext uri="{FF2B5EF4-FFF2-40B4-BE49-F238E27FC236}">
                <a16:creationId xmlns:a16="http://schemas.microsoft.com/office/drawing/2014/main" id="{6D529F86-F844-9E80-9C9B-9622F313DDFA}"/>
              </a:ext>
            </a:extLst>
          </p:cNvPr>
          <p:cNvSpPr/>
          <p:nvPr/>
        </p:nvSpPr>
        <p:spPr>
          <a:xfrm>
            <a:off x="1438571" y="2067361"/>
            <a:ext cx="708727" cy="430306"/>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tx1"/>
                </a:solidFill>
              </a:rPr>
              <a:t>Query</a:t>
            </a:r>
          </a:p>
        </p:txBody>
      </p:sp>
      <p:sp>
        <p:nvSpPr>
          <p:cNvPr id="10" name="TextBox 9">
            <a:extLst>
              <a:ext uri="{FF2B5EF4-FFF2-40B4-BE49-F238E27FC236}">
                <a16:creationId xmlns:a16="http://schemas.microsoft.com/office/drawing/2014/main" id="{B97530C6-DAD9-A5B0-32C3-0EB073BC92FB}"/>
              </a:ext>
            </a:extLst>
          </p:cNvPr>
          <p:cNvSpPr txBox="1"/>
          <p:nvPr/>
        </p:nvSpPr>
        <p:spPr>
          <a:xfrm>
            <a:off x="5699808" y="1416039"/>
            <a:ext cx="5241862" cy="1200329"/>
          </a:xfrm>
          <a:prstGeom prst="rect">
            <a:avLst/>
          </a:prstGeom>
          <a:noFill/>
          <a:ln>
            <a:solidFill>
              <a:schemeClr val="accent1">
                <a:shade val="15000"/>
              </a:schemeClr>
            </a:solidFill>
          </a:ln>
        </p:spPr>
        <p:txBody>
          <a:bodyPr wrap="square">
            <a:spAutoFit/>
          </a:bodyPr>
          <a:lstStyle/>
          <a:p>
            <a:r>
              <a:rPr lang="en-US" sz="1800" b="1" dirty="0"/>
              <a:t>Program of Thoughts Prompting : Disentangling Computation from Reasoning for Numerical Reasoning Tasks</a:t>
            </a:r>
          </a:p>
          <a:p>
            <a:r>
              <a:rPr lang="en-US" dirty="0"/>
              <a:t>TMLR 2022</a:t>
            </a:r>
          </a:p>
        </p:txBody>
      </p:sp>
      <p:sp>
        <p:nvSpPr>
          <p:cNvPr id="15" name="Rectangle 14">
            <a:extLst>
              <a:ext uri="{FF2B5EF4-FFF2-40B4-BE49-F238E27FC236}">
                <a16:creationId xmlns:a16="http://schemas.microsoft.com/office/drawing/2014/main" id="{0D4A9943-2458-2FB3-7D80-DF1CBCB62A14}"/>
              </a:ext>
            </a:extLst>
          </p:cNvPr>
          <p:cNvSpPr/>
          <p:nvPr/>
        </p:nvSpPr>
        <p:spPr>
          <a:xfrm>
            <a:off x="820181" y="1401398"/>
            <a:ext cx="4460631" cy="1678028"/>
          </a:xfrm>
          <a:prstGeom prst="rect">
            <a:avLst/>
          </a:prstGeom>
          <a:noFill/>
          <a:ln>
            <a:prstDash val="sysDo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ChatGPT Logo, symbol, meaning, history, PNG, brand">
            <a:extLst>
              <a:ext uri="{FF2B5EF4-FFF2-40B4-BE49-F238E27FC236}">
                <a16:creationId xmlns:a16="http://schemas.microsoft.com/office/drawing/2014/main" id="{1EC8D7A6-51BB-AF84-D193-40EFE71920E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47208" y="1769248"/>
            <a:ext cx="713162" cy="401154"/>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a:extLst>
              <a:ext uri="{FF2B5EF4-FFF2-40B4-BE49-F238E27FC236}">
                <a16:creationId xmlns:a16="http://schemas.microsoft.com/office/drawing/2014/main" id="{79CADC8A-4DA8-387C-2A0B-4D440F55652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25586" y="2700905"/>
            <a:ext cx="991323" cy="991323"/>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Xinyi Wang">
            <a:extLst>
              <a:ext uri="{FF2B5EF4-FFF2-40B4-BE49-F238E27FC236}">
                <a16:creationId xmlns:a16="http://schemas.microsoft.com/office/drawing/2014/main" id="{D0F70591-AD65-7EB4-E41E-BA4C04E4F7B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535905" y="2705769"/>
            <a:ext cx="986459" cy="986459"/>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8">
            <a:extLst>
              <a:ext uri="{FF2B5EF4-FFF2-40B4-BE49-F238E27FC236}">
                <a16:creationId xmlns:a16="http://schemas.microsoft.com/office/drawing/2014/main" id="{EC0D160D-5780-388A-7164-B25E401D670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941359" y="2690103"/>
            <a:ext cx="865863" cy="994292"/>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descr="profile photo">
            <a:extLst>
              <a:ext uri="{FF2B5EF4-FFF2-40B4-BE49-F238E27FC236}">
                <a16:creationId xmlns:a16="http://schemas.microsoft.com/office/drawing/2014/main" id="{2D0ED4D4-6D7C-F573-E74F-E4C18E92051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699808" y="2700905"/>
            <a:ext cx="1006782" cy="986459"/>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63B12898-A5E5-A23B-A6D1-EA499A75BE7E}"/>
              </a:ext>
            </a:extLst>
          </p:cNvPr>
          <p:cNvPicPr>
            <a:picLocks noChangeAspect="1"/>
          </p:cNvPicPr>
          <p:nvPr/>
        </p:nvPicPr>
        <p:blipFill rotWithShape="1">
          <a:blip r:embed="rId8"/>
          <a:srcRect l="74355" t="7699" r="1071" b="12945"/>
          <a:stretch/>
        </p:blipFill>
        <p:spPr>
          <a:xfrm>
            <a:off x="1547444" y="3637245"/>
            <a:ext cx="2658510" cy="363135"/>
          </a:xfrm>
          <a:prstGeom prst="rect">
            <a:avLst/>
          </a:prstGeom>
          <a:ln>
            <a:noFill/>
          </a:ln>
        </p:spPr>
      </p:pic>
      <p:pic>
        <p:nvPicPr>
          <p:cNvPr id="1026" name="Picture 2" descr="GitHub Logo and symbol, meaning, history, PNG, brand">
            <a:extLst>
              <a:ext uri="{FF2B5EF4-FFF2-40B4-BE49-F238E27FC236}">
                <a16:creationId xmlns:a16="http://schemas.microsoft.com/office/drawing/2014/main" id="{7B9113AC-845C-D1A9-E1A5-3298638A186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98833" y="3426352"/>
            <a:ext cx="812760" cy="457178"/>
          </a:xfrm>
          <a:prstGeom prst="rect">
            <a:avLst/>
          </a:prstGeom>
          <a:noFill/>
          <a:extLst>
            <a:ext uri="{909E8E84-426E-40DD-AFC4-6F175D3DCCD1}">
              <a14:hiddenFill xmlns:a14="http://schemas.microsoft.com/office/drawing/2010/main">
                <a:solidFill>
                  <a:srgbClr val="FFFFFF"/>
                </a:solidFill>
              </a14:hiddenFill>
            </a:ext>
          </a:extLst>
        </p:spPr>
      </p:pic>
      <p:sp>
        <p:nvSpPr>
          <p:cNvPr id="23" name="TextBox 22">
            <a:extLst>
              <a:ext uri="{FF2B5EF4-FFF2-40B4-BE49-F238E27FC236}">
                <a16:creationId xmlns:a16="http://schemas.microsoft.com/office/drawing/2014/main" id="{184D4793-44A3-64E3-13BF-C5FF2A151E8C}"/>
              </a:ext>
            </a:extLst>
          </p:cNvPr>
          <p:cNvSpPr txBox="1"/>
          <p:nvPr/>
        </p:nvSpPr>
        <p:spPr>
          <a:xfrm>
            <a:off x="1468478" y="3342544"/>
            <a:ext cx="3324268" cy="338554"/>
          </a:xfrm>
          <a:prstGeom prst="rect">
            <a:avLst/>
          </a:prstGeom>
          <a:noFill/>
        </p:spPr>
        <p:txBody>
          <a:bodyPr wrap="square">
            <a:spAutoFit/>
          </a:bodyPr>
          <a:lstStyle/>
          <a:p>
            <a:r>
              <a:rPr lang="en-US" sz="1600" dirty="0"/>
              <a:t>TIGER-AI-Lab/ Program-of-Thoughts</a:t>
            </a:r>
          </a:p>
        </p:txBody>
      </p:sp>
      <p:sp>
        <p:nvSpPr>
          <p:cNvPr id="24" name="TextBox 23">
            <a:extLst>
              <a:ext uri="{FF2B5EF4-FFF2-40B4-BE49-F238E27FC236}">
                <a16:creationId xmlns:a16="http://schemas.microsoft.com/office/drawing/2014/main" id="{B9A0ABF7-96B6-C6A9-4A41-E8FC944CB842}"/>
              </a:ext>
            </a:extLst>
          </p:cNvPr>
          <p:cNvSpPr txBox="1"/>
          <p:nvPr/>
        </p:nvSpPr>
        <p:spPr>
          <a:xfrm>
            <a:off x="5699807" y="3972809"/>
            <a:ext cx="5241863" cy="923330"/>
          </a:xfrm>
          <a:prstGeom prst="rect">
            <a:avLst/>
          </a:prstGeom>
          <a:solidFill>
            <a:schemeClr val="bg1"/>
          </a:solidFill>
          <a:ln>
            <a:solidFill>
              <a:schemeClr val="accent1">
                <a:shade val="15000"/>
              </a:schemeClr>
            </a:solidFill>
          </a:ln>
        </p:spPr>
        <p:txBody>
          <a:bodyPr wrap="square">
            <a:spAutoFit/>
          </a:bodyPr>
          <a:lstStyle/>
          <a:p>
            <a:r>
              <a:rPr lang="en-US" sz="1800" b="1" dirty="0" err="1"/>
              <a:t>MAmmoTH</a:t>
            </a:r>
            <a:r>
              <a:rPr lang="en-US" sz="1800" b="1" dirty="0"/>
              <a:t>: Building Math Generalist Models through Hybrid Instruction Tuning</a:t>
            </a:r>
            <a:endParaRPr lang="en-US" b="1" dirty="0"/>
          </a:p>
          <a:p>
            <a:r>
              <a:rPr lang="en-US" dirty="0"/>
              <a:t>ICLR 2024 </a:t>
            </a:r>
            <a:r>
              <a:rPr lang="en-US" dirty="0">
                <a:solidFill>
                  <a:srgbClr val="FF0000"/>
                </a:solidFill>
              </a:rPr>
              <a:t>(Spotlight)</a:t>
            </a:r>
          </a:p>
        </p:txBody>
      </p:sp>
      <p:pic>
        <p:nvPicPr>
          <p:cNvPr id="27" name="Picture 26" descr="profile photo">
            <a:extLst>
              <a:ext uri="{FF2B5EF4-FFF2-40B4-BE49-F238E27FC236}">
                <a16:creationId xmlns:a16="http://schemas.microsoft.com/office/drawing/2014/main" id="{644D7034-DAD5-652F-6318-182295B01463}"/>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941359" y="4961327"/>
            <a:ext cx="1000312" cy="980119"/>
          </a:xfrm>
          <a:prstGeom prst="rect">
            <a:avLst/>
          </a:prstGeom>
          <a:noFill/>
          <a:extLst>
            <a:ext uri="{909E8E84-426E-40DD-AFC4-6F175D3DCCD1}">
              <a14:hiddenFill xmlns:a14="http://schemas.microsoft.com/office/drawing/2010/main">
                <a:solidFill>
                  <a:srgbClr val="FFFFFF"/>
                </a:solidFill>
              </a14:hiddenFill>
            </a:ext>
          </a:extLst>
        </p:spPr>
      </p:pic>
      <p:pic>
        <p:nvPicPr>
          <p:cNvPr id="28" name="Picture 2" descr="Yao Fu">
            <a:extLst>
              <a:ext uri="{FF2B5EF4-FFF2-40B4-BE49-F238E27FC236}">
                <a16:creationId xmlns:a16="http://schemas.microsoft.com/office/drawing/2014/main" id="{441D323E-C261-71B0-FA67-5956EDFA32FC}"/>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799238" y="4961786"/>
            <a:ext cx="1035847" cy="979200"/>
          </a:xfrm>
          <a:prstGeom prst="rect">
            <a:avLst/>
          </a:prstGeom>
          <a:noFill/>
          <a:extLst>
            <a:ext uri="{909E8E84-426E-40DD-AFC4-6F175D3DCCD1}">
              <a14:hiddenFill xmlns:a14="http://schemas.microsoft.com/office/drawing/2010/main">
                <a:solidFill>
                  <a:srgbClr val="FFFFFF"/>
                </a:solidFill>
              </a14:hiddenFill>
            </a:ext>
          </a:extLst>
        </p:spPr>
      </p:pic>
      <p:pic>
        <p:nvPicPr>
          <p:cNvPr id="29" name="Picture 8" descr="xiangyue9607 (Xiang Yue) · GitHub">
            <a:extLst>
              <a:ext uri="{FF2B5EF4-FFF2-40B4-BE49-F238E27FC236}">
                <a16:creationId xmlns:a16="http://schemas.microsoft.com/office/drawing/2014/main" id="{5CA8419A-EDF9-EEAB-5629-ACD3C84D95BC}"/>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5699808" y="4961327"/>
            <a:ext cx="979200" cy="979200"/>
          </a:xfrm>
          <a:prstGeom prst="rect">
            <a:avLst/>
          </a:prstGeom>
          <a:noFill/>
          <a:extLst>
            <a:ext uri="{909E8E84-426E-40DD-AFC4-6F175D3DCCD1}">
              <a14:hiddenFill xmlns:a14="http://schemas.microsoft.com/office/drawing/2010/main">
                <a:solidFill>
                  <a:srgbClr val="FFFFFF"/>
                </a:solidFill>
              </a14:hiddenFill>
            </a:ext>
          </a:extLst>
        </p:spPr>
      </p:pic>
      <p:pic>
        <p:nvPicPr>
          <p:cNvPr id="30" name="Picture 16">
            <a:extLst>
              <a:ext uri="{FF2B5EF4-FFF2-40B4-BE49-F238E27FC236}">
                <a16:creationId xmlns:a16="http://schemas.microsoft.com/office/drawing/2014/main" id="{9DFF3CD5-E7B0-DC92-0FFC-02A88A9BD5F0}"/>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6721030" y="4961327"/>
            <a:ext cx="979200" cy="979200"/>
          </a:xfrm>
          <a:prstGeom prst="rect">
            <a:avLst/>
          </a:prstGeom>
          <a:noFill/>
          <a:extLst>
            <a:ext uri="{909E8E84-426E-40DD-AFC4-6F175D3DCCD1}">
              <a14:hiddenFill xmlns:a14="http://schemas.microsoft.com/office/drawing/2010/main">
                <a:solidFill>
                  <a:srgbClr val="FFFFFF"/>
                </a:solidFill>
              </a14:hiddenFill>
            </a:ext>
          </a:extLst>
        </p:spPr>
      </p:pic>
      <p:pic>
        <p:nvPicPr>
          <p:cNvPr id="31" name="Picture 6" descr="Huan Sun « NAECON (National Aerospace &amp; Electronics Conference) 2019">
            <a:extLst>
              <a:ext uri="{FF2B5EF4-FFF2-40B4-BE49-F238E27FC236}">
                <a16:creationId xmlns:a16="http://schemas.microsoft.com/office/drawing/2014/main" id="{364EE635-FAE6-3753-0494-778DEBAE2C40}"/>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8866791" y="4961786"/>
            <a:ext cx="1025342" cy="979200"/>
          </a:xfrm>
          <a:prstGeom prst="rect">
            <a:avLst/>
          </a:prstGeom>
          <a:noFill/>
          <a:extLst>
            <a:ext uri="{909E8E84-426E-40DD-AFC4-6F175D3DCCD1}">
              <a14:hiddenFill xmlns:a14="http://schemas.microsoft.com/office/drawing/2010/main">
                <a:solidFill>
                  <a:srgbClr val="FFFFFF"/>
                </a:solidFill>
              </a14:hiddenFill>
            </a:ext>
          </a:extLst>
        </p:spPr>
      </p:pic>
      <p:pic>
        <p:nvPicPr>
          <p:cNvPr id="33" name="Picture 2" descr="GitHub Logo and symbol, meaning, history, PNG, brand">
            <a:extLst>
              <a:ext uri="{FF2B5EF4-FFF2-40B4-BE49-F238E27FC236}">
                <a16:creationId xmlns:a16="http://schemas.microsoft.com/office/drawing/2014/main" id="{42C4E39C-A41F-1E84-C30F-6C1C584F921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98833" y="4356175"/>
            <a:ext cx="812760" cy="457178"/>
          </a:xfrm>
          <a:prstGeom prst="rect">
            <a:avLst/>
          </a:prstGeom>
          <a:noFill/>
          <a:extLst>
            <a:ext uri="{909E8E84-426E-40DD-AFC4-6F175D3DCCD1}">
              <a14:hiddenFill xmlns:a14="http://schemas.microsoft.com/office/drawing/2010/main">
                <a:solidFill>
                  <a:srgbClr val="FFFFFF"/>
                </a:solidFill>
              </a14:hiddenFill>
            </a:ext>
          </a:extLst>
        </p:spPr>
      </p:pic>
      <p:sp>
        <p:nvSpPr>
          <p:cNvPr id="34" name="TextBox 33">
            <a:extLst>
              <a:ext uri="{FF2B5EF4-FFF2-40B4-BE49-F238E27FC236}">
                <a16:creationId xmlns:a16="http://schemas.microsoft.com/office/drawing/2014/main" id="{A919F803-2BF9-DCC1-B394-91B21E8C994A}"/>
              </a:ext>
            </a:extLst>
          </p:cNvPr>
          <p:cNvSpPr txBox="1"/>
          <p:nvPr/>
        </p:nvSpPr>
        <p:spPr>
          <a:xfrm>
            <a:off x="1534743" y="4284485"/>
            <a:ext cx="2691169" cy="338554"/>
          </a:xfrm>
          <a:prstGeom prst="rect">
            <a:avLst/>
          </a:prstGeom>
          <a:noFill/>
        </p:spPr>
        <p:txBody>
          <a:bodyPr wrap="square">
            <a:spAutoFit/>
          </a:bodyPr>
          <a:lstStyle/>
          <a:p>
            <a:r>
              <a:rPr lang="en-US" sz="1600" dirty="0"/>
              <a:t>TIGER-AI-Lab/ </a:t>
            </a:r>
            <a:r>
              <a:rPr lang="en-US" sz="1600" dirty="0" err="1"/>
              <a:t>MAmmoTH</a:t>
            </a:r>
            <a:endParaRPr lang="en-US" sz="1600" dirty="0"/>
          </a:p>
        </p:txBody>
      </p:sp>
      <p:pic>
        <p:nvPicPr>
          <p:cNvPr id="35" name="Picture 34" descr="A close-up of a star&#10;&#10;Description automatically generated">
            <a:extLst>
              <a:ext uri="{FF2B5EF4-FFF2-40B4-BE49-F238E27FC236}">
                <a16:creationId xmlns:a16="http://schemas.microsoft.com/office/drawing/2014/main" id="{D0FADD61-8277-F45F-79B1-AC0C115B2EB7}"/>
              </a:ext>
            </a:extLst>
          </p:cNvPr>
          <p:cNvPicPr>
            <a:picLocks noChangeAspect="1"/>
          </p:cNvPicPr>
          <p:nvPr/>
        </p:nvPicPr>
        <p:blipFill>
          <a:blip r:embed="rId14"/>
          <a:stretch>
            <a:fillRect/>
          </a:stretch>
        </p:blipFill>
        <p:spPr>
          <a:xfrm>
            <a:off x="1514785" y="4567574"/>
            <a:ext cx="2664765" cy="349294"/>
          </a:xfrm>
          <a:prstGeom prst="rect">
            <a:avLst/>
          </a:prstGeom>
        </p:spPr>
      </p:pic>
    </p:spTree>
    <p:extLst>
      <p:ext uri="{BB962C8B-B14F-4D97-AF65-F5344CB8AC3E}">
        <p14:creationId xmlns:p14="http://schemas.microsoft.com/office/powerpoint/2010/main" val="36463408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6BFDFC-9F17-B7FF-5F6D-188E98898CDD}"/>
              </a:ext>
            </a:extLst>
          </p:cNvPr>
          <p:cNvSpPr>
            <a:spLocks noGrp="1"/>
          </p:cNvSpPr>
          <p:nvPr>
            <p:ph type="title"/>
          </p:nvPr>
        </p:nvSpPr>
        <p:spPr/>
        <p:txBody>
          <a:bodyPr/>
          <a:lstStyle/>
          <a:p>
            <a:r>
              <a:rPr lang="en-US" dirty="0"/>
              <a:t>ChatGPT in mid 2022</a:t>
            </a:r>
          </a:p>
        </p:txBody>
      </p:sp>
      <p:sp>
        <p:nvSpPr>
          <p:cNvPr id="6" name="Slide Number Placeholder 5">
            <a:extLst>
              <a:ext uri="{FF2B5EF4-FFF2-40B4-BE49-F238E27FC236}">
                <a16:creationId xmlns:a16="http://schemas.microsoft.com/office/drawing/2014/main" id="{5076013A-F1D8-C7D5-2950-CBFC1F6E0D8C}"/>
              </a:ext>
            </a:extLst>
          </p:cNvPr>
          <p:cNvSpPr>
            <a:spLocks noGrp="1"/>
          </p:cNvSpPr>
          <p:nvPr>
            <p:ph type="sldNum" sz="quarter" idx="12"/>
          </p:nvPr>
        </p:nvSpPr>
        <p:spPr/>
        <p:txBody>
          <a:bodyPr/>
          <a:lstStyle/>
          <a:p>
            <a:fld id="{BA64772F-E81F-0045-92B8-B93AB4530561}" type="slidenum">
              <a:rPr lang="en-US" smtClean="0"/>
              <a:t>19</a:t>
            </a:fld>
            <a:endParaRPr lang="en-US"/>
          </a:p>
        </p:txBody>
      </p:sp>
      <p:sp>
        <p:nvSpPr>
          <p:cNvPr id="14" name="TextBox 13">
            <a:extLst>
              <a:ext uri="{FF2B5EF4-FFF2-40B4-BE49-F238E27FC236}">
                <a16:creationId xmlns:a16="http://schemas.microsoft.com/office/drawing/2014/main" id="{971F4204-EE31-DAEE-EC81-4AD63BF36B32}"/>
              </a:ext>
            </a:extLst>
          </p:cNvPr>
          <p:cNvSpPr txBox="1"/>
          <p:nvPr/>
        </p:nvSpPr>
        <p:spPr>
          <a:xfrm>
            <a:off x="1694512" y="3597071"/>
            <a:ext cx="3874184" cy="1754326"/>
          </a:xfrm>
          <a:prstGeom prst="rect">
            <a:avLst/>
          </a:prstGeom>
          <a:noFill/>
        </p:spPr>
        <p:txBody>
          <a:bodyPr wrap="square">
            <a:spAutoFit/>
          </a:bodyPr>
          <a:lstStyle/>
          <a:p>
            <a:r>
              <a:rPr lang="en-CA" dirty="0"/>
              <a:t>The first number is 0, the second number is 1, therefore, the third number is 0+1=1. </a:t>
            </a:r>
          </a:p>
          <a:p>
            <a:r>
              <a:rPr lang="en-CA" dirty="0">
                <a:solidFill>
                  <a:schemeClr val="accent1"/>
                </a:solidFill>
              </a:rPr>
              <a:t>[….] (skip 1000 tokens)</a:t>
            </a:r>
          </a:p>
          <a:p>
            <a:r>
              <a:rPr lang="en-CA" dirty="0"/>
              <a:t>Therefore, the 50th number is 32,432,268,459.</a:t>
            </a:r>
          </a:p>
        </p:txBody>
      </p:sp>
      <p:pic>
        <p:nvPicPr>
          <p:cNvPr id="17" name="Graphic 16" descr="Close with solid fill">
            <a:extLst>
              <a:ext uri="{FF2B5EF4-FFF2-40B4-BE49-F238E27FC236}">
                <a16:creationId xmlns:a16="http://schemas.microsoft.com/office/drawing/2014/main" id="{F5565C57-EBD8-E58F-353A-CA3F8434937D}"/>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85159" y="4967700"/>
            <a:ext cx="313661" cy="313661"/>
          </a:xfrm>
          <a:prstGeom prst="rect">
            <a:avLst/>
          </a:prstGeom>
        </p:spPr>
      </p:pic>
      <p:sp>
        <p:nvSpPr>
          <p:cNvPr id="4" name="TextBox 3">
            <a:extLst>
              <a:ext uri="{FF2B5EF4-FFF2-40B4-BE49-F238E27FC236}">
                <a16:creationId xmlns:a16="http://schemas.microsoft.com/office/drawing/2014/main" id="{FBC0DD21-F4A0-843F-11FF-77EC9C53761A}"/>
              </a:ext>
            </a:extLst>
          </p:cNvPr>
          <p:cNvSpPr txBox="1"/>
          <p:nvPr/>
        </p:nvSpPr>
        <p:spPr>
          <a:xfrm>
            <a:off x="1719815" y="1690688"/>
            <a:ext cx="3848881" cy="1754326"/>
          </a:xfrm>
          <a:prstGeom prst="rect">
            <a:avLst/>
          </a:prstGeom>
          <a:noFill/>
        </p:spPr>
        <p:txBody>
          <a:bodyPr wrap="square">
            <a:spAutoFit/>
          </a:bodyPr>
          <a:lstStyle/>
          <a:p>
            <a:r>
              <a:rPr lang="en-CA" b="1" dirty="0"/>
              <a:t>Question:</a:t>
            </a:r>
            <a:r>
              <a:rPr lang="en-CA" dirty="0"/>
              <a:t> In Fibonacci sequence, it follows the rule that each number is equal to the sum of the preceding two numbers. Assuming the first two numbers are 0 and 1, what is the 50th number in Fibonacci sequence?</a:t>
            </a:r>
            <a:endParaRPr lang="en-US" dirty="0"/>
          </a:p>
        </p:txBody>
      </p:sp>
      <p:pic>
        <p:nvPicPr>
          <p:cNvPr id="5" name="Picture 2" descr="ChatGPT Logo, symbol, meaning, history, PNG, brand">
            <a:extLst>
              <a:ext uri="{FF2B5EF4-FFF2-40B4-BE49-F238E27FC236}">
                <a16:creationId xmlns:a16="http://schemas.microsoft.com/office/drawing/2014/main" id="{F05107DD-5566-02A1-5D63-BA8647D2574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81350" y="3622365"/>
            <a:ext cx="713162" cy="401154"/>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A cartoon of a person sitting at a desk with a computer&#10;&#10;Description automatically generated">
            <a:extLst>
              <a:ext uri="{FF2B5EF4-FFF2-40B4-BE49-F238E27FC236}">
                <a16:creationId xmlns:a16="http://schemas.microsoft.com/office/drawing/2014/main" id="{FD809F41-11E5-3383-4495-811BEF5B6890}"/>
              </a:ext>
            </a:extLst>
          </p:cNvPr>
          <p:cNvPicPr>
            <a:picLocks noChangeAspect="1"/>
          </p:cNvPicPr>
          <p:nvPr/>
        </p:nvPicPr>
        <p:blipFill>
          <a:blip r:embed="rId6"/>
          <a:stretch>
            <a:fillRect/>
          </a:stretch>
        </p:blipFill>
        <p:spPr>
          <a:xfrm>
            <a:off x="1083931" y="1562779"/>
            <a:ext cx="508000" cy="635000"/>
          </a:xfrm>
          <a:prstGeom prst="rect">
            <a:avLst/>
          </a:prstGeom>
        </p:spPr>
      </p:pic>
      <p:sp>
        <p:nvSpPr>
          <p:cNvPr id="8" name="TextBox 7">
            <a:extLst>
              <a:ext uri="{FF2B5EF4-FFF2-40B4-BE49-F238E27FC236}">
                <a16:creationId xmlns:a16="http://schemas.microsoft.com/office/drawing/2014/main" id="{236535ED-3BE0-E163-7465-CC6FB9244326}"/>
              </a:ext>
            </a:extLst>
          </p:cNvPr>
          <p:cNvSpPr txBox="1"/>
          <p:nvPr/>
        </p:nvSpPr>
        <p:spPr>
          <a:xfrm>
            <a:off x="2209870" y="5453553"/>
            <a:ext cx="1664238" cy="369332"/>
          </a:xfrm>
          <a:prstGeom prst="rect">
            <a:avLst/>
          </a:prstGeom>
          <a:noFill/>
        </p:spPr>
        <p:txBody>
          <a:bodyPr wrap="none" rtlCol="0">
            <a:spAutoFit/>
          </a:bodyPr>
          <a:lstStyle/>
          <a:p>
            <a:r>
              <a:rPr lang="en-US" dirty="0">
                <a:solidFill>
                  <a:srgbClr val="FF0000"/>
                </a:solidFill>
              </a:rPr>
              <a:t>No interaction!</a:t>
            </a:r>
          </a:p>
        </p:txBody>
      </p:sp>
      <p:grpSp>
        <p:nvGrpSpPr>
          <p:cNvPr id="9" name="Group 8">
            <a:extLst>
              <a:ext uri="{FF2B5EF4-FFF2-40B4-BE49-F238E27FC236}">
                <a16:creationId xmlns:a16="http://schemas.microsoft.com/office/drawing/2014/main" id="{C6815BA1-B10E-7389-A313-904563EA57FF}"/>
              </a:ext>
            </a:extLst>
          </p:cNvPr>
          <p:cNvGrpSpPr/>
          <p:nvPr/>
        </p:nvGrpSpPr>
        <p:grpSpPr>
          <a:xfrm>
            <a:off x="6093178" y="1826469"/>
            <a:ext cx="5257799" cy="4151993"/>
            <a:chOff x="6093178" y="1857291"/>
            <a:chExt cx="5257799" cy="4151993"/>
          </a:xfrm>
        </p:grpSpPr>
        <p:graphicFrame>
          <p:nvGraphicFramePr>
            <p:cNvPr id="18" name="Chart 17">
              <a:extLst>
                <a:ext uri="{FF2B5EF4-FFF2-40B4-BE49-F238E27FC236}">
                  <a16:creationId xmlns:a16="http://schemas.microsoft.com/office/drawing/2014/main" id="{892CA870-CA62-BD8A-ED77-22F77825B8B8}"/>
                </a:ext>
              </a:extLst>
            </p:cNvPr>
            <p:cNvGraphicFramePr/>
            <p:nvPr>
              <p:extLst>
                <p:ext uri="{D42A27DB-BD31-4B8C-83A1-F6EECF244321}">
                  <p14:modId xmlns:p14="http://schemas.microsoft.com/office/powerpoint/2010/main" val="3410726874"/>
                </p:ext>
              </p:extLst>
            </p:nvPr>
          </p:nvGraphicFramePr>
          <p:xfrm>
            <a:off x="6093178" y="1857291"/>
            <a:ext cx="5257799" cy="3143417"/>
          </p:xfrm>
          <a:graphic>
            <a:graphicData uri="http://schemas.openxmlformats.org/drawingml/2006/chart">
              <c:chart xmlns:c="http://schemas.openxmlformats.org/drawingml/2006/chart" xmlns:r="http://schemas.openxmlformats.org/officeDocument/2006/relationships" r:id="rId7"/>
            </a:graphicData>
          </a:graphic>
        </p:graphicFrame>
        <p:sp>
          <p:nvSpPr>
            <p:cNvPr id="3" name="TextBox 2">
              <a:extLst>
                <a:ext uri="{FF2B5EF4-FFF2-40B4-BE49-F238E27FC236}">
                  <a16:creationId xmlns:a16="http://schemas.microsoft.com/office/drawing/2014/main" id="{A942B991-6854-263A-DC96-0F02EBABB576}"/>
                </a:ext>
              </a:extLst>
            </p:cNvPr>
            <p:cNvSpPr txBox="1"/>
            <p:nvPr/>
          </p:nvSpPr>
          <p:spPr>
            <a:xfrm>
              <a:off x="6808566" y="5124531"/>
              <a:ext cx="4129464" cy="369332"/>
            </a:xfrm>
            <a:prstGeom prst="rect">
              <a:avLst/>
            </a:prstGeom>
            <a:noFill/>
          </p:spPr>
          <p:txBody>
            <a:bodyPr wrap="none" rtlCol="0">
              <a:spAutoFit/>
            </a:bodyPr>
            <a:lstStyle/>
            <a:p>
              <a:r>
                <a:rPr lang="en-US" dirty="0"/>
                <a:t> MATH dataset:  American Math Contest</a:t>
              </a:r>
            </a:p>
          </p:txBody>
        </p:sp>
        <p:pic>
          <p:nvPicPr>
            <p:cNvPr id="7170" name="Picture 2" descr="American Mathematics Competition - Academy of the New Church | PA Private  High School">
              <a:extLst>
                <a:ext uri="{FF2B5EF4-FFF2-40B4-BE49-F238E27FC236}">
                  <a16:creationId xmlns:a16="http://schemas.microsoft.com/office/drawing/2014/main" id="{623E509D-0495-C8D6-8284-570EBD63A6A1}"/>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t="16901" b="22995"/>
            <a:stretch/>
          </p:blipFill>
          <p:spPr bwMode="auto">
            <a:xfrm>
              <a:off x="8041179" y="5493863"/>
              <a:ext cx="1664237" cy="515421"/>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37163317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8"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036E3-1F46-9EA1-078B-CE39A399A9F9}"/>
              </a:ext>
            </a:extLst>
          </p:cNvPr>
          <p:cNvSpPr>
            <a:spLocks noGrp="1"/>
          </p:cNvSpPr>
          <p:nvPr>
            <p:ph type="title"/>
          </p:nvPr>
        </p:nvSpPr>
        <p:spPr/>
        <p:txBody>
          <a:bodyPr/>
          <a:lstStyle/>
          <a:p>
            <a:r>
              <a:rPr lang="en-US" dirty="0"/>
              <a:t>How can we force GPTs to use Tools?</a:t>
            </a:r>
          </a:p>
        </p:txBody>
      </p:sp>
      <p:sp>
        <p:nvSpPr>
          <p:cNvPr id="4" name="Slide Number Placeholder 3">
            <a:extLst>
              <a:ext uri="{FF2B5EF4-FFF2-40B4-BE49-F238E27FC236}">
                <a16:creationId xmlns:a16="http://schemas.microsoft.com/office/drawing/2014/main" id="{6192D9FD-77D2-74B5-DA2B-71398BB1B3A0}"/>
              </a:ext>
            </a:extLst>
          </p:cNvPr>
          <p:cNvSpPr>
            <a:spLocks noGrp="1"/>
          </p:cNvSpPr>
          <p:nvPr>
            <p:ph type="sldNum" sz="quarter" idx="12"/>
          </p:nvPr>
        </p:nvSpPr>
        <p:spPr/>
        <p:txBody>
          <a:bodyPr/>
          <a:lstStyle/>
          <a:p>
            <a:fld id="{BA64772F-E81F-0045-92B8-B93AB4530561}" type="slidenum">
              <a:rPr lang="en-US" smtClean="0"/>
              <a:t>20</a:t>
            </a:fld>
            <a:endParaRPr lang="en-US"/>
          </a:p>
        </p:txBody>
      </p:sp>
      <p:pic>
        <p:nvPicPr>
          <p:cNvPr id="5" name="Picture 2" descr="Confused Emoji Images – Browse 32,447 Stock Photos, Vectors, and Video |  Adobe Stock">
            <a:extLst>
              <a:ext uri="{FF2B5EF4-FFF2-40B4-BE49-F238E27FC236}">
                <a16:creationId xmlns:a16="http://schemas.microsoft.com/office/drawing/2014/main" id="{0EAE04BC-5DE8-552E-E34F-C7560773D78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40483" y="2491257"/>
            <a:ext cx="754556" cy="754556"/>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ular Callout 5">
            <a:extLst>
              <a:ext uri="{FF2B5EF4-FFF2-40B4-BE49-F238E27FC236}">
                <a16:creationId xmlns:a16="http://schemas.microsoft.com/office/drawing/2014/main" id="{239BFAC4-A4FB-3B82-F7C7-50823780D80A}"/>
              </a:ext>
            </a:extLst>
          </p:cNvPr>
          <p:cNvSpPr/>
          <p:nvPr/>
        </p:nvSpPr>
        <p:spPr>
          <a:xfrm>
            <a:off x="5369024" y="1768399"/>
            <a:ext cx="3404273" cy="754556"/>
          </a:xfrm>
          <a:prstGeom prst="wedgeRectCallout">
            <a:avLst>
              <a:gd name="adj1" fmla="val -48095"/>
              <a:gd name="adj2" fmla="val 76850"/>
            </a:avLst>
          </a:prstGeom>
          <a:ln>
            <a:solidFill>
              <a:schemeClr val="tx1">
                <a:lumMod val="50000"/>
                <a:lumOff val="5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How can we force the model to use tools in problem solving. </a:t>
            </a:r>
          </a:p>
        </p:txBody>
      </p:sp>
      <p:sp>
        <p:nvSpPr>
          <p:cNvPr id="7" name="Rounded Rectangle 6">
            <a:extLst>
              <a:ext uri="{FF2B5EF4-FFF2-40B4-BE49-F238E27FC236}">
                <a16:creationId xmlns:a16="http://schemas.microsoft.com/office/drawing/2014/main" id="{1ADF4EAE-B638-4705-F443-95DB7F663964}"/>
              </a:ext>
            </a:extLst>
          </p:cNvPr>
          <p:cNvSpPr/>
          <p:nvPr/>
        </p:nvSpPr>
        <p:spPr>
          <a:xfrm>
            <a:off x="2827637" y="3957768"/>
            <a:ext cx="6536725" cy="754556"/>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Let’s use in-context learning to teach ChatGPT how to use tools by a few demonstrations!</a:t>
            </a:r>
          </a:p>
        </p:txBody>
      </p:sp>
    </p:spTree>
    <p:extLst>
      <p:ext uri="{BB962C8B-B14F-4D97-AF65-F5344CB8AC3E}">
        <p14:creationId xmlns:p14="http://schemas.microsoft.com/office/powerpoint/2010/main" val="2527106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0115F3-407D-AA1C-2A75-04A18FDE3E8A}"/>
              </a:ext>
            </a:extLst>
          </p:cNvPr>
          <p:cNvSpPr>
            <a:spLocks noGrp="1"/>
          </p:cNvSpPr>
          <p:nvPr>
            <p:ph type="title"/>
          </p:nvPr>
        </p:nvSpPr>
        <p:spPr/>
        <p:txBody>
          <a:bodyPr>
            <a:noAutofit/>
          </a:bodyPr>
          <a:lstStyle/>
          <a:p>
            <a:r>
              <a:rPr lang="en-US" dirty="0"/>
              <a:t>Program-of-Thought Prompting</a:t>
            </a:r>
          </a:p>
        </p:txBody>
      </p:sp>
      <p:sp>
        <p:nvSpPr>
          <p:cNvPr id="4" name="Slide Number Placeholder 3">
            <a:extLst>
              <a:ext uri="{FF2B5EF4-FFF2-40B4-BE49-F238E27FC236}">
                <a16:creationId xmlns:a16="http://schemas.microsoft.com/office/drawing/2014/main" id="{1486709B-EA1B-5C76-4E30-9034900480CB}"/>
              </a:ext>
            </a:extLst>
          </p:cNvPr>
          <p:cNvSpPr>
            <a:spLocks noGrp="1"/>
          </p:cNvSpPr>
          <p:nvPr>
            <p:ph type="sldNum" sz="quarter" idx="12"/>
          </p:nvPr>
        </p:nvSpPr>
        <p:spPr/>
        <p:txBody>
          <a:bodyPr/>
          <a:lstStyle/>
          <a:p>
            <a:fld id="{BA64772F-E81F-0045-92B8-B93AB4530561}" type="slidenum">
              <a:rPr lang="en-US" smtClean="0"/>
              <a:t>21</a:t>
            </a:fld>
            <a:endParaRPr lang="en-US"/>
          </a:p>
        </p:txBody>
      </p:sp>
      <p:sp>
        <p:nvSpPr>
          <p:cNvPr id="5" name="TextBox 4">
            <a:extLst>
              <a:ext uri="{FF2B5EF4-FFF2-40B4-BE49-F238E27FC236}">
                <a16:creationId xmlns:a16="http://schemas.microsoft.com/office/drawing/2014/main" id="{15C10E0F-D851-793A-D406-8DDCB8F094CE}"/>
              </a:ext>
            </a:extLst>
          </p:cNvPr>
          <p:cNvSpPr txBox="1"/>
          <p:nvPr/>
        </p:nvSpPr>
        <p:spPr>
          <a:xfrm>
            <a:off x="3881131" y="1501582"/>
            <a:ext cx="6097772" cy="1200329"/>
          </a:xfrm>
          <a:prstGeom prst="rect">
            <a:avLst/>
          </a:prstGeom>
          <a:noFill/>
        </p:spPr>
        <p:txBody>
          <a:bodyPr wrap="square">
            <a:spAutoFit/>
          </a:bodyPr>
          <a:lstStyle/>
          <a:p>
            <a:r>
              <a:rPr lang="en-CA" b="1" dirty="0"/>
              <a:t>Question:</a:t>
            </a:r>
            <a:r>
              <a:rPr lang="en-CA" dirty="0"/>
              <a:t> In Fibonacci sequence, it follows the rule that each number is equal to the sum of the preceding two numbers. Assuming the first two numbers are 0 and 1, what is the 50th number in Fibonacci sequence?</a:t>
            </a:r>
            <a:endParaRPr lang="en-US" dirty="0"/>
          </a:p>
        </p:txBody>
      </p:sp>
      <p:sp>
        <p:nvSpPr>
          <p:cNvPr id="8" name="TextBox 7">
            <a:extLst>
              <a:ext uri="{FF2B5EF4-FFF2-40B4-BE49-F238E27FC236}">
                <a16:creationId xmlns:a16="http://schemas.microsoft.com/office/drawing/2014/main" id="{1439E205-60A1-C675-F026-6527BB40E187}"/>
              </a:ext>
            </a:extLst>
          </p:cNvPr>
          <p:cNvSpPr txBox="1"/>
          <p:nvPr/>
        </p:nvSpPr>
        <p:spPr>
          <a:xfrm>
            <a:off x="3881131" y="2743487"/>
            <a:ext cx="6097772" cy="646331"/>
          </a:xfrm>
          <a:prstGeom prst="rect">
            <a:avLst/>
          </a:prstGeom>
          <a:noFill/>
        </p:spPr>
        <p:txBody>
          <a:bodyPr wrap="square">
            <a:spAutoFit/>
          </a:bodyPr>
          <a:lstStyle/>
          <a:p>
            <a:r>
              <a:rPr lang="en-CA" dirty="0"/>
              <a:t>The first number is 0, the second number is 1, since this computation goes for 50 steps, let’s invoke Python;</a:t>
            </a:r>
          </a:p>
        </p:txBody>
      </p:sp>
      <p:pic>
        <p:nvPicPr>
          <p:cNvPr id="3" name="Picture 2" descr="A cartoon of a person sitting at a desk with a computer&#10;&#10;Description automatically generated">
            <a:extLst>
              <a:ext uri="{FF2B5EF4-FFF2-40B4-BE49-F238E27FC236}">
                <a16:creationId xmlns:a16="http://schemas.microsoft.com/office/drawing/2014/main" id="{5749A0A8-7A4D-6A53-CD86-F3D97CF0D044}"/>
              </a:ext>
            </a:extLst>
          </p:cNvPr>
          <p:cNvPicPr>
            <a:picLocks noChangeAspect="1"/>
          </p:cNvPicPr>
          <p:nvPr/>
        </p:nvPicPr>
        <p:blipFill>
          <a:blip r:embed="rId3"/>
          <a:stretch>
            <a:fillRect/>
          </a:stretch>
        </p:blipFill>
        <p:spPr>
          <a:xfrm>
            <a:off x="3245247" y="1373673"/>
            <a:ext cx="508000" cy="635000"/>
          </a:xfrm>
          <a:prstGeom prst="rect">
            <a:avLst/>
          </a:prstGeom>
        </p:spPr>
      </p:pic>
      <p:grpSp>
        <p:nvGrpSpPr>
          <p:cNvPr id="7" name="Group 6">
            <a:extLst>
              <a:ext uri="{FF2B5EF4-FFF2-40B4-BE49-F238E27FC236}">
                <a16:creationId xmlns:a16="http://schemas.microsoft.com/office/drawing/2014/main" id="{785D306B-125C-16D3-0FA8-5D51CF42C9AA}"/>
              </a:ext>
            </a:extLst>
          </p:cNvPr>
          <p:cNvGrpSpPr/>
          <p:nvPr/>
        </p:nvGrpSpPr>
        <p:grpSpPr>
          <a:xfrm>
            <a:off x="4018814" y="3446513"/>
            <a:ext cx="4021107" cy="1138443"/>
            <a:chOff x="1857498" y="4321422"/>
            <a:chExt cx="4021107" cy="1138443"/>
          </a:xfrm>
        </p:grpSpPr>
        <p:pic>
          <p:nvPicPr>
            <p:cNvPr id="10" name="Picture 9" descr="A screenshot of a computer&#10;&#10;Description automatically generated">
              <a:extLst>
                <a:ext uri="{FF2B5EF4-FFF2-40B4-BE49-F238E27FC236}">
                  <a16:creationId xmlns:a16="http://schemas.microsoft.com/office/drawing/2014/main" id="{6D7913C8-34D9-A6DA-E309-F438F8CEA0F0}"/>
                </a:ext>
              </a:extLst>
            </p:cNvPr>
            <p:cNvPicPr>
              <a:picLocks noChangeAspect="1"/>
            </p:cNvPicPr>
            <p:nvPr/>
          </p:nvPicPr>
          <p:blipFill>
            <a:blip r:embed="rId4"/>
            <a:stretch>
              <a:fillRect/>
            </a:stretch>
          </p:blipFill>
          <p:spPr>
            <a:xfrm>
              <a:off x="1857498" y="4321422"/>
              <a:ext cx="1197429" cy="1138443"/>
            </a:xfrm>
            <a:prstGeom prst="rect">
              <a:avLst/>
            </a:prstGeom>
            <a:ln>
              <a:solidFill>
                <a:schemeClr val="tx1"/>
              </a:solidFill>
            </a:ln>
          </p:spPr>
        </p:pic>
        <p:sp>
          <p:nvSpPr>
            <p:cNvPr id="12" name="TextBox 11">
              <a:extLst>
                <a:ext uri="{FF2B5EF4-FFF2-40B4-BE49-F238E27FC236}">
                  <a16:creationId xmlns:a16="http://schemas.microsoft.com/office/drawing/2014/main" id="{BA3C8568-F065-0BAC-BED4-D232116C9416}"/>
                </a:ext>
              </a:extLst>
            </p:cNvPr>
            <p:cNvSpPr txBox="1"/>
            <p:nvPr/>
          </p:nvSpPr>
          <p:spPr>
            <a:xfrm>
              <a:off x="4791005" y="4751812"/>
              <a:ext cx="1087600" cy="276999"/>
            </a:xfrm>
            <a:prstGeom prst="rect">
              <a:avLst/>
            </a:prstGeom>
            <a:noFill/>
          </p:spPr>
          <p:txBody>
            <a:bodyPr wrap="square">
              <a:spAutoFit/>
            </a:bodyPr>
            <a:lstStyle/>
            <a:p>
              <a:r>
                <a:rPr lang="en-US" sz="1200" dirty="0"/>
                <a:t>12586269025</a:t>
              </a:r>
            </a:p>
          </p:txBody>
        </p:sp>
        <p:cxnSp>
          <p:nvCxnSpPr>
            <p:cNvPr id="19" name="Straight Arrow Connector 18">
              <a:extLst>
                <a:ext uri="{FF2B5EF4-FFF2-40B4-BE49-F238E27FC236}">
                  <a16:creationId xmlns:a16="http://schemas.microsoft.com/office/drawing/2014/main" id="{9ECD2ED2-3628-70D8-1C3C-53162E156FE3}"/>
                </a:ext>
              </a:extLst>
            </p:cNvPr>
            <p:cNvCxnSpPr>
              <a:cxnSpLocks/>
              <a:stCxn id="10" idx="3"/>
              <a:endCxn id="6" idx="1"/>
            </p:cNvCxnSpPr>
            <p:nvPr/>
          </p:nvCxnSpPr>
          <p:spPr>
            <a:xfrm flipV="1">
              <a:off x="3054927" y="4890313"/>
              <a:ext cx="766702" cy="331"/>
            </a:xfrm>
            <a:prstGeom prst="straightConnector1">
              <a:avLst/>
            </a:prstGeom>
            <a:ln w="12700">
              <a:solidFill>
                <a:schemeClr val="tx1">
                  <a:lumMod val="50000"/>
                  <a:lumOff val="50000"/>
                </a:schemeClr>
              </a:solidFill>
              <a:prstDash val="dash"/>
              <a:tailEnd type="triangle"/>
            </a:ln>
          </p:spPr>
          <p:style>
            <a:lnRef idx="2">
              <a:schemeClr val="accent1"/>
            </a:lnRef>
            <a:fillRef idx="0">
              <a:schemeClr val="accent1"/>
            </a:fillRef>
            <a:effectRef idx="1">
              <a:schemeClr val="accent1"/>
            </a:effectRef>
            <a:fontRef idx="minor">
              <a:schemeClr val="tx1"/>
            </a:fontRef>
          </p:style>
        </p:cxnSp>
        <p:cxnSp>
          <p:nvCxnSpPr>
            <p:cNvPr id="20" name="Straight Arrow Connector 19">
              <a:extLst>
                <a:ext uri="{FF2B5EF4-FFF2-40B4-BE49-F238E27FC236}">
                  <a16:creationId xmlns:a16="http://schemas.microsoft.com/office/drawing/2014/main" id="{73F6C849-8A1C-1870-ED6A-1F1B820E859F}"/>
                </a:ext>
              </a:extLst>
            </p:cNvPr>
            <p:cNvCxnSpPr>
              <a:cxnSpLocks/>
              <a:stCxn id="6" idx="3"/>
              <a:endCxn id="12" idx="1"/>
            </p:cNvCxnSpPr>
            <p:nvPr/>
          </p:nvCxnSpPr>
          <p:spPr>
            <a:xfrm flipV="1">
              <a:off x="4298308" y="4890312"/>
              <a:ext cx="492697" cy="1"/>
            </a:xfrm>
            <a:prstGeom prst="straightConnector1">
              <a:avLst/>
            </a:prstGeom>
            <a:ln w="12700">
              <a:solidFill>
                <a:schemeClr val="tx1">
                  <a:lumMod val="50000"/>
                  <a:lumOff val="50000"/>
                </a:schemeClr>
              </a:solidFill>
              <a:prstDash val="dash"/>
              <a:tailEnd type="triangle"/>
            </a:ln>
          </p:spPr>
          <p:style>
            <a:lnRef idx="2">
              <a:schemeClr val="accent1"/>
            </a:lnRef>
            <a:fillRef idx="0">
              <a:schemeClr val="accent1"/>
            </a:fillRef>
            <a:effectRef idx="1">
              <a:schemeClr val="accent1"/>
            </a:effectRef>
            <a:fontRef idx="minor">
              <a:schemeClr val="tx1"/>
            </a:fontRef>
          </p:style>
        </p:cxnSp>
        <p:pic>
          <p:nvPicPr>
            <p:cNvPr id="6" name="Picture 5">
              <a:extLst>
                <a:ext uri="{FF2B5EF4-FFF2-40B4-BE49-F238E27FC236}">
                  <a16:creationId xmlns:a16="http://schemas.microsoft.com/office/drawing/2014/main" id="{2A0D4FE6-81EF-2651-6636-73611A8317A8}"/>
                </a:ext>
              </a:extLst>
            </p:cNvPr>
            <p:cNvPicPr>
              <a:picLocks noChangeAspect="1"/>
            </p:cNvPicPr>
            <p:nvPr/>
          </p:nvPicPr>
          <p:blipFill>
            <a:blip r:embed="rId5"/>
            <a:stretch>
              <a:fillRect/>
            </a:stretch>
          </p:blipFill>
          <p:spPr>
            <a:xfrm>
              <a:off x="3821629" y="4651973"/>
              <a:ext cx="476679" cy="476679"/>
            </a:xfrm>
            <a:prstGeom prst="rect">
              <a:avLst/>
            </a:prstGeom>
          </p:spPr>
        </p:pic>
      </p:grpSp>
      <p:pic>
        <p:nvPicPr>
          <p:cNvPr id="9" name="Picture 8" descr="A cartoon of a person sitting at a desk with a computer&#10;&#10;Description automatically generated">
            <a:extLst>
              <a:ext uri="{FF2B5EF4-FFF2-40B4-BE49-F238E27FC236}">
                <a16:creationId xmlns:a16="http://schemas.microsoft.com/office/drawing/2014/main" id="{A6D9086F-6EE2-8C65-F02C-6E2C3BEE8527}"/>
              </a:ext>
            </a:extLst>
          </p:cNvPr>
          <p:cNvPicPr>
            <a:picLocks noChangeAspect="1"/>
          </p:cNvPicPr>
          <p:nvPr/>
        </p:nvPicPr>
        <p:blipFill>
          <a:blip r:embed="rId3"/>
          <a:stretch>
            <a:fillRect/>
          </a:stretch>
        </p:blipFill>
        <p:spPr>
          <a:xfrm>
            <a:off x="3245247" y="4931496"/>
            <a:ext cx="508000" cy="635000"/>
          </a:xfrm>
          <a:prstGeom prst="rect">
            <a:avLst/>
          </a:prstGeom>
        </p:spPr>
      </p:pic>
      <p:pic>
        <p:nvPicPr>
          <p:cNvPr id="13" name="Picture 2" descr="ChatGPT Logo, symbol, meaning, history, PNG, brand">
            <a:extLst>
              <a:ext uri="{FF2B5EF4-FFF2-40B4-BE49-F238E27FC236}">
                <a16:creationId xmlns:a16="http://schemas.microsoft.com/office/drawing/2014/main" id="{C4E29555-362A-E9F7-01AA-9DCACF60561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151984" y="5836751"/>
            <a:ext cx="649108" cy="365125"/>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DA726442-4777-D7ED-CB06-C8DDA44E01C1}"/>
              </a:ext>
            </a:extLst>
          </p:cNvPr>
          <p:cNvSpPr txBox="1"/>
          <p:nvPr/>
        </p:nvSpPr>
        <p:spPr>
          <a:xfrm>
            <a:off x="3881131" y="5183408"/>
            <a:ext cx="6097772" cy="369332"/>
          </a:xfrm>
          <a:prstGeom prst="rect">
            <a:avLst/>
          </a:prstGeom>
          <a:noFill/>
        </p:spPr>
        <p:txBody>
          <a:bodyPr wrap="square">
            <a:spAutoFit/>
          </a:bodyPr>
          <a:lstStyle/>
          <a:p>
            <a:r>
              <a:rPr lang="en-CA" b="1" dirty="0"/>
              <a:t>Question: </a:t>
            </a:r>
            <a:r>
              <a:rPr lang="en-CA" dirty="0"/>
              <a:t>What is  the ….?</a:t>
            </a:r>
            <a:endParaRPr lang="en-US" dirty="0"/>
          </a:p>
        </p:txBody>
      </p:sp>
      <p:pic>
        <p:nvPicPr>
          <p:cNvPr id="26" name="Picture 2" descr="ChatGPT Logo, symbol, meaning, history, PNG, brand">
            <a:extLst>
              <a:ext uri="{FF2B5EF4-FFF2-40B4-BE49-F238E27FC236}">
                <a16:creationId xmlns:a16="http://schemas.microsoft.com/office/drawing/2014/main" id="{40D0FFFE-49C0-7A8E-75E7-6F3BCF8AF6B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151984" y="2834895"/>
            <a:ext cx="649108" cy="365125"/>
          </a:xfrm>
          <a:prstGeom prst="rect">
            <a:avLst/>
          </a:prstGeom>
          <a:noFill/>
          <a:extLst>
            <a:ext uri="{909E8E84-426E-40DD-AFC4-6F175D3DCCD1}">
              <a14:hiddenFill xmlns:a14="http://schemas.microsoft.com/office/drawing/2010/main">
                <a:solidFill>
                  <a:srgbClr val="FFFFFF"/>
                </a:solidFill>
              </a14:hiddenFill>
            </a:ext>
          </a:extLst>
        </p:spPr>
      </p:pic>
      <p:sp>
        <p:nvSpPr>
          <p:cNvPr id="27" name="TextBox 26">
            <a:extLst>
              <a:ext uri="{FF2B5EF4-FFF2-40B4-BE49-F238E27FC236}">
                <a16:creationId xmlns:a16="http://schemas.microsoft.com/office/drawing/2014/main" id="{71479192-3851-E2AC-9C3C-7763B721D08D}"/>
              </a:ext>
            </a:extLst>
          </p:cNvPr>
          <p:cNvSpPr txBox="1"/>
          <p:nvPr/>
        </p:nvSpPr>
        <p:spPr>
          <a:xfrm>
            <a:off x="3903435" y="5830817"/>
            <a:ext cx="6097772" cy="369332"/>
          </a:xfrm>
          <a:prstGeom prst="rect">
            <a:avLst/>
          </a:prstGeom>
          <a:noFill/>
        </p:spPr>
        <p:txBody>
          <a:bodyPr wrap="square">
            <a:spAutoFit/>
          </a:bodyPr>
          <a:lstStyle/>
          <a:p>
            <a:r>
              <a:rPr lang="en-US" dirty="0"/>
              <a:t>In the question … let me invoke Python ….</a:t>
            </a:r>
          </a:p>
        </p:txBody>
      </p:sp>
      <p:sp>
        <p:nvSpPr>
          <p:cNvPr id="28" name="TextBox 27">
            <a:extLst>
              <a:ext uri="{FF2B5EF4-FFF2-40B4-BE49-F238E27FC236}">
                <a16:creationId xmlns:a16="http://schemas.microsoft.com/office/drawing/2014/main" id="{DBFC2A9C-5ADC-1C1B-38E6-F0C500B4C3C1}"/>
              </a:ext>
            </a:extLst>
          </p:cNvPr>
          <p:cNvSpPr txBox="1"/>
          <p:nvPr/>
        </p:nvSpPr>
        <p:spPr>
          <a:xfrm>
            <a:off x="1624215" y="2975946"/>
            <a:ext cx="1035861" cy="646331"/>
          </a:xfrm>
          <a:prstGeom prst="rect">
            <a:avLst/>
          </a:prstGeom>
          <a:noFill/>
        </p:spPr>
        <p:txBody>
          <a:bodyPr wrap="none" rtlCol="0">
            <a:spAutoFit/>
          </a:bodyPr>
          <a:lstStyle/>
          <a:p>
            <a:r>
              <a:rPr lang="en-US" dirty="0"/>
              <a:t>1-shot</a:t>
            </a:r>
          </a:p>
          <a:p>
            <a:r>
              <a:rPr lang="en-US" dirty="0"/>
              <a:t>example</a:t>
            </a:r>
          </a:p>
        </p:txBody>
      </p:sp>
      <p:sp>
        <p:nvSpPr>
          <p:cNvPr id="29" name="Left Brace 28">
            <a:extLst>
              <a:ext uri="{FF2B5EF4-FFF2-40B4-BE49-F238E27FC236}">
                <a16:creationId xmlns:a16="http://schemas.microsoft.com/office/drawing/2014/main" id="{D45E0B21-2620-D173-3492-65DFADB7C53A}"/>
              </a:ext>
            </a:extLst>
          </p:cNvPr>
          <p:cNvSpPr/>
          <p:nvPr/>
        </p:nvSpPr>
        <p:spPr>
          <a:xfrm>
            <a:off x="2660076" y="1797626"/>
            <a:ext cx="408780" cy="3002973"/>
          </a:xfrm>
          <a:prstGeom prst="leftBrace">
            <a:avLst/>
          </a:prstGeom>
          <a:ln w="12700">
            <a:solidFill>
              <a:schemeClr val="tx1">
                <a:lumMod val="50000"/>
                <a:lumOff val="50000"/>
              </a:schemeClr>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31" name="TextBox 30">
            <a:extLst>
              <a:ext uri="{FF2B5EF4-FFF2-40B4-BE49-F238E27FC236}">
                <a16:creationId xmlns:a16="http://schemas.microsoft.com/office/drawing/2014/main" id="{D2FE6BE2-A905-1861-6CEA-1C87ECB8432A}"/>
              </a:ext>
            </a:extLst>
          </p:cNvPr>
          <p:cNvSpPr txBox="1"/>
          <p:nvPr/>
        </p:nvSpPr>
        <p:spPr>
          <a:xfrm>
            <a:off x="3903435" y="4617044"/>
            <a:ext cx="6099462" cy="369332"/>
          </a:xfrm>
          <a:prstGeom prst="rect">
            <a:avLst/>
          </a:prstGeom>
          <a:noFill/>
        </p:spPr>
        <p:txBody>
          <a:bodyPr wrap="square">
            <a:spAutoFit/>
          </a:bodyPr>
          <a:lstStyle/>
          <a:p>
            <a:r>
              <a:rPr lang="en-CA" dirty="0"/>
              <a:t>Therefore, the answer is 12586269025.</a:t>
            </a:r>
            <a:endParaRPr lang="en-CA" dirty="0">
              <a:solidFill>
                <a:srgbClr val="FF0000"/>
              </a:solidFill>
            </a:endParaRPr>
          </a:p>
        </p:txBody>
      </p:sp>
      <p:sp>
        <p:nvSpPr>
          <p:cNvPr id="11" name="TextBox 10">
            <a:extLst>
              <a:ext uri="{FF2B5EF4-FFF2-40B4-BE49-F238E27FC236}">
                <a16:creationId xmlns:a16="http://schemas.microsoft.com/office/drawing/2014/main" id="{E80D228E-B029-2808-D0A8-9920D1FF57BC}"/>
              </a:ext>
            </a:extLst>
          </p:cNvPr>
          <p:cNvSpPr txBox="1"/>
          <p:nvPr/>
        </p:nvSpPr>
        <p:spPr>
          <a:xfrm>
            <a:off x="838200" y="1440012"/>
            <a:ext cx="1090363" cy="369332"/>
          </a:xfrm>
          <a:prstGeom prst="rect">
            <a:avLst/>
          </a:prstGeom>
          <a:noFill/>
        </p:spPr>
        <p:txBody>
          <a:bodyPr wrap="none" rtlCol="0">
            <a:spAutoFit/>
          </a:bodyPr>
          <a:lstStyle/>
          <a:p>
            <a:r>
              <a:rPr lang="en-US" dirty="0">
                <a:solidFill>
                  <a:srgbClr val="FF0000"/>
                </a:solidFill>
              </a:rPr>
              <a:t>Oct 2022</a:t>
            </a:r>
          </a:p>
        </p:txBody>
      </p:sp>
    </p:spTree>
    <p:extLst>
      <p:ext uri="{BB962C8B-B14F-4D97-AF65-F5344CB8AC3E}">
        <p14:creationId xmlns:p14="http://schemas.microsoft.com/office/powerpoint/2010/main" val="34572777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9"/>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6"/>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8"/>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7"/>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1"/>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8" grpId="0"/>
      <p:bldP spid="27" grpId="0"/>
      <p:bldP spid="28" grpId="0"/>
      <p:bldP spid="29" grpId="0" animBg="1"/>
      <p:bldP spid="31"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5C6EB7-4622-B8FC-9C7E-4F093F234175}"/>
              </a:ext>
            </a:extLst>
          </p:cNvPr>
          <p:cNvSpPr>
            <a:spLocks noGrp="1"/>
          </p:cNvSpPr>
          <p:nvPr>
            <p:ph type="title"/>
          </p:nvPr>
        </p:nvSpPr>
        <p:spPr/>
        <p:txBody>
          <a:bodyPr/>
          <a:lstStyle/>
          <a:p>
            <a:r>
              <a:rPr lang="en-US" dirty="0"/>
              <a:t>Experimental Results of </a:t>
            </a:r>
            <a:r>
              <a:rPr lang="en-US" dirty="0" err="1"/>
              <a:t>PoT</a:t>
            </a:r>
            <a:r>
              <a:rPr lang="en-US" dirty="0"/>
              <a:t> with Codex</a:t>
            </a:r>
          </a:p>
        </p:txBody>
      </p:sp>
      <p:sp>
        <p:nvSpPr>
          <p:cNvPr id="6" name="Slide Number Placeholder 5">
            <a:extLst>
              <a:ext uri="{FF2B5EF4-FFF2-40B4-BE49-F238E27FC236}">
                <a16:creationId xmlns:a16="http://schemas.microsoft.com/office/drawing/2014/main" id="{0C56BB99-A4D9-17FC-D48E-A8599635BE2F}"/>
              </a:ext>
            </a:extLst>
          </p:cNvPr>
          <p:cNvSpPr>
            <a:spLocks noGrp="1"/>
          </p:cNvSpPr>
          <p:nvPr>
            <p:ph type="sldNum" sz="quarter" idx="12"/>
          </p:nvPr>
        </p:nvSpPr>
        <p:spPr/>
        <p:txBody>
          <a:bodyPr/>
          <a:lstStyle/>
          <a:p>
            <a:fld id="{BA64772F-E81F-0045-92B8-B93AB4530561}" type="slidenum">
              <a:rPr lang="en-US" smtClean="0"/>
              <a:t>22</a:t>
            </a:fld>
            <a:endParaRPr lang="en-US"/>
          </a:p>
        </p:txBody>
      </p:sp>
      <p:graphicFrame>
        <p:nvGraphicFramePr>
          <p:cNvPr id="11" name="Chart 10">
            <a:extLst>
              <a:ext uri="{FF2B5EF4-FFF2-40B4-BE49-F238E27FC236}">
                <a16:creationId xmlns:a16="http://schemas.microsoft.com/office/drawing/2014/main" id="{5BDA8718-35AB-17B7-18C1-825D1ABDBC25}"/>
              </a:ext>
            </a:extLst>
          </p:cNvPr>
          <p:cNvGraphicFramePr/>
          <p:nvPr>
            <p:extLst>
              <p:ext uri="{D42A27DB-BD31-4B8C-83A1-F6EECF244321}">
                <p14:modId xmlns:p14="http://schemas.microsoft.com/office/powerpoint/2010/main" val="3828320340"/>
              </p:ext>
            </p:extLst>
          </p:nvPr>
        </p:nvGraphicFramePr>
        <p:xfrm>
          <a:off x="2302363" y="1809344"/>
          <a:ext cx="7940972" cy="3608644"/>
        </p:xfrm>
        <a:graphic>
          <a:graphicData uri="http://schemas.openxmlformats.org/drawingml/2006/chart">
            <c:chart xmlns:c="http://schemas.openxmlformats.org/drawingml/2006/chart" xmlns:r="http://schemas.openxmlformats.org/officeDocument/2006/relationships" r:id="rId3"/>
          </a:graphicData>
        </a:graphic>
      </p:graphicFrame>
      <p:sp>
        <p:nvSpPr>
          <p:cNvPr id="3" name="TextBox 2">
            <a:extLst>
              <a:ext uri="{FF2B5EF4-FFF2-40B4-BE49-F238E27FC236}">
                <a16:creationId xmlns:a16="http://schemas.microsoft.com/office/drawing/2014/main" id="{E5D91FED-D9E4-9187-2B90-C40F0DE571A1}"/>
              </a:ext>
            </a:extLst>
          </p:cNvPr>
          <p:cNvSpPr txBox="1"/>
          <p:nvPr/>
        </p:nvSpPr>
        <p:spPr>
          <a:xfrm>
            <a:off x="838200" y="1440012"/>
            <a:ext cx="1090363" cy="369332"/>
          </a:xfrm>
          <a:prstGeom prst="rect">
            <a:avLst/>
          </a:prstGeom>
          <a:noFill/>
        </p:spPr>
        <p:txBody>
          <a:bodyPr wrap="none" rtlCol="0">
            <a:spAutoFit/>
          </a:bodyPr>
          <a:lstStyle/>
          <a:p>
            <a:r>
              <a:rPr lang="en-US" dirty="0">
                <a:solidFill>
                  <a:srgbClr val="FF0000"/>
                </a:solidFill>
              </a:rPr>
              <a:t>Oct 2022</a:t>
            </a:r>
          </a:p>
        </p:txBody>
      </p:sp>
      <p:sp>
        <p:nvSpPr>
          <p:cNvPr id="4" name="Left Brace 3">
            <a:extLst>
              <a:ext uri="{FF2B5EF4-FFF2-40B4-BE49-F238E27FC236}">
                <a16:creationId xmlns:a16="http://schemas.microsoft.com/office/drawing/2014/main" id="{DA9B0969-C6DB-B5DF-EDD8-AD23902397BE}"/>
              </a:ext>
            </a:extLst>
          </p:cNvPr>
          <p:cNvSpPr/>
          <p:nvPr/>
        </p:nvSpPr>
        <p:spPr>
          <a:xfrm rot="16200000">
            <a:off x="9249258" y="5297505"/>
            <a:ext cx="270730" cy="476934"/>
          </a:xfrm>
          <a:prstGeom prst="leftBrace">
            <a:avLst/>
          </a:prstGeom>
          <a:ln w="12700">
            <a:solidFill>
              <a:schemeClr val="tx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5" name="Left Brace 4">
            <a:extLst>
              <a:ext uri="{FF2B5EF4-FFF2-40B4-BE49-F238E27FC236}">
                <a16:creationId xmlns:a16="http://schemas.microsoft.com/office/drawing/2014/main" id="{578EAE03-BB3C-1DAC-7A74-7F771D1755B4}"/>
              </a:ext>
            </a:extLst>
          </p:cNvPr>
          <p:cNvSpPr/>
          <p:nvPr/>
        </p:nvSpPr>
        <p:spPr>
          <a:xfrm rot="16200000">
            <a:off x="3982611" y="4709414"/>
            <a:ext cx="304718" cy="1619127"/>
          </a:xfrm>
          <a:prstGeom prst="leftBrace">
            <a:avLst/>
          </a:prstGeom>
          <a:ln w="12700">
            <a:solidFill>
              <a:schemeClr val="tx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7" name="Left Brace 6">
            <a:extLst>
              <a:ext uri="{FF2B5EF4-FFF2-40B4-BE49-F238E27FC236}">
                <a16:creationId xmlns:a16="http://schemas.microsoft.com/office/drawing/2014/main" id="{B61A9040-F2D9-73D6-430F-C69CE23012E3}"/>
              </a:ext>
            </a:extLst>
          </p:cNvPr>
          <p:cNvSpPr/>
          <p:nvPr/>
        </p:nvSpPr>
        <p:spPr>
          <a:xfrm rot="16200000">
            <a:off x="6945157" y="4617799"/>
            <a:ext cx="304721" cy="1802353"/>
          </a:xfrm>
          <a:prstGeom prst="leftBrace">
            <a:avLst/>
          </a:prstGeom>
          <a:ln w="12700">
            <a:solidFill>
              <a:schemeClr val="tx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8" name="TextBox 7">
            <a:extLst>
              <a:ext uri="{FF2B5EF4-FFF2-40B4-BE49-F238E27FC236}">
                <a16:creationId xmlns:a16="http://schemas.microsoft.com/office/drawing/2014/main" id="{5C4F16E1-C3E7-CF35-F190-BB8F1A625529}"/>
              </a:ext>
            </a:extLst>
          </p:cNvPr>
          <p:cNvSpPr txBox="1"/>
          <p:nvPr/>
        </p:nvSpPr>
        <p:spPr>
          <a:xfrm>
            <a:off x="3260837" y="5671681"/>
            <a:ext cx="1931491" cy="369332"/>
          </a:xfrm>
          <a:prstGeom prst="rect">
            <a:avLst/>
          </a:prstGeom>
          <a:noFill/>
        </p:spPr>
        <p:txBody>
          <a:bodyPr wrap="none" rtlCol="0">
            <a:spAutoFit/>
          </a:bodyPr>
          <a:lstStyle/>
          <a:p>
            <a:r>
              <a:rPr lang="en-US" dirty="0"/>
              <a:t>High School Math</a:t>
            </a:r>
          </a:p>
        </p:txBody>
      </p:sp>
      <p:sp>
        <p:nvSpPr>
          <p:cNvPr id="9" name="TextBox 8">
            <a:extLst>
              <a:ext uri="{FF2B5EF4-FFF2-40B4-BE49-F238E27FC236}">
                <a16:creationId xmlns:a16="http://schemas.microsoft.com/office/drawing/2014/main" id="{E8D18BA7-CA8D-B558-735E-A0B38F128774}"/>
              </a:ext>
            </a:extLst>
          </p:cNvPr>
          <p:cNvSpPr txBox="1"/>
          <p:nvPr/>
        </p:nvSpPr>
        <p:spPr>
          <a:xfrm>
            <a:off x="6196340" y="5671681"/>
            <a:ext cx="1802353" cy="369332"/>
          </a:xfrm>
          <a:prstGeom prst="rect">
            <a:avLst/>
          </a:prstGeom>
          <a:noFill/>
        </p:spPr>
        <p:txBody>
          <a:bodyPr wrap="none" rtlCol="0">
            <a:spAutoFit/>
          </a:bodyPr>
          <a:lstStyle/>
          <a:p>
            <a:r>
              <a:rPr lang="en-US" dirty="0"/>
              <a:t>Table Reasoning</a:t>
            </a:r>
          </a:p>
        </p:txBody>
      </p:sp>
      <p:sp>
        <p:nvSpPr>
          <p:cNvPr id="10" name="TextBox 9">
            <a:extLst>
              <a:ext uri="{FF2B5EF4-FFF2-40B4-BE49-F238E27FC236}">
                <a16:creationId xmlns:a16="http://schemas.microsoft.com/office/drawing/2014/main" id="{E1CBABB9-EA5C-45FA-5431-C92AE6BA60F1}"/>
              </a:ext>
            </a:extLst>
          </p:cNvPr>
          <p:cNvSpPr txBox="1"/>
          <p:nvPr/>
        </p:nvSpPr>
        <p:spPr>
          <a:xfrm>
            <a:off x="8903718" y="5671681"/>
            <a:ext cx="977896" cy="369332"/>
          </a:xfrm>
          <a:prstGeom prst="rect">
            <a:avLst/>
          </a:prstGeom>
          <a:noFill/>
        </p:spPr>
        <p:txBody>
          <a:bodyPr wrap="none" rtlCol="0">
            <a:spAutoFit/>
          </a:bodyPr>
          <a:lstStyle/>
          <a:p>
            <a:r>
              <a:rPr lang="en-US" dirty="0"/>
              <a:t>Finance</a:t>
            </a:r>
          </a:p>
        </p:txBody>
      </p:sp>
      <p:sp>
        <p:nvSpPr>
          <p:cNvPr id="12" name="Rounded Rectangle 11">
            <a:extLst>
              <a:ext uri="{FF2B5EF4-FFF2-40B4-BE49-F238E27FC236}">
                <a16:creationId xmlns:a16="http://schemas.microsoft.com/office/drawing/2014/main" id="{82EC840C-7042-B46F-94AA-88E3E17DDE74}"/>
              </a:ext>
            </a:extLst>
          </p:cNvPr>
          <p:cNvSpPr/>
          <p:nvPr/>
        </p:nvSpPr>
        <p:spPr>
          <a:xfrm>
            <a:off x="2810933" y="3429000"/>
            <a:ext cx="1309511" cy="1937274"/>
          </a:xfrm>
          <a:prstGeom prst="round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5D5E12C1-D107-C850-2B4C-438538493E9D}"/>
              </a:ext>
            </a:extLst>
          </p:cNvPr>
          <p:cNvSpPr txBox="1"/>
          <p:nvPr/>
        </p:nvSpPr>
        <p:spPr>
          <a:xfrm>
            <a:off x="3092829" y="3033983"/>
            <a:ext cx="745717" cy="369332"/>
          </a:xfrm>
          <a:prstGeom prst="rect">
            <a:avLst/>
          </a:prstGeom>
          <a:noFill/>
        </p:spPr>
        <p:txBody>
          <a:bodyPr wrap="none" rtlCol="0">
            <a:spAutoFit/>
          </a:bodyPr>
          <a:lstStyle/>
          <a:p>
            <a:r>
              <a:rPr lang="en-US" dirty="0">
                <a:solidFill>
                  <a:srgbClr val="FF0000"/>
                </a:solidFill>
              </a:rPr>
              <a:t>+18%</a:t>
            </a:r>
          </a:p>
        </p:txBody>
      </p:sp>
      <p:sp>
        <p:nvSpPr>
          <p:cNvPr id="14" name="TextBox 13">
            <a:extLst>
              <a:ext uri="{FF2B5EF4-FFF2-40B4-BE49-F238E27FC236}">
                <a16:creationId xmlns:a16="http://schemas.microsoft.com/office/drawing/2014/main" id="{F7068E25-1FBC-85B9-B3FA-3756AE73FE78}"/>
              </a:ext>
            </a:extLst>
          </p:cNvPr>
          <p:cNvSpPr txBox="1"/>
          <p:nvPr/>
        </p:nvSpPr>
        <p:spPr>
          <a:xfrm>
            <a:off x="1269600" y="4679325"/>
            <a:ext cx="658963" cy="369332"/>
          </a:xfrm>
          <a:prstGeom prst="rect">
            <a:avLst/>
          </a:prstGeom>
          <a:noFill/>
        </p:spPr>
        <p:txBody>
          <a:bodyPr wrap="none" rtlCol="0">
            <a:spAutoFit/>
          </a:bodyPr>
          <a:lstStyle/>
          <a:p>
            <a:r>
              <a:rPr lang="en-US" dirty="0" err="1"/>
              <a:t>SoTA</a:t>
            </a:r>
            <a:endParaRPr lang="en-US" dirty="0"/>
          </a:p>
        </p:txBody>
      </p:sp>
      <p:cxnSp>
        <p:nvCxnSpPr>
          <p:cNvPr id="16" name="Straight Arrow Connector 15">
            <a:extLst>
              <a:ext uri="{FF2B5EF4-FFF2-40B4-BE49-F238E27FC236}">
                <a16:creationId xmlns:a16="http://schemas.microsoft.com/office/drawing/2014/main" id="{0DC2B1BD-DA57-2A7B-7714-5507F074D7B5}"/>
              </a:ext>
            </a:extLst>
          </p:cNvPr>
          <p:cNvCxnSpPr>
            <a:cxnSpLocks/>
            <a:stCxn id="14" idx="3"/>
          </p:cNvCxnSpPr>
          <p:nvPr/>
        </p:nvCxnSpPr>
        <p:spPr>
          <a:xfrm>
            <a:off x="1928563" y="4863991"/>
            <a:ext cx="1081765" cy="0"/>
          </a:xfrm>
          <a:prstGeom prst="straightConnector1">
            <a:avLst/>
          </a:prstGeom>
          <a:ln w="12700">
            <a:solidFill>
              <a:schemeClr val="tx1"/>
            </a:solidFill>
            <a:prstDash val="lgDash"/>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62068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3"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2336D-8B1D-96BB-C8A3-48C6882588C3}"/>
              </a:ext>
            </a:extLst>
          </p:cNvPr>
          <p:cNvSpPr>
            <a:spLocks noGrp="1"/>
          </p:cNvSpPr>
          <p:nvPr>
            <p:ph type="title"/>
          </p:nvPr>
        </p:nvSpPr>
        <p:spPr/>
        <p:txBody>
          <a:bodyPr>
            <a:normAutofit/>
          </a:bodyPr>
          <a:lstStyle/>
          <a:p>
            <a:r>
              <a:rPr lang="en-US" dirty="0"/>
              <a:t>1 Year After </a:t>
            </a:r>
            <a:r>
              <a:rPr lang="en-US" dirty="0" err="1"/>
              <a:t>PoT</a:t>
            </a:r>
            <a:endParaRPr lang="en-US" dirty="0"/>
          </a:p>
        </p:txBody>
      </p:sp>
      <p:sp>
        <p:nvSpPr>
          <p:cNvPr id="6" name="Slide Number Placeholder 5">
            <a:extLst>
              <a:ext uri="{FF2B5EF4-FFF2-40B4-BE49-F238E27FC236}">
                <a16:creationId xmlns:a16="http://schemas.microsoft.com/office/drawing/2014/main" id="{A6E6F8E8-D590-5001-ABE8-943D5920CF38}"/>
              </a:ext>
            </a:extLst>
          </p:cNvPr>
          <p:cNvSpPr>
            <a:spLocks noGrp="1"/>
          </p:cNvSpPr>
          <p:nvPr>
            <p:ph type="sldNum" sz="quarter" idx="12"/>
          </p:nvPr>
        </p:nvSpPr>
        <p:spPr/>
        <p:txBody>
          <a:bodyPr/>
          <a:lstStyle/>
          <a:p>
            <a:fld id="{BA64772F-E81F-0045-92B8-B93AB4530561}" type="slidenum">
              <a:rPr lang="en-US" smtClean="0"/>
              <a:t>23</a:t>
            </a:fld>
            <a:endParaRPr lang="en-US"/>
          </a:p>
        </p:txBody>
      </p:sp>
      <p:graphicFrame>
        <p:nvGraphicFramePr>
          <p:cNvPr id="11" name="Chart 10">
            <a:extLst>
              <a:ext uri="{FF2B5EF4-FFF2-40B4-BE49-F238E27FC236}">
                <a16:creationId xmlns:a16="http://schemas.microsoft.com/office/drawing/2014/main" id="{0C0483EC-7A4C-B26D-98CC-3B5A2320C9DD}"/>
              </a:ext>
            </a:extLst>
          </p:cNvPr>
          <p:cNvGraphicFramePr/>
          <p:nvPr>
            <p:extLst>
              <p:ext uri="{D42A27DB-BD31-4B8C-83A1-F6EECF244321}">
                <p14:modId xmlns:p14="http://schemas.microsoft.com/office/powerpoint/2010/main" val="4139363700"/>
              </p:ext>
            </p:extLst>
          </p:nvPr>
        </p:nvGraphicFramePr>
        <p:xfrm>
          <a:off x="4814275" y="1809344"/>
          <a:ext cx="6486049" cy="4178594"/>
        </p:xfrm>
        <a:graphic>
          <a:graphicData uri="http://schemas.openxmlformats.org/drawingml/2006/chart">
            <c:chart xmlns:c="http://schemas.openxmlformats.org/drawingml/2006/chart" xmlns:r="http://schemas.openxmlformats.org/officeDocument/2006/relationships" r:id="rId3"/>
          </a:graphicData>
        </a:graphic>
      </p:graphicFrame>
      <p:grpSp>
        <p:nvGrpSpPr>
          <p:cNvPr id="9" name="Group 8">
            <a:extLst>
              <a:ext uri="{FF2B5EF4-FFF2-40B4-BE49-F238E27FC236}">
                <a16:creationId xmlns:a16="http://schemas.microsoft.com/office/drawing/2014/main" id="{E7623A00-0338-E1D0-1C1A-06B8F6A6A82B}"/>
              </a:ext>
            </a:extLst>
          </p:cNvPr>
          <p:cNvGrpSpPr/>
          <p:nvPr/>
        </p:nvGrpSpPr>
        <p:grpSpPr>
          <a:xfrm>
            <a:off x="7497323" y="2941801"/>
            <a:ext cx="1033068" cy="1722642"/>
            <a:chOff x="7497323" y="2941801"/>
            <a:chExt cx="1033068" cy="1722642"/>
          </a:xfrm>
        </p:grpSpPr>
        <p:cxnSp>
          <p:nvCxnSpPr>
            <p:cNvPr id="22" name="Straight Arrow Connector 21">
              <a:extLst>
                <a:ext uri="{FF2B5EF4-FFF2-40B4-BE49-F238E27FC236}">
                  <a16:creationId xmlns:a16="http://schemas.microsoft.com/office/drawing/2014/main" id="{C8EB97EF-D4A6-F1E2-29CA-CE520938D105}"/>
                </a:ext>
              </a:extLst>
            </p:cNvPr>
            <p:cNvCxnSpPr>
              <a:cxnSpLocks/>
            </p:cNvCxnSpPr>
            <p:nvPr/>
          </p:nvCxnSpPr>
          <p:spPr>
            <a:xfrm>
              <a:off x="7934818" y="2941801"/>
              <a:ext cx="0" cy="1722642"/>
            </a:xfrm>
            <a:prstGeom prst="straightConnector1">
              <a:avLst/>
            </a:prstGeom>
            <a:ln w="12700">
              <a:solidFill>
                <a:schemeClr val="tx1"/>
              </a:solidFill>
              <a:headEnd type="triangle"/>
              <a:tailEnd type="triangle"/>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97312D25-4C60-86CA-5917-412DD7396490}"/>
                </a:ext>
              </a:extLst>
            </p:cNvPr>
            <p:cNvCxnSpPr>
              <a:cxnSpLocks/>
            </p:cNvCxnSpPr>
            <p:nvPr/>
          </p:nvCxnSpPr>
          <p:spPr>
            <a:xfrm>
              <a:off x="7718147" y="4653933"/>
              <a:ext cx="812244" cy="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sp>
          <p:nvSpPr>
            <p:cNvPr id="29" name="TextBox 28">
              <a:extLst>
                <a:ext uri="{FF2B5EF4-FFF2-40B4-BE49-F238E27FC236}">
                  <a16:creationId xmlns:a16="http://schemas.microsoft.com/office/drawing/2014/main" id="{6830C083-DAA4-69D9-2044-ACFE93096288}"/>
                </a:ext>
              </a:extLst>
            </p:cNvPr>
            <p:cNvSpPr txBox="1"/>
            <p:nvPr/>
          </p:nvSpPr>
          <p:spPr>
            <a:xfrm>
              <a:off x="7975694" y="3629099"/>
              <a:ext cx="526106" cy="307777"/>
            </a:xfrm>
            <a:prstGeom prst="rect">
              <a:avLst/>
            </a:prstGeom>
            <a:noFill/>
          </p:spPr>
          <p:txBody>
            <a:bodyPr wrap="none" rtlCol="0">
              <a:spAutoFit/>
            </a:bodyPr>
            <a:lstStyle/>
            <a:p>
              <a:r>
                <a:rPr lang="en-US" sz="1400" dirty="0"/>
                <a:t>43%</a:t>
              </a:r>
            </a:p>
          </p:txBody>
        </p:sp>
        <p:pic>
          <p:nvPicPr>
            <p:cNvPr id="1026" name="Picture 2" descr="worried face&quot; Emoji - Download for free – Iconduck">
              <a:extLst>
                <a:ext uri="{FF2B5EF4-FFF2-40B4-BE49-F238E27FC236}">
                  <a16:creationId xmlns:a16="http://schemas.microsoft.com/office/drawing/2014/main" id="{52A78F45-8389-7820-7D50-4870C55A708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97323" y="3614223"/>
              <a:ext cx="359456" cy="346464"/>
            </a:xfrm>
            <a:prstGeom prst="rect">
              <a:avLst/>
            </a:prstGeom>
            <a:noFill/>
            <a:extLst>
              <a:ext uri="{909E8E84-426E-40DD-AFC4-6F175D3DCCD1}">
                <a14:hiddenFill xmlns:a14="http://schemas.microsoft.com/office/drawing/2010/main">
                  <a:solidFill>
                    <a:srgbClr val="FFFFFF"/>
                  </a:solidFill>
                </a14:hiddenFill>
              </a:ext>
            </a:extLst>
          </p:spPr>
        </p:pic>
      </p:grpSp>
      <p:sp>
        <p:nvSpPr>
          <p:cNvPr id="3" name="TextBox 2">
            <a:extLst>
              <a:ext uri="{FF2B5EF4-FFF2-40B4-BE49-F238E27FC236}">
                <a16:creationId xmlns:a16="http://schemas.microsoft.com/office/drawing/2014/main" id="{FAC6B85B-AC3A-4AA8-D8C1-95CB9A8FE531}"/>
              </a:ext>
            </a:extLst>
          </p:cNvPr>
          <p:cNvSpPr txBox="1"/>
          <p:nvPr/>
        </p:nvSpPr>
        <p:spPr>
          <a:xfrm>
            <a:off x="838200" y="1440012"/>
            <a:ext cx="1101584" cy="369332"/>
          </a:xfrm>
          <a:prstGeom prst="rect">
            <a:avLst/>
          </a:prstGeom>
          <a:noFill/>
        </p:spPr>
        <p:txBody>
          <a:bodyPr wrap="none" rtlCol="0">
            <a:spAutoFit/>
          </a:bodyPr>
          <a:lstStyle/>
          <a:p>
            <a:r>
              <a:rPr lang="en-US" dirty="0">
                <a:solidFill>
                  <a:srgbClr val="FF0000"/>
                </a:solidFill>
              </a:rPr>
              <a:t>Aug 2023</a:t>
            </a:r>
          </a:p>
        </p:txBody>
      </p:sp>
      <p:sp>
        <p:nvSpPr>
          <p:cNvPr id="5" name="Rectangular Callout 4">
            <a:extLst>
              <a:ext uri="{FF2B5EF4-FFF2-40B4-BE49-F238E27FC236}">
                <a16:creationId xmlns:a16="http://schemas.microsoft.com/office/drawing/2014/main" id="{96EE9BFC-5107-CBA5-C699-E4182A286001}"/>
              </a:ext>
            </a:extLst>
          </p:cNvPr>
          <p:cNvSpPr/>
          <p:nvPr/>
        </p:nvSpPr>
        <p:spPr>
          <a:xfrm>
            <a:off x="1144347" y="3178004"/>
            <a:ext cx="3417257" cy="986976"/>
          </a:xfrm>
          <a:prstGeom prst="wedgeRectCallout">
            <a:avLst>
              <a:gd name="adj1" fmla="val -42625"/>
              <a:gd name="adj2" fmla="val 63466"/>
            </a:avLst>
          </a:prstGeom>
          <a:solidFill>
            <a:schemeClr val="bg1">
              <a:lumMod val="95000"/>
            </a:schemeClr>
          </a:solidFill>
          <a:ln w="127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Let’s teach open models how to interact with tools by simulating the interactive traces!</a:t>
            </a:r>
          </a:p>
        </p:txBody>
      </p:sp>
      <p:pic>
        <p:nvPicPr>
          <p:cNvPr id="12" name="Picture 11" descr="A cartoon of a person sitting at a desk with a computer&#10;&#10;Description automatically generated">
            <a:extLst>
              <a:ext uri="{FF2B5EF4-FFF2-40B4-BE49-F238E27FC236}">
                <a16:creationId xmlns:a16="http://schemas.microsoft.com/office/drawing/2014/main" id="{98B82D93-8843-56C9-EBE0-935086EFC1E1}"/>
              </a:ext>
            </a:extLst>
          </p:cNvPr>
          <p:cNvPicPr>
            <a:picLocks noChangeAspect="1"/>
          </p:cNvPicPr>
          <p:nvPr/>
        </p:nvPicPr>
        <p:blipFill>
          <a:blip r:embed="rId5"/>
          <a:stretch>
            <a:fillRect/>
          </a:stretch>
        </p:blipFill>
        <p:spPr>
          <a:xfrm>
            <a:off x="891676" y="4120124"/>
            <a:ext cx="508000" cy="635000"/>
          </a:xfrm>
          <a:prstGeom prst="rect">
            <a:avLst/>
          </a:prstGeom>
        </p:spPr>
      </p:pic>
      <p:grpSp>
        <p:nvGrpSpPr>
          <p:cNvPr id="10" name="Group 9">
            <a:extLst>
              <a:ext uri="{FF2B5EF4-FFF2-40B4-BE49-F238E27FC236}">
                <a16:creationId xmlns:a16="http://schemas.microsoft.com/office/drawing/2014/main" id="{C07A4CD1-A0F1-6CA1-1AD9-94F072E5642F}"/>
              </a:ext>
            </a:extLst>
          </p:cNvPr>
          <p:cNvGrpSpPr/>
          <p:nvPr/>
        </p:nvGrpSpPr>
        <p:grpSpPr>
          <a:xfrm>
            <a:off x="7718147" y="2941801"/>
            <a:ext cx="3299809" cy="1178323"/>
            <a:chOff x="7718147" y="2941801"/>
            <a:chExt cx="3299809" cy="1178323"/>
          </a:xfrm>
        </p:grpSpPr>
        <p:cxnSp>
          <p:nvCxnSpPr>
            <p:cNvPr id="25" name="Straight Connector 24">
              <a:extLst>
                <a:ext uri="{FF2B5EF4-FFF2-40B4-BE49-F238E27FC236}">
                  <a16:creationId xmlns:a16="http://schemas.microsoft.com/office/drawing/2014/main" id="{8FF4A998-C162-D960-E32C-CC2AAED6381E}"/>
                </a:ext>
              </a:extLst>
            </p:cNvPr>
            <p:cNvCxnSpPr>
              <a:cxnSpLocks/>
            </p:cNvCxnSpPr>
            <p:nvPr/>
          </p:nvCxnSpPr>
          <p:spPr>
            <a:xfrm>
              <a:off x="7718147" y="2941801"/>
              <a:ext cx="3299809" cy="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 name="Straight Arrow Connector 3">
              <a:extLst>
                <a:ext uri="{FF2B5EF4-FFF2-40B4-BE49-F238E27FC236}">
                  <a16:creationId xmlns:a16="http://schemas.microsoft.com/office/drawing/2014/main" id="{8F4D090A-8FDB-088F-1FFD-B71D46209EC3}"/>
                </a:ext>
              </a:extLst>
            </p:cNvPr>
            <p:cNvCxnSpPr>
              <a:cxnSpLocks/>
            </p:cNvCxnSpPr>
            <p:nvPr/>
          </p:nvCxnSpPr>
          <p:spPr>
            <a:xfrm>
              <a:off x="8964337" y="2941801"/>
              <a:ext cx="0" cy="1178323"/>
            </a:xfrm>
            <a:prstGeom prst="straightConnector1">
              <a:avLst/>
            </a:prstGeom>
            <a:ln w="12700">
              <a:solidFill>
                <a:schemeClr val="tx1"/>
              </a:solidFill>
              <a:headEnd type="triangle"/>
              <a:tailEnd type="triangle"/>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6DEB7C24-2AF3-EC19-F75F-99B5A8FCA9C8}"/>
                </a:ext>
              </a:extLst>
            </p:cNvPr>
            <p:cNvCxnSpPr>
              <a:cxnSpLocks/>
            </p:cNvCxnSpPr>
            <p:nvPr/>
          </p:nvCxnSpPr>
          <p:spPr>
            <a:xfrm>
              <a:off x="8830667" y="4120124"/>
              <a:ext cx="812244" cy="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35900771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9D037-0C75-421A-0DB0-6C1E1106712C}"/>
              </a:ext>
            </a:extLst>
          </p:cNvPr>
          <p:cNvSpPr>
            <a:spLocks noGrp="1"/>
          </p:cNvSpPr>
          <p:nvPr>
            <p:ph type="title"/>
          </p:nvPr>
        </p:nvSpPr>
        <p:spPr/>
        <p:txBody>
          <a:bodyPr/>
          <a:lstStyle/>
          <a:p>
            <a:r>
              <a:rPr lang="en-US" dirty="0"/>
              <a:t>Simulated Interactive Traces (</a:t>
            </a:r>
            <a:r>
              <a:rPr lang="en-US" dirty="0" err="1"/>
              <a:t>MathInstruct</a:t>
            </a:r>
            <a:r>
              <a:rPr lang="en-US" dirty="0"/>
              <a:t>)</a:t>
            </a:r>
          </a:p>
        </p:txBody>
      </p:sp>
      <p:sp>
        <p:nvSpPr>
          <p:cNvPr id="6" name="Slide Number Placeholder 5">
            <a:extLst>
              <a:ext uri="{FF2B5EF4-FFF2-40B4-BE49-F238E27FC236}">
                <a16:creationId xmlns:a16="http://schemas.microsoft.com/office/drawing/2014/main" id="{08A53FDE-F46D-806C-6C13-7B19DD91A129}"/>
              </a:ext>
            </a:extLst>
          </p:cNvPr>
          <p:cNvSpPr>
            <a:spLocks noGrp="1"/>
          </p:cNvSpPr>
          <p:nvPr>
            <p:ph type="sldNum" sz="quarter" idx="12"/>
          </p:nvPr>
        </p:nvSpPr>
        <p:spPr/>
        <p:txBody>
          <a:bodyPr/>
          <a:lstStyle/>
          <a:p>
            <a:fld id="{BA64772F-E81F-0045-92B8-B93AB4530561}" type="slidenum">
              <a:rPr lang="en-US" smtClean="0"/>
              <a:t>24</a:t>
            </a:fld>
            <a:endParaRPr lang="en-US" dirty="0"/>
          </a:p>
        </p:txBody>
      </p:sp>
      <p:sp>
        <p:nvSpPr>
          <p:cNvPr id="9" name="Rounded Rectangle 8">
            <a:extLst>
              <a:ext uri="{FF2B5EF4-FFF2-40B4-BE49-F238E27FC236}">
                <a16:creationId xmlns:a16="http://schemas.microsoft.com/office/drawing/2014/main" id="{14C646E7-B39B-841A-F7C8-2FE8F47E9E56}"/>
              </a:ext>
            </a:extLst>
          </p:cNvPr>
          <p:cNvSpPr/>
          <p:nvPr/>
        </p:nvSpPr>
        <p:spPr>
          <a:xfrm>
            <a:off x="1413473" y="4365109"/>
            <a:ext cx="2546812" cy="1335300"/>
          </a:xfrm>
          <a:prstGeom prst="roundRect">
            <a:avLst/>
          </a:prstGeom>
          <a:solidFill>
            <a:srgbClr val="F8F5EB"/>
          </a:solidFill>
          <a:ln w="12700"/>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CA" sz="1200" dirty="0">
                <a:solidFill>
                  <a:schemeClr val="tx1"/>
                </a:solidFill>
              </a:rPr>
              <a:t>In Fibonacci sequence, it follows the rule that each number is equal to the sum of the preceding two numbers. Assuming the first two numbers are 0 and 1, what is the 50th number in Fibonacci sequence?</a:t>
            </a:r>
            <a:endParaRPr lang="en-CA" sz="1200" dirty="0">
              <a:solidFill>
                <a:schemeClr val="tx1"/>
              </a:solidFill>
              <a:effectLst/>
              <a:latin typeface="consolas" panose="020B0609020204030204" pitchFamily="49" charset="0"/>
            </a:endParaRPr>
          </a:p>
        </p:txBody>
      </p:sp>
      <p:cxnSp>
        <p:nvCxnSpPr>
          <p:cNvPr id="12" name="Straight Arrow Connector 11">
            <a:extLst>
              <a:ext uri="{FF2B5EF4-FFF2-40B4-BE49-F238E27FC236}">
                <a16:creationId xmlns:a16="http://schemas.microsoft.com/office/drawing/2014/main" id="{672AB222-F771-C422-B7EE-7A2460328811}"/>
              </a:ext>
            </a:extLst>
          </p:cNvPr>
          <p:cNvCxnSpPr>
            <a:cxnSpLocks/>
            <a:stCxn id="9" idx="0"/>
            <a:endCxn id="4" idx="2"/>
          </p:cNvCxnSpPr>
          <p:nvPr/>
        </p:nvCxnSpPr>
        <p:spPr>
          <a:xfrm flipV="1">
            <a:off x="2686879" y="3860115"/>
            <a:ext cx="3812" cy="504994"/>
          </a:xfrm>
          <a:prstGeom prst="straightConnector1">
            <a:avLst/>
          </a:prstGeom>
          <a:ln w="12700">
            <a:solidFill>
              <a:schemeClr val="tx1"/>
            </a:solidFill>
            <a:tailEnd type="triangle"/>
          </a:ln>
        </p:spPr>
        <p:style>
          <a:lnRef idx="2">
            <a:schemeClr val="accent1"/>
          </a:lnRef>
          <a:fillRef idx="0">
            <a:schemeClr val="accent1"/>
          </a:fillRef>
          <a:effectRef idx="1">
            <a:schemeClr val="accent1"/>
          </a:effectRef>
          <a:fontRef idx="minor">
            <a:schemeClr val="tx1"/>
          </a:fontRef>
        </p:style>
      </p:cxnSp>
      <p:pic>
        <p:nvPicPr>
          <p:cNvPr id="29" name="Graphic 28" descr="Checkmark with solid fill">
            <a:extLst>
              <a:ext uri="{FF2B5EF4-FFF2-40B4-BE49-F238E27FC236}">
                <a16:creationId xmlns:a16="http://schemas.microsoft.com/office/drawing/2014/main" id="{5530FA91-D4F2-CDF4-580E-8B8230D9F7B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80747" y="2065112"/>
            <a:ext cx="317285" cy="317285"/>
          </a:xfrm>
          <a:prstGeom prst="rect">
            <a:avLst/>
          </a:prstGeom>
        </p:spPr>
      </p:pic>
      <p:pic>
        <p:nvPicPr>
          <p:cNvPr id="30" name="Graphic 29" descr="Close with solid fill">
            <a:extLst>
              <a:ext uri="{FF2B5EF4-FFF2-40B4-BE49-F238E27FC236}">
                <a16:creationId xmlns:a16="http://schemas.microsoft.com/office/drawing/2014/main" id="{D9703725-E136-7187-0C71-216E47F66362}"/>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556169" y="3709258"/>
            <a:ext cx="327174" cy="327174"/>
          </a:xfrm>
          <a:prstGeom prst="rect">
            <a:avLst/>
          </a:prstGeom>
        </p:spPr>
      </p:pic>
      <p:pic>
        <p:nvPicPr>
          <p:cNvPr id="31" name="Graphic 30" descr="Close with solid fill">
            <a:extLst>
              <a:ext uri="{FF2B5EF4-FFF2-40B4-BE49-F238E27FC236}">
                <a16:creationId xmlns:a16="http://schemas.microsoft.com/office/drawing/2014/main" id="{692D690A-1757-5640-4318-28ADAFA11312}"/>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570858" y="5501624"/>
            <a:ext cx="327174" cy="327174"/>
          </a:xfrm>
          <a:prstGeom prst="rect">
            <a:avLst/>
          </a:prstGeom>
        </p:spPr>
      </p:pic>
      <p:sp>
        <p:nvSpPr>
          <p:cNvPr id="33" name="Rounded Rectangle 32">
            <a:extLst>
              <a:ext uri="{FF2B5EF4-FFF2-40B4-BE49-F238E27FC236}">
                <a16:creationId xmlns:a16="http://schemas.microsoft.com/office/drawing/2014/main" id="{1AC18CEF-6EC1-2988-C9ED-0340028288E7}"/>
              </a:ext>
            </a:extLst>
          </p:cNvPr>
          <p:cNvSpPr/>
          <p:nvPr/>
        </p:nvSpPr>
        <p:spPr>
          <a:xfrm>
            <a:off x="1413471" y="5739003"/>
            <a:ext cx="2546813" cy="233464"/>
          </a:xfrm>
          <a:prstGeom prst="roundRect">
            <a:avLst>
              <a:gd name="adj" fmla="val 42200"/>
            </a:avLst>
          </a:prstGeom>
          <a:solidFill>
            <a:srgbClr val="F8F5EB"/>
          </a:solidFill>
          <a:ln w="1270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sz="1400" dirty="0"/>
              <a:t>Answer: 2036501074</a:t>
            </a:r>
          </a:p>
        </p:txBody>
      </p:sp>
      <p:sp>
        <p:nvSpPr>
          <p:cNvPr id="37" name="Rounded Rectangle 36">
            <a:extLst>
              <a:ext uri="{FF2B5EF4-FFF2-40B4-BE49-F238E27FC236}">
                <a16:creationId xmlns:a16="http://schemas.microsoft.com/office/drawing/2014/main" id="{6DA95908-B615-EFA1-B9CF-6EC8C577FD9D}"/>
              </a:ext>
            </a:extLst>
          </p:cNvPr>
          <p:cNvSpPr/>
          <p:nvPr/>
        </p:nvSpPr>
        <p:spPr>
          <a:xfrm>
            <a:off x="8051608" y="2107022"/>
            <a:ext cx="1421906" cy="233464"/>
          </a:xfrm>
          <a:prstGeom prst="roundRect">
            <a:avLst>
              <a:gd name="adj" fmla="val 42200"/>
            </a:avLst>
          </a:prstGeom>
          <a:solidFill>
            <a:schemeClr val="bg1"/>
          </a:solidFill>
          <a:ln w="12700">
            <a:no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sz="1400" dirty="0"/>
              <a:t>== 2036501074</a:t>
            </a:r>
          </a:p>
        </p:txBody>
      </p:sp>
      <mc:AlternateContent xmlns:mc="http://schemas.openxmlformats.org/markup-compatibility/2006" xmlns:a14="http://schemas.microsoft.com/office/drawing/2010/main">
        <mc:Choice Requires="a14">
          <p:sp>
            <p:nvSpPr>
              <p:cNvPr id="38" name="Rounded Rectangle 37">
                <a:extLst>
                  <a:ext uri="{FF2B5EF4-FFF2-40B4-BE49-F238E27FC236}">
                    <a16:creationId xmlns:a16="http://schemas.microsoft.com/office/drawing/2014/main" id="{D2A33F35-CB16-1322-A97F-88AA215187C8}"/>
                  </a:ext>
                </a:extLst>
              </p:cNvPr>
              <p:cNvSpPr/>
              <p:nvPr/>
            </p:nvSpPr>
            <p:spPr>
              <a:xfrm>
                <a:off x="8051608" y="3756113"/>
                <a:ext cx="1421906" cy="233464"/>
              </a:xfrm>
              <a:prstGeom prst="roundRect">
                <a:avLst>
                  <a:gd name="adj" fmla="val 42200"/>
                </a:avLst>
              </a:prstGeom>
              <a:solidFill>
                <a:schemeClr val="bg1"/>
              </a:solidFill>
              <a:ln w="12700">
                <a:noFill/>
              </a:ln>
            </p:spPr>
            <p:style>
              <a:lnRef idx="2">
                <a:schemeClr val="accent6"/>
              </a:lnRef>
              <a:fillRef idx="1">
                <a:schemeClr val="lt1"/>
              </a:fillRef>
              <a:effectRef idx="0">
                <a:schemeClr val="accent6"/>
              </a:effectRef>
              <a:fontRef idx="minor">
                <a:schemeClr val="dk1"/>
              </a:fontRef>
            </p:style>
            <p:txBody>
              <a:bodyPr rtlCol="0" anchor="ctr"/>
              <a:lstStyle/>
              <a:p>
                <a:pPr algn="ctr"/>
                <a14:m>
                  <m:oMath xmlns:m="http://schemas.openxmlformats.org/officeDocument/2006/math">
                    <m:r>
                      <a:rPr lang="en-US" sz="1400" i="1" smtClean="0">
                        <a:latin typeface="Cambria Math" panose="02040503050406030204" pitchFamily="18" charset="0"/>
                        <a:ea typeface="Cambria Math" panose="02040503050406030204" pitchFamily="18" charset="0"/>
                      </a:rPr>
                      <m:t>≠</m:t>
                    </m:r>
                  </m:oMath>
                </a14:m>
                <a:r>
                  <a:rPr lang="en-US" sz="1400" dirty="0"/>
                  <a:t> 2036501074</a:t>
                </a:r>
              </a:p>
            </p:txBody>
          </p:sp>
        </mc:Choice>
        <mc:Fallback xmlns="">
          <p:sp>
            <p:nvSpPr>
              <p:cNvPr id="38" name="Rounded Rectangle 37">
                <a:extLst>
                  <a:ext uri="{FF2B5EF4-FFF2-40B4-BE49-F238E27FC236}">
                    <a16:creationId xmlns:a16="http://schemas.microsoft.com/office/drawing/2014/main" id="{D2A33F35-CB16-1322-A97F-88AA215187C8}"/>
                  </a:ext>
                </a:extLst>
              </p:cNvPr>
              <p:cNvSpPr>
                <a:spLocks noRot="1" noChangeAspect="1" noMove="1" noResize="1" noEditPoints="1" noAdjustHandles="1" noChangeArrowheads="1" noChangeShapeType="1" noTextEdit="1"/>
              </p:cNvSpPr>
              <p:nvPr/>
            </p:nvSpPr>
            <p:spPr>
              <a:xfrm>
                <a:off x="8051608" y="3756113"/>
                <a:ext cx="1421906" cy="233464"/>
              </a:xfrm>
              <a:prstGeom prst="roundRect">
                <a:avLst>
                  <a:gd name="adj" fmla="val 42200"/>
                </a:avLst>
              </a:prstGeom>
              <a:blipFill>
                <a:blip r:embed="rId7"/>
                <a:stretch>
                  <a:fillRect t="-21053" b="-47368"/>
                </a:stretch>
              </a:blipFill>
              <a:ln w="12700">
                <a:noFill/>
              </a:ln>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9" name="Rounded Rectangle 38">
                <a:extLst>
                  <a:ext uri="{FF2B5EF4-FFF2-40B4-BE49-F238E27FC236}">
                    <a16:creationId xmlns:a16="http://schemas.microsoft.com/office/drawing/2014/main" id="{32742418-B5AB-6665-0B38-01AA35F6D9C8}"/>
                  </a:ext>
                </a:extLst>
              </p:cNvPr>
              <p:cNvSpPr/>
              <p:nvPr/>
            </p:nvSpPr>
            <p:spPr>
              <a:xfrm>
                <a:off x="8051608" y="5548479"/>
                <a:ext cx="1421906" cy="233464"/>
              </a:xfrm>
              <a:prstGeom prst="roundRect">
                <a:avLst>
                  <a:gd name="adj" fmla="val 42200"/>
                </a:avLst>
              </a:prstGeom>
              <a:solidFill>
                <a:schemeClr val="bg1"/>
              </a:solidFill>
              <a:ln w="12700">
                <a:noFill/>
              </a:ln>
            </p:spPr>
            <p:style>
              <a:lnRef idx="2">
                <a:schemeClr val="accent6"/>
              </a:lnRef>
              <a:fillRef idx="1">
                <a:schemeClr val="lt1"/>
              </a:fillRef>
              <a:effectRef idx="0">
                <a:schemeClr val="accent6"/>
              </a:effectRef>
              <a:fontRef idx="minor">
                <a:schemeClr val="dk1"/>
              </a:fontRef>
            </p:style>
            <p:txBody>
              <a:bodyPr rtlCol="0" anchor="ctr"/>
              <a:lstStyle/>
              <a:p>
                <a:pPr algn="ctr"/>
                <a14:m>
                  <m:oMath xmlns:m="http://schemas.openxmlformats.org/officeDocument/2006/math">
                    <m:r>
                      <a:rPr lang="en-US" sz="1400" i="1">
                        <a:latin typeface="Cambria Math" panose="02040503050406030204" pitchFamily="18" charset="0"/>
                        <a:ea typeface="Cambria Math" panose="02040503050406030204" pitchFamily="18" charset="0"/>
                      </a:rPr>
                      <m:t>≠</m:t>
                    </m:r>
                  </m:oMath>
                </a14:m>
                <a:r>
                  <a:rPr lang="en-US" sz="1400" dirty="0"/>
                  <a:t> 2036501074</a:t>
                </a:r>
              </a:p>
            </p:txBody>
          </p:sp>
        </mc:Choice>
        <mc:Fallback xmlns="">
          <p:sp>
            <p:nvSpPr>
              <p:cNvPr id="39" name="Rounded Rectangle 38">
                <a:extLst>
                  <a:ext uri="{FF2B5EF4-FFF2-40B4-BE49-F238E27FC236}">
                    <a16:creationId xmlns:a16="http://schemas.microsoft.com/office/drawing/2014/main" id="{32742418-B5AB-6665-0B38-01AA35F6D9C8}"/>
                  </a:ext>
                </a:extLst>
              </p:cNvPr>
              <p:cNvSpPr>
                <a:spLocks noRot="1" noChangeAspect="1" noMove="1" noResize="1" noEditPoints="1" noAdjustHandles="1" noChangeArrowheads="1" noChangeShapeType="1" noTextEdit="1"/>
              </p:cNvSpPr>
              <p:nvPr/>
            </p:nvSpPr>
            <p:spPr>
              <a:xfrm>
                <a:off x="8051608" y="5548479"/>
                <a:ext cx="1421906" cy="233464"/>
              </a:xfrm>
              <a:prstGeom prst="roundRect">
                <a:avLst>
                  <a:gd name="adj" fmla="val 42200"/>
                </a:avLst>
              </a:prstGeom>
              <a:blipFill>
                <a:blip r:embed="rId8"/>
                <a:stretch>
                  <a:fillRect t="-20000" b="-40000"/>
                </a:stretch>
              </a:blipFill>
              <a:ln w="12700">
                <a:noFill/>
              </a:ln>
            </p:spPr>
            <p:txBody>
              <a:bodyPr/>
              <a:lstStyle/>
              <a:p>
                <a:r>
                  <a:rPr lang="en-US">
                    <a:noFill/>
                  </a:rPr>
                  <a:t> </a:t>
                </a:r>
              </a:p>
            </p:txBody>
          </p:sp>
        </mc:Fallback>
      </mc:AlternateContent>
      <p:sp>
        <p:nvSpPr>
          <p:cNvPr id="3" name="Left Brace 2">
            <a:extLst>
              <a:ext uri="{FF2B5EF4-FFF2-40B4-BE49-F238E27FC236}">
                <a16:creationId xmlns:a16="http://schemas.microsoft.com/office/drawing/2014/main" id="{B7B6B48A-4994-BA3B-DD5B-A09B49019714}"/>
              </a:ext>
            </a:extLst>
          </p:cNvPr>
          <p:cNvSpPr/>
          <p:nvPr/>
        </p:nvSpPr>
        <p:spPr>
          <a:xfrm>
            <a:off x="4138531" y="2013310"/>
            <a:ext cx="282102" cy="3959157"/>
          </a:xfrm>
          <a:prstGeom prst="leftBrace">
            <a:avLst>
              <a:gd name="adj1" fmla="val 8333"/>
              <a:gd name="adj2" fmla="val 33234"/>
            </a:avLst>
          </a:prstGeom>
          <a:ln w="12700">
            <a:solidFill>
              <a:schemeClr val="tx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pic>
        <p:nvPicPr>
          <p:cNvPr id="4" name="Picture 3" descr="GPT-4 can help data mining for energy management: Researchers">
            <a:extLst>
              <a:ext uri="{FF2B5EF4-FFF2-40B4-BE49-F238E27FC236}">
                <a16:creationId xmlns:a16="http://schemas.microsoft.com/office/drawing/2014/main" id="{B95BF4AC-1475-6D2B-58CB-F10709CD5764}"/>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l="28746" t="16156" r="29136" b="14039"/>
          <a:stretch/>
        </p:blipFill>
        <p:spPr bwMode="auto">
          <a:xfrm>
            <a:off x="2295982" y="2878855"/>
            <a:ext cx="789418" cy="981260"/>
          </a:xfrm>
          <a:prstGeom prst="rect">
            <a:avLst/>
          </a:prstGeom>
          <a:noFill/>
          <a:extLst>
            <a:ext uri="{909E8E84-426E-40DD-AFC4-6F175D3DCCD1}">
              <a14:hiddenFill xmlns:a14="http://schemas.microsoft.com/office/drawing/2010/main">
                <a:solidFill>
                  <a:srgbClr val="FFFFFF"/>
                </a:solidFill>
              </a14:hiddenFill>
            </a:ext>
          </a:extLst>
        </p:spPr>
      </p:pic>
      <p:grpSp>
        <p:nvGrpSpPr>
          <p:cNvPr id="18" name="Group 17">
            <a:extLst>
              <a:ext uri="{FF2B5EF4-FFF2-40B4-BE49-F238E27FC236}">
                <a16:creationId xmlns:a16="http://schemas.microsoft.com/office/drawing/2014/main" id="{A0C7FF23-B729-84D8-7ACF-6F4596FD88C1}"/>
              </a:ext>
            </a:extLst>
          </p:cNvPr>
          <p:cNvGrpSpPr/>
          <p:nvPr/>
        </p:nvGrpSpPr>
        <p:grpSpPr>
          <a:xfrm>
            <a:off x="4577131" y="1888320"/>
            <a:ext cx="3227535" cy="970497"/>
            <a:chOff x="4255010" y="1888320"/>
            <a:chExt cx="3227535" cy="970497"/>
          </a:xfrm>
        </p:grpSpPr>
        <p:grpSp>
          <p:nvGrpSpPr>
            <p:cNvPr id="10" name="Group 9">
              <a:extLst>
                <a:ext uri="{FF2B5EF4-FFF2-40B4-BE49-F238E27FC236}">
                  <a16:creationId xmlns:a16="http://schemas.microsoft.com/office/drawing/2014/main" id="{D228C0D9-9AE9-455F-5D94-C4E9E75A8313}"/>
                </a:ext>
              </a:extLst>
            </p:cNvPr>
            <p:cNvGrpSpPr/>
            <p:nvPr/>
          </p:nvGrpSpPr>
          <p:grpSpPr>
            <a:xfrm>
              <a:off x="4411976" y="1888320"/>
              <a:ext cx="3070569" cy="670869"/>
              <a:chOff x="2087166" y="3502160"/>
              <a:chExt cx="3070569" cy="670869"/>
            </a:xfrm>
          </p:grpSpPr>
          <p:pic>
            <p:nvPicPr>
              <p:cNvPr id="13" name="Picture 12">
                <a:extLst>
                  <a:ext uri="{FF2B5EF4-FFF2-40B4-BE49-F238E27FC236}">
                    <a16:creationId xmlns:a16="http://schemas.microsoft.com/office/drawing/2014/main" id="{7D9B919C-1AA9-DC8C-D705-D8273F94543C}"/>
                  </a:ext>
                </a:extLst>
              </p:cNvPr>
              <p:cNvPicPr>
                <a:picLocks noChangeAspect="1"/>
              </p:cNvPicPr>
              <p:nvPr/>
            </p:nvPicPr>
            <p:blipFill>
              <a:blip r:embed="rId10"/>
              <a:stretch>
                <a:fillRect/>
              </a:stretch>
            </p:blipFill>
            <p:spPr>
              <a:xfrm>
                <a:off x="2087166" y="3502160"/>
                <a:ext cx="641950" cy="641950"/>
              </a:xfrm>
              <a:prstGeom prst="rect">
                <a:avLst/>
              </a:prstGeom>
            </p:spPr>
          </p:pic>
          <p:pic>
            <p:nvPicPr>
              <p:cNvPr id="14" name="Picture 13">
                <a:extLst>
                  <a:ext uri="{FF2B5EF4-FFF2-40B4-BE49-F238E27FC236}">
                    <a16:creationId xmlns:a16="http://schemas.microsoft.com/office/drawing/2014/main" id="{341F9649-5D9D-888F-7BD5-024BD36B0C4B}"/>
                  </a:ext>
                </a:extLst>
              </p:cNvPr>
              <p:cNvPicPr>
                <a:picLocks noChangeAspect="1"/>
              </p:cNvPicPr>
              <p:nvPr/>
            </p:nvPicPr>
            <p:blipFill>
              <a:blip r:embed="rId11"/>
              <a:stretch>
                <a:fillRect/>
              </a:stretch>
            </p:blipFill>
            <p:spPr>
              <a:xfrm>
                <a:off x="2984239" y="3552187"/>
                <a:ext cx="581916" cy="581916"/>
              </a:xfrm>
              <a:prstGeom prst="rect">
                <a:avLst/>
              </a:prstGeom>
            </p:spPr>
          </p:pic>
          <p:pic>
            <p:nvPicPr>
              <p:cNvPr id="16" name="Picture 15">
                <a:extLst>
                  <a:ext uri="{FF2B5EF4-FFF2-40B4-BE49-F238E27FC236}">
                    <a16:creationId xmlns:a16="http://schemas.microsoft.com/office/drawing/2014/main" id="{D5097F89-FEE1-4F88-5679-290F752784F6}"/>
                  </a:ext>
                </a:extLst>
              </p:cNvPr>
              <p:cNvPicPr>
                <a:picLocks noChangeAspect="1"/>
              </p:cNvPicPr>
              <p:nvPr/>
            </p:nvPicPr>
            <p:blipFill>
              <a:blip r:embed="rId12"/>
              <a:stretch>
                <a:fillRect/>
              </a:stretch>
            </p:blipFill>
            <p:spPr>
              <a:xfrm>
                <a:off x="3821278" y="3547554"/>
                <a:ext cx="625475" cy="625475"/>
              </a:xfrm>
              <a:prstGeom prst="rect">
                <a:avLst/>
              </a:prstGeom>
            </p:spPr>
          </p:pic>
          <p:sp>
            <p:nvSpPr>
              <p:cNvPr id="17" name="TextBox 16">
                <a:extLst>
                  <a:ext uri="{FF2B5EF4-FFF2-40B4-BE49-F238E27FC236}">
                    <a16:creationId xmlns:a16="http://schemas.microsoft.com/office/drawing/2014/main" id="{4D213031-CD0C-E616-E1A5-1E4797CEA15D}"/>
                  </a:ext>
                </a:extLst>
              </p:cNvPr>
              <p:cNvSpPr txBox="1"/>
              <p:nvPr/>
            </p:nvSpPr>
            <p:spPr>
              <a:xfrm>
                <a:off x="4597966" y="3657457"/>
                <a:ext cx="559769" cy="369332"/>
              </a:xfrm>
              <a:prstGeom prst="rect">
                <a:avLst/>
              </a:prstGeom>
              <a:noFill/>
            </p:spPr>
            <p:txBody>
              <a:bodyPr wrap="none" rtlCol="0">
                <a:spAutoFit/>
              </a:bodyPr>
              <a:lstStyle/>
              <a:p>
                <a:r>
                  <a:rPr lang="en-US" dirty="0"/>
                  <a:t>Ans</a:t>
                </a:r>
              </a:p>
            </p:txBody>
          </p:sp>
        </p:grpSp>
        <p:sp>
          <p:nvSpPr>
            <p:cNvPr id="8" name="TextBox 7">
              <a:extLst>
                <a:ext uri="{FF2B5EF4-FFF2-40B4-BE49-F238E27FC236}">
                  <a16:creationId xmlns:a16="http://schemas.microsoft.com/office/drawing/2014/main" id="{6E759858-2B5E-4ADE-97E2-F06CE24DB17C}"/>
                </a:ext>
              </a:extLst>
            </p:cNvPr>
            <p:cNvSpPr txBox="1"/>
            <p:nvPr/>
          </p:nvSpPr>
          <p:spPr>
            <a:xfrm>
              <a:off x="4255010" y="2520263"/>
              <a:ext cx="889987" cy="338554"/>
            </a:xfrm>
            <a:prstGeom prst="rect">
              <a:avLst/>
            </a:prstGeom>
            <a:noFill/>
          </p:spPr>
          <p:txBody>
            <a:bodyPr wrap="none" rtlCol="0">
              <a:spAutoFit/>
            </a:bodyPr>
            <a:lstStyle/>
            <a:p>
              <a:r>
                <a:rPr lang="en-US" sz="1600" dirty="0"/>
                <a:t>thinking</a:t>
              </a:r>
            </a:p>
          </p:txBody>
        </p:sp>
        <p:sp>
          <p:nvSpPr>
            <p:cNvPr id="11" name="TextBox 10">
              <a:extLst>
                <a:ext uri="{FF2B5EF4-FFF2-40B4-BE49-F238E27FC236}">
                  <a16:creationId xmlns:a16="http://schemas.microsoft.com/office/drawing/2014/main" id="{093A8783-8ABB-1A3C-FDE9-1C0CA11D7FE8}"/>
                </a:ext>
              </a:extLst>
            </p:cNvPr>
            <p:cNvSpPr txBox="1"/>
            <p:nvPr/>
          </p:nvSpPr>
          <p:spPr>
            <a:xfrm>
              <a:off x="5170041" y="2520263"/>
              <a:ext cx="925959" cy="338554"/>
            </a:xfrm>
            <a:prstGeom prst="rect">
              <a:avLst/>
            </a:prstGeom>
            <a:noFill/>
          </p:spPr>
          <p:txBody>
            <a:bodyPr wrap="none" rtlCol="0">
              <a:spAutoFit/>
            </a:bodyPr>
            <a:lstStyle/>
            <a:p>
              <a:r>
                <a:rPr lang="en-US" sz="1600" dirty="0"/>
                <a:t>program</a:t>
              </a:r>
            </a:p>
          </p:txBody>
        </p:sp>
        <p:sp>
          <p:nvSpPr>
            <p:cNvPr id="15" name="TextBox 14">
              <a:extLst>
                <a:ext uri="{FF2B5EF4-FFF2-40B4-BE49-F238E27FC236}">
                  <a16:creationId xmlns:a16="http://schemas.microsoft.com/office/drawing/2014/main" id="{39D49C03-DF66-D1D8-92A1-5BC514A21120}"/>
                </a:ext>
              </a:extLst>
            </p:cNvPr>
            <p:cNvSpPr txBox="1"/>
            <p:nvPr/>
          </p:nvSpPr>
          <p:spPr>
            <a:xfrm>
              <a:off x="6171771" y="2519923"/>
              <a:ext cx="591829" cy="338554"/>
            </a:xfrm>
            <a:prstGeom prst="rect">
              <a:avLst/>
            </a:prstGeom>
            <a:noFill/>
          </p:spPr>
          <p:txBody>
            <a:bodyPr wrap="none" rtlCol="0">
              <a:spAutoFit/>
            </a:bodyPr>
            <a:lstStyle/>
            <a:p>
              <a:r>
                <a:rPr lang="en-US" sz="1600" dirty="0"/>
                <a:t>exec</a:t>
              </a:r>
            </a:p>
          </p:txBody>
        </p:sp>
      </p:grpSp>
      <p:grpSp>
        <p:nvGrpSpPr>
          <p:cNvPr id="19" name="Group 18">
            <a:extLst>
              <a:ext uri="{FF2B5EF4-FFF2-40B4-BE49-F238E27FC236}">
                <a16:creationId xmlns:a16="http://schemas.microsoft.com/office/drawing/2014/main" id="{1229E2E5-267A-4973-18AC-DEA3585C4D54}"/>
              </a:ext>
            </a:extLst>
          </p:cNvPr>
          <p:cNvGrpSpPr/>
          <p:nvPr/>
        </p:nvGrpSpPr>
        <p:grpSpPr>
          <a:xfrm>
            <a:off x="4563359" y="3551183"/>
            <a:ext cx="3227535" cy="970497"/>
            <a:chOff x="4255010" y="1888320"/>
            <a:chExt cx="3227535" cy="970497"/>
          </a:xfrm>
        </p:grpSpPr>
        <p:grpSp>
          <p:nvGrpSpPr>
            <p:cNvPr id="20" name="Group 19">
              <a:extLst>
                <a:ext uri="{FF2B5EF4-FFF2-40B4-BE49-F238E27FC236}">
                  <a16:creationId xmlns:a16="http://schemas.microsoft.com/office/drawing/2014/main" id="{AA84F887-FCF5-11FB-FBF9-98094246E952}"/>
                </a:ext>
              </a:extLst>
            </p:cNvPr>
            <p:cNvGrpSpPr/>
            <p:nvPr/>
          </p:nvGrpSpPr>
          <p:grpSpPr>
            <a:xfrm>
              <a:off x="4411976" y="1888320"/>
              <a:ext cx="3070569" cy="670869"/>
              <a:chOff x="2087166" y="3502160"/>
              <a:chExt cx="3070569" cy="670869"/>
            </a:xfrm>
          </p:grpSpPr>
          <p:pic>
            <p:nvPicPr>
              <p:cNvPr id="24" name="Picture 23">
                <a:extLst>
                  <a:ext uri="{FF2B5EF4-FFF2-40B4-BE49-F238E27FC236}">
                    <a16:creationId xmlns:a16="http://schemas.microsoft.com/office/drawing/2014/main" id="{9C3BE7FC-3E57-022B-E1F1-45E89AE2E303}"/>
                  </a:ext>
                </a:extLst>
              </p:cNvPr>
              <p:cNvPicPr>
                <a:picLocks noChangeAspect="1"/>
              </p:cNvPicPr>
              <p:nvPr/>
            </p:nvPicPr>
            <p:blipFill>
              <a:blip r:embed="rId10"/>
              <a:stretch>
                <a:fillRect/>
              </a:stretch>
            </p:blipFill>
            <p:spPr>
              <a:xfrm>
                <a:off x="2087166" y="3502160"/>
                <a:ext cx="641950" cy="641950"/>
              </a:xfrm>
              <a:prstGeom prst="rect">
                <a:avLst/>
              </a:prstGeom>
            </p:spPr>
          </p:pic>
          <p:pic>
            <p:nvPicPr>
              <p:cNvPr id="25" name="Picture 24">
                <a:extLst>
                  <a:ext uri="{FF2B5EF4-FFF2-40B4-BE49-F238E27FC236}">
                    <a16:creationId xmlns:a16="http://schemas.microsoft.com/office/drawing/2014/main" id="{21D95159-AC72-7ED9-F22F-8587FBF94F3F}"/>
                  </a:ext>
                </a:extLst>
              </p:cNvPr>
              <p:cNvPicPr>
                <a:picLocks noChangeAspect="1"/>
              </p:cNvPicPr>
              <p:nvPr/>
            </p:nvPicPr>
            <p:blipFill>
              <a:blip r:embed="rId11"/>
              <a:stretch>
                <a:fillRect/>
              </a:stretch>
            </p:blipFill>
            <p:spPr>
              <a:xfrm>
                <a:off x="2984239" y="3552187"/>
                <a:ext cx="581916" cy="581916"/>
              </a:xfrm>
              <a:prstGeom prst="rect">
                <a:avLst/>
              </a:prstGeom>
            </p:spPr>
          </p:pic>
          <p:pic>
            <p:nvPicPr>
              <p:cNvPr id="43" name="Picture 42">
                <a:extLst>
                  <a:ext uri="{FF2B5EF4-FFF2-40B4-BE49-F238E27FC236}">
                    <a16:creationId xmlns:a16="http://schemas.microsoft.com/office/drawing/2014/main" id="{E848A35A-4940-0586-3AEC-FE600E8C11D8}"/>
                  </a:ext>
                </a:extLst>
              </p:cNvPr>
              <p:cNvPicPr>
                <a:picLocks noChangeAspect="1"/>
              </p:cNvPicPr>
              <p:nvPr/>
            </p:nvPicPr>
            <p:blipFill>
              <a:blip r:embed="rId12"/>
              <a:stretch>
                <a:fillRect/>
              </a:stretch>
            </p:blipFill>
            <p:spPr>
              <a:xfrm>
                <a:off x="3821278" y="3547554"/>
                <a:ext cx="625475" cy="625475"/>
              </a:xfrm>
              <a:prstGeom prst="rect">
                <a:avLst/>
              </a:prstGeom>
            </p:spPr>
          </p:pic>
          <p:sp>
            <p:nvSpPr>
              <p:cNvPr id="44" name="TextBox 43">
                <a:extLst>
                  <a:ext uri="{FF2B5EF4-FFF2-40B4-BE49-F238E27FC236}">
                    <a16:creationId xmlns:a16="http://schemas.microsoft.com/office/drawing/2014/main" id="{137861F6-1583-7D62-2373-E79DC8A1B682}"/>
                  </a:ext>
                </a:extLst>
              </p:cNvPr>
              <p:cNvSpPr txBox="1"/>
              <p:nvPr/>
            </p:nvSpPr>
            <p:spPr>
              <a:xfrm>
                <a:off x="4597966" y="3657457"/>
                <a:ext cx="559769" cy="369332"/>
              </a:xfrm>
              <a:prstGeom prst="rect">
                <a:avLst/>
              </a:prstGeom>
              <a:noFill/>
            </p:spPr>
            <p:txBody>
              <a:bodyPr wrap="none" rtlCol="0">
                <a:spAutoFit/>
              </a:bodyPr>
              <a:lstStyle/>
              <a:p>
                <a:r>
                  <a:rPr lang="en-US" dirty="0"/>
                  <a:t>Ans</a:t>
                </a:r>
              </a:p>
            </p:txBody>
          </p:sp>
        </p:grpSp>
        <p:sp>
          <p:nvSpPr>
            <p:cNvPr id="21" name="TextBox 20">
              <a:extLst>
                <a:ext uri="{FF2B5EF4-FFF2-40B4-BE49-F238E27FC236}">
                  <a16:creationId xmlns:a16="http://schemas.microsoft.com/office/drawing/2014/main" id="{1F7BE810-78F0-7309-897C-4703E2D9817B}"/>
                </a:ext>
              </a:extLst>
            </p:cNvPr>
            <p:cNvSpPr txBox="1"/>
            <p:nvPr/>
          </p:nvSpPr>
          <p:spPr>
            <a:xfrm>
              <a:off x="4255010" y="2520263"/>
              <a:ext cx="889987" cy="338554"/>
            </a:xfrm>
            <a:prstGeom prst="rect">
              <a:avLst/>
            </a:prstGeom>
            <a:noFill/>
          </p:spPr>
          <p:txBody>
            <a:bodyPr wrap="none" rtlCol="0">
              <a:spAutoFit/>
            </a:bodyPr>
            <a:lstStyle/>
            <a:p>
              <a:r>
                <a:rPr lang="en-US" sz="1600" dirty="0"/>
                <a:t>thinking</a:t>
              </a:r>
            </a:p>
          </p:txBody>
        </p:sp>
        <p:sp>
          <p:nvSpPr>
            <p:cNvPr id="22" name="TextBox 21">
              <a:extLst>
                <a:ext uri="{FF2B5EF4-FFF2-40B4-BE49-F238E27FC236}">
                  <a16:creationId xmlns:a16="http://schemas.microsoft.com/office/drawing/2014/main" id="{917A35F8-F121-EDA1-5AE7-8DB5DF54E3E6}"/>
                </a:ext>
              </a:extLst>
            </p:cNvPr>
            <p:cNvSpPr txBox="1"/>
            <p:nvPr/>
          </p:nvSpPr>
          <p:spPr>
            <a:xfrm>
              <a:off x="5170041" y="2520263"/>
              <a:ext cx="925959" cy="338554"/>
            </a:xfrm>
            <a:prstGeom prst="rect">
              <a:avLst/>
            </a:prstGeom>
            <a:noFill/>
          </p:spPr>
          <p:txBody>
            <a:bodyPr wrap="none" rtlCol="0">
              <a:spAutoFit/>
            </a:bodyPr>
            <a:lstStyle/>
            <a:p>
              <a:r>
                <a:rPr lang="en-US" sz="1600" dirty="0"/>
                <a:t>program</a:t>
              </a:r>
            </a:p>
          </p:txBody>
        </p:sp>
        <p:sp>
          <p:nvSpPr>
            <p:cNvPr id="23" name="TextBox 22">
              <a:extLst>
                <a:ext uri="{FF2B5EF4-FFF2-40B4-BE49-F238E27FC236}">
                  <a16:creationId xmlns:a16="http://schemas.microsoft.com/office/drawing/2014/main" id="{7F75D76E-06B6-5E93-8600-765ADA20B4F3}"/>
                </a:ext>
              </a:extLst>
            </p:cNvPr>
            <p:cNvSpPr txBox="1"/>
            <p:nvPr/>
          </p:nvSpPr>
          <p:spPr>
            <a:xfrm>
              <a:off x="6171771" y="2519923"/>
              <a:ext cx="591829" cy="338554"/>
            </a:xfrm>
            <a:prstGeom prst="rect">
              <a:avLst/>
            </a:prstGeom>
            <a:noFill/>
          </p:spPr>
          <p:txBody>
            <a:bodyPr wrap="none" rtlCol="0">
              <a:spAutoFit/>
            </a:bodyPr>
            <a:lstStyle/>
            <a:p>
              <a:r>
                <a:rPr lang="en-US" sz="1600" dirty="0"/>
                <a:t>exec</a:t>
              </a:r>
            </a:p>
          </p:txBody>
        </p:sp>
      </p:grpSp>
      <p:grpSp>
        <p:nvGrpSpPr>
          <p:cNvPr id="45" name="Group 44">
            <a:extLst>
              <a:ext uri="{FF2B5EF4-FFF2-40B4-BE49-F238E27FC236}">
                <a16:creationId xmlns:a16="http://schemas.microsoft.com/office/drawing/2014/main" id="{B6D9D484-BF8F-C0AC-494B-B98F30A5DE71}"/>
              </a:ext>
            </a:extLst>
          </p:cNvPr>
          <p:cNvGrpSpPr/>
          <p:nvPr/>
        </p:nvGrpSpPr>
        <p:grpSpPr>
          <a:xfrm>
            <a:off x="4577131" y="5296694"/>
            <a:ext cx="3227535" cy="970497"/>
            <a:chOff x="4255010" y="1888320"/>
            <a:chExt cx="3227535" cy="970497"/>
          </a:xfrm>
        </p:grpSpPr>
        <p:grpSp>
          <p:nvGrpSpPr>
            <p:cNvPr id="46" name="Group 45">
              <a:extLst>
                <a:ext uri="{FF2B5EF4-FFF2-40B4-BE49-F238E27FC236}">
                  <a16:creationId xmlns:a16="http://schemas.microsoft.com/office/drawing/2014/main" id="{6574B90A-1A8E-3448-5518-794DB7BB2A29}"/>
                </a:ext>
              </a:extLst>
            </p:cNvPr>
            <p:cNvGrpSpPr/>
            <p:nvPr/>
          </p:nvGrpSpPr>
          <p:grpSpPr>
            <a:xfrm>
              <a:off x="4411976" y="1888320"/>
              <a:ext cx="3070569" cy="670869"/>
              <a:chOff x="2087166" y="3502160"/>
              <a:chExt cx="3070569" cy="670869"/>
            </a:xfrm>
          </p:grpSpPr>
          <p:pic>
            <p:nvPicPr>
              <p:cNvPr id="50" name="Picture 49">
                <a:extLst>
                  <a:ext uri="{FF2B5EF4-FFF2-40B4-BE49-F238E27FC236}">
                    <a16:creationId xmlns:a16="http://schemas.microsoft.com/office/drawing/2014/main" id="{BB86921E-CCA4-699A-CC97-8793D1764CDD}"/>
                  </a:ext>
                </a:extLst>
              </p:cNvPr>
              <p:cNvPicPr>
                <a:picLocks noChangeAspect="1"/>
              </p:cNvPicPr>
              <p:nvPr/>
            </p:nvPicPr>
            <p:blipFill>
              <a:blip r:embed="rId10"/>
              <a:stretch>
                <a:fillRect/>
              </a:stretch>
            </p:blipFill>
            <p:spPr>
              <a:xfrm>
                <a:off x="2087166" y="3502160"/>
                <a:ext cx="641950" cy="641950"/>
              </a:xfrm>
              <a:prstGeom prst="rect">
                <a:avLst/>
              </a:prstGeom>
            </p:spPr>
          </p:pic>
          <p:pic>
            <p:nvPicPr>
              <p:cNvPr id="51" name="Picture 50">
                <a:extLst>
                  <a:ext uri="{FF2B5EF4-FFF2-40B4-BE49-F238E27FC236}">
                    <a16:creationId xmlns:a16="http://schemas.microsoft.com/office/drawing/2014/main" id="{0E377684-78F3-0CC1-0E53-98F6134221CE}"/>
                  </a:ext>
                </a:extLst>
              </p:cNvPr>
              <p:cNvPicPr>
                <a:picLocks noChangeAspect="1"/>
              </p:cNvPicPr>
              <p:nvPr/>
            </p:nvPicPr>
            <p:blipFill>
              <a:blip r:embed="rId11"/>
              <a:stretch>
                <a:fillRect/>
              </a:stretch>
            </p:blipFill>
            <p:spPr>
              <a:xfrm>
                <a:off x="2984239" y="3552187"/>
                <a:ext cx="581916" cy="581916"/>
              </a:xfrm>
              <a:prstGeom prst="rect">
                <a:avLst/>
              </a:prstGeom>
            </p:spPr>
          </p:pic>
          <p:pic>
            <p:nvPicPr>
              <p:cNvPr id="52" name="Picture 51">
                <a:extLst>
                  <a:ext uri="{FF2B5EF4-FFF2-40B4-BE49-F238E27FC236}">
                    <a16:creationId xmlns:a16="http://schemas.microsoft.com/office/drawing/2014/main" id="{1EA62D31-2BE1-0C13-5729-A3CA51B98A4E}"/>
                  </a:ext>
                </a:extLst>
              </p:cNvPr>
              <p:cNvPicPr>
                <a:picLocks noChangeAspect="1"/>
              </p:cNvPicPr>
              <p:nvPr/>
            </p:nvPicPr>
            <p:blipFill>
              <a:blip r:embed="rId12"/>
              <a:stretch>
                <a:fillRect/>
              </a:stretch>
            </p:blipFill>
            <p:spPr>
              <a:xfrm>
                <a:off x="3821278" y="3547554"/>
                <a:ext cx="625475" cy="625475"/>
              </a:xfrm>
              <a:prstGeom prst="rect">
                <a:avLst/>
              </a:prstGeom>
            </p:spPr>
          </p:pic>
          <p:sp>
            <p:nvSpPr>
              <p:cNvPr id="53" name="TextBox 52">
                <a:extLst>
                  <a:ext uri="{FF2B5EF4-FFF2-40B4-BE49-F238E27FC236}">
                    <a16:creationId xmlns:a16="http://schemas.microsoft.com/office/drawing/2014/main" id="{7BAD5F75-A902-AEA1-D91B-B5D828E03600}"/>
                  </a:ext>
                </a:extLst>
              </p:cNvPr>
              <p:cNvSpPr txBox="1"/>
              <p:nvPr/>
            </p:nvSpPr>
            <p:spPr>
              <a:xfrm>
                <a:off x="4597966" y="3657457"/>
                <a:ext cx="559769" cy="369332"/>
              </a:xfrm>
              <a:prstGeom prst="rect">
                <a:avLst/>
              </a:prstGeom>
              <a:noFill/>
            </p:spPr>
            <p:txBody>
              <a:bodyPr wrap="none" rtlCol="0">
                <a:spAutoFit/>
              </a:bodyPr>
              <a:lstStyle/>
              <a:p>
                <a:r>
                  <a:rPr lang="en-US" dirty="0"/>
                  <a:t>Ans</a:t>
                </a:r>
              </a:p>
            </p:txBody>
          </p:sp>
        </p:grpSp>
        <p:sp>
          <p:nvSpPr>
            <p:cNvPr id="47" name="TextBox 46">
              <a:extLst>
                <a:ext uri="{FF2B5EF4-FFF2-40B4-BE49-F238E27FC236}">
                  <a16:creationId xmlns:a16="http://schemas.microsoft.com/office/drawing/2014/main" id="{4A7B3628-74A7-FBBB-E22C-9B93987CF0EA}"/>
                </a:ext>
              </a:extLst>
            </p:cNvPr>
            <p:cNvSpPr txBox="1"/>
            <p:nvPr/>
          </p:nvSpPr>
          <p:spPr>
            <a:xfrm>
              <a:off x="4255010" y="2520263"/>
              <a:ext cx="889987" cy="338554"/>
            </a:xfrm>
            <a:prstGeom prst="rect">
              <a:avLst/>
            </a:prstGeom>
            <a:noFill/>
          </p:spPr>
          <p:txBody>
            <a:bodyPr wrap="none" rtlCol="0">
              <a:spAutoFit/>
            </a:bodyPr>
            <a:lstStyle/>
            <a:p>
              <a:r>
                <a:rPr lang="en-US" sz="1600" dirty="0"/>
                <a:t>thinking</a:t>
              </a:r>
            </a:p>
          </p:txBody>
        </p:sp>
        <p:sp>
          <p:nvSpPr>
            <p:cNvPr id="48" name="TextBox 47">
              <a:extLst>
                <a:ext uri="{FF2B5EF4-FFF2-40B4-BE49-F238E27FC236}">
                  <a16:creationId xmlns:a16="http://schemas.microsoft.com/office/drawing/2014/main" id="{1AF5DD11-0FA3-CB11-AA6D-048A40D80E82}"/>
                </a:ext>
              </a:extLst>
            </p:cNvPr>
            <p:cNvSpPr txBox="1"/>
            <p:nvPr/>
          </p:nvSpPr>
          <p:spPr>
            <a:xfrm>
              <a:off x="5170041" y="2520263"/>
              <a:ext cx="925959" cy="338554"/>
            </a:xfrm>
            <a:prstGeom prst="rect">
              <a:avLst/>
            </a:prstGeom>
            <a:noFill/>
          </p:spPr>
          <p:txBody>
            <a:bodyPr wrap="none" rtlCol="0">
              <a:spAutoFit/>
            </a:bodyPr>
            <a:lstStyle/>
            <a:p>
              <a:r>
                <a:rPr lang="en-US" sz="1600" dirty="0"/>
                <a:t>program</a:t>
              </a:r>
            </a:p>
          </p:txBody>
        </p:sp>
        <p:sp>
          <p:nvSpPr>
            <p:cNvPr id="49" name="TextBox 48">
              <a:extLst>
                <a:ext uri="{FF2B5EF4-FFF2-40B4-BE49-F238E27FC236}">
                  <a16:creationId xmlns:a16="http://schemas.microsoft.com/office/drawing/2014/main" id="{7DBDBBD9-0E18-BFFA-17D6-24D68C3663EB}"/>
                </a:ext>
              </a:extLst>
            </p:cNvPr>
            <p:cNvSpPr txBox="1"/>
            <p:nvPr/>
          </p:nvSpPr>
          <p:spPr>
            <a:xfrm>
              <a:off x="6171771" y="2519923"/>
              <a:ext cx="591829" cy="338554"/>
            </a:xfrm>
            <a:prstGeom prst="rect">
              <a:avLst/>
            </a:prstGeom>
            <a:noFill/>
          </p:spPr>
          <p:txBody>
            <a:bodyPr wrap="none" rtlCol="0">
              <a:spAutoFit/>
            </a:bodyPr>
            <a:lstStyle/>
            <a:p>
              <a:r>
                <a:rPr lang="en-US" sz="1600" dirty="0"/>
                <a:t>exec</a:t>
              </a:r>
            </a:p>
          </p:txBody>
        </p:sp>
      </p:grpSp>
      <p:sp>
        <p:nvSpPr>
          <p:cNvPr id="5" name="TextBox 4">
            <a:extLst>
              <a:ext uri="{FF2B5EF4-FFF2-40B4-BE49-F238E27FC236}">
                <a16:creationId xmlns:a16="http://schemas.microsoft.com/office/drawing/2014/main" id="{30C8C0EF-A796-BF52-24BA-173AEB5F3293}"/>
              </a:ext>
            </a:extLst>
          </p:cNvPr>
          <p:cNvSpPr txBox="1"/>
          <p:nvPr/>
        </p:nvSpPr>
        <p:spPr>
          <a:xfrm>
            <a:off x="1114658" y="1495029"/>
            <a:ext cx="3605667" cy="369332"/>
          </a:xfrm>
          <a:prstGeom prst="rect">
            <a:avLst/>
          </a:prstGeom>
          <a:noFill/>
        </p:spPr>
        <p:txBody>
          <a:bodyPr wrap="none" rtlCol="0">
            <a:spAutoFit/>
          </a:bodyPr>
          <a:lstStyle/>
          <a:p>
            <a:r>
              <a:rPr lang="en-US" dirty="0"/>
              <a:t>~22K </a:t>
            </a:r>
            <a:r>
              <a:rPr lang="en-US" dirty="0" err="1"/>
              <a:t>PoT</a:t>
            </a:r>
            <a:r>
              <a:rPr lang="en-US" dirty="0"/>
              <a:t> data + existing math data</a:t>
            </a:r>
          </a:p>
        </p:txBody>
      </p:sp>
    </p:spTree>
    <p:extLst>
      <p:ext uri="{BB962C8B-B14F-4D97-AF65-F5344CB8AC3E}">
        <p14:creationId xmlns:p14="http://schemas.microsoft.com/office/powerpoint/2010/main" val="1561129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8"/>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9"/>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9"/>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0"/>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1"/>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7"/>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8"/>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39"/>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 grpId="0" animBg="1"/>
      <p:bldP spid="38" grpId="0" animBg="1"/>
      <p:bldP spid="39" grpId="0" animBg="1"/>
      <p:bldP spid="3" grpId="0" animBg="1"/>
      <p:bldP spid="5"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9415B-4482-788D-A188-46C99DBD915E}"/>
              </a:ext>
            </a:extLst>
          </p:cNvPr>
          <p:cNvSpPr>
            <a:spLocks noGrp="1"/>
          </p:cNvSpPr>
          <p:nvPr>
            <p:ph type="title"/>
          </p:nvPr>
        </p:nvSpPr>
        <p:spPr/>
        <p:txBody>
          <a:bodyPr>
            <a:normAutofit/>
          </a:bodyPr>
          <a:lstStyle/>
          <a:p>
            <a:r>
              <a:rPr lang="en-US" dirty="0"/>
              <a:t>Imitation Learning on </a:t>
            </a:r>
            <a:r>
              <a:rPr lang="en-US" dirty="0" err="1"/>
              <a:t>MathInstruct</a:t>
            </a:r>
            <a:endParaRPr lang="en-US" dirty="0"/>
          </a:p>
        </p:txBody>
      </p:sp>
      <p:sp>
        <p:nvSpPr>
          <p:cNvPr id="5" name="Slide Number Placeholder 4">
            <a:extLst>
              <a:ext uri="{FF2B5EF4-FFF2-40B4-BE49-F238E27FC236}">
                <a16:creationId xmlns:a16="http://schemas.microsoft.com/office/drawing/2014/main" id="{780800AA-B252-C7BB-1947-F6B1B5A8446F}"/>
              </a:ext>
            </a:extLst>
          </p:cNvPr>
          <p:cNvSpPr>
            <a:spLocks noGrp="1"/>
          </p:cNvSpPr>
          <p:nvPr>
            <p:ph type="sldNum" sz="quarter" idx="12"/>
          </p:nvPr>
        </p:nvSpPr>
        <p:spPr/>
        <p:txBody>
          <a:bodyPr/>
          <a:lstStyle/>
          <a:p>
            <a:fld id="{BA64772F-E81F-0045-92B8-B93AB4530561}" type="slidenum">
              <a:rPr lang="en-US" smtClean="0"/>
              <a:t>25</a:t>
            </a:fld>
            <a:endParaRPr lang="en-US" dirty="0"/>
          </a:p>
        </p:txBody>
      </p:sp>
      <p:pic>
        <p:nvPicPr>
          <p:cNvPr id="4" name="Picture 3" descr="A network of dots and lines&#10;&#10;Description automatically generated">
            <a:extLst>
              <a:ext uri="{FF2B5EF4-FFF2-40B4-BE49-F238E27FC236}">
                <a16:creationId xmlns:a16="http://schemas.microsoft.com/office/drawing/2014/main" id="{19A7F317-D8C7-1C59-195C-4506882D93C1}"/>
              </a:ext>
            </a:extLst>
          </p:cNvPr>
          <p:cNvPicPr>
            <a:picLocks noChangeAspect="1"/>
          </p:cNvPicPr>
          <p:nvPr/>
        </p:nvPicPr>
        <p:blipFill>
          <a:blip r:embed="rId3"/>
          <a:stretch>
            <a:fillRect/>
          </a:stretch>
        </p:blipFill>
        <p:spPr>
          <a:xfrm>
            <a:off x="4655650" y="3266620"/>
            <a:ext cx="2446112" cy="1297180"/>
          </a:xfrm>
          <a:prstGeom prst="rect">
            <a:avLst/>
          </a:prstGeom>
        </p:spPr>
      </p:pic>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B24CE3D0-8D63-3175-32E1-FD38F308E2C0}"/>
                  </a:ext>
                </a:extLst>
              </p:cNvPr>
              <p:cNvSpPr txBox="1"/>
              <p:nvPr/>
            </p:nvSpPr>
            <p:spPr>
              <a:xfrm>
                <a:off x="7313192" y="3751992"/>
                <a:ext cx="2160207" cy="299569"/>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func>
                        <m:funcPr>
                          <m:ctrlPr>
                            <a:rPr lang="en-US" i="1" smtClean="0">
                              <a:latin typeface="Cambria Math" panose="02040503050406030204" pitchFamily="18" charset="0"/>
                            </a:rPr>
                          </m:ctrlPr>
                        </m:funcPr>
                        <m:fName>
                          <m:r>
                            <a:rPr lang="en-US" i="1">
                              <a:latin typeface="Cambria Math" panose="02040503050406030204" pitchFamily="18" charset="0"/>
                            </a:rPr>
                            <m:t>𝑎𝑟</m:t>
                          </m:r>
                          <m:r>
                            <m:rPr>
                              <m:sty m:val="p"/>
                            </m:rPr>
                            <a:rPr lang="en-US">
                              <a:latin typeface="Cambria Math" panose="02040503050406030204" pitchFamily="18" charset="0"/>
                            </a:rPr>
                            <m:t>g</m:t>
                          </m:r>
                          <m:r>
                            <a:rPr lang="en-US">
                              <a:latin typeface="Cambria Math" panose="02040503050406030204" pitchFamily="18" charset="0"/>
                            </a:rPr>
                            <m:t> </m:t>
                          </m:r>
                          <m:sSub>
                            <m:sSubPr>
                              <m:ctrlPr>
                                <a:rPr lang="en-US" i="1">
                                  <a:latin typeface="Cambria Math" panose="02040503050406030204" pitchFamily="18" charset="0"/>
                                </a:rPr>
                              </m:ctrlPr>
                            </m:sSubPr>
                            <m:e>
                              <m:r>
                                <a:rPr lang="en-US" i="1">
                                  <a:latin typeface="Cambria Math" panose="02040503050406030204" pitchFamily="18" charset="0"/>
                                </a:rPr>
                                <m:t>𝑚𝑎𝑥</m:t>
                              </m:r>
                            </m:e>
                            <m:sub>
                              <m:r>
                                <a:rPr lang="en-US" i="1">
                                  <a:latin typeface="Cambria Math" panose="02040503050406030204" pitchFamily="18" charset="0"/>
                                  <a:ea typeface="Cambria Math" panose="02040503050406030204" pitchFamily="18" charset="0"/>
                                </a:rPr>
                                <m:t>𝜃</m:t>
                              </m:r>
                            </m:sub>
                          </m:sSub>
                          <m:r>
                            <a:rPr lang="en-US">
                              <a:latin typeface="Cambria Math" panose="02040503050406030204" pitchFamily="18" charset="0"/>
                            </a:rPr>
                            <m:t> </m:t>
                          </m:r>
                          <m:r>
                            <m:rPr>
                              <m:sty m:val="p"/>
                            </m:rPr>
                            <a:rPr lang="en-US">
                              <a:latin typeface="Cambria Math" panose="02040503050406030204" pitchFamily="18" charset="0"/>
                            </a:rPr>
                            <m:t>log</m:t>
                          </m:r>
                        </m:fName>
                        <m:e>
                          <m:r>
                            <a:rPr lang="en-US" i="1">
                              <a:latin typeface="Cambria Math" panose="02040503050406030204" pitchFamily="18" charset="0"/>
                            </a:rPr>
                            <m:t>𝑝</m:t>
                          </m:r>
                          <m:r>
                            <a:rPr lang="en-US" i="1">
                              <a:latin typeface="Cambria Math" panose="02040503050406030204" pitchFamily="18" charset="0"/>
                            </a:rPr>
                            <m:t>(</m:t>
                          </m:r>
                          <m:sSub>
                            <m:sSubPr>
                              <m:ctrlPr>
                                <a:rPr lang="en-US" i="1" smtClean="0">
                                  <a:latin typeface="Cambria Math" panose="02040503050406030204" pitchFamily="18" charset="0"/>
                                </a:rPr>
                              </m:ctrlPr>
                            </m:sSubPr>
                            <m:e>
                              <m:r>
                                <a:rPr lang="en-US" b="0" i="1" smtClean="0">
                                  <a:latin typeface="Cambria Math" panose="02040503050406030204" pitchFamily="18" charset="0"/>
                                </a:rPr>
                                <m:t>𝑥</m:t>
                              </m:r>
                            </m:e>
                            <m:sub>
                              <m:r>
                                <a:rPr lang="en-US" b="0" i="1" smtClean="0">
                                  <a:latin typeface="Cambria Math" panose="02040503050406030204" pitchFamily="18" charset="0"/>
                                </a:rPr>
                                <m:t>𝑔𝑒𝑛</m:t>
                              </m:r>
                            </m:sub>
                          </m:sSub>
                          <m:r>
                            <a:rPr lang="en-US" i="1">
                              <a:latin typeface="Cambria Math" panose="02040503050406030204" pitchFamily="18" charset="0"/>
                            </a:rPr>
                            <m:t>)</m:t>
                          </m:r>
                        </m:e>
                      </m:func>
                    </m:oMath>
                  </m:oMathPara>
                </a14:m>
                <a:endParaRPr lang="en-US" dirty="0"/>
              </a:p>
            </p:txBody>
          </p:sp>
        </mc:Choice>
        <mc:Fallback xmlns="">
          <p:sp>
            <p:nvSpPr>
              <p:cNvPr id="6" name="TextBox 5">
                <a:extLst>
                  <a:ext uri="{FF2B5EF4-FFF2-40B4-BE49-F238E27FC236}">
                    <a16:creationId xmlns:a16="http://schemas.microsoft.com/office/drawing/2014/main" id="{B24CE3D0-8D63-3175-32E1-FD38F308E2C0}"/>
                  </a:ext>
                </a:extLst>
              </p:cNvPr>
              <p:cNvSpPr txBox="1">
                <a:spLocks noRot="1" noChangeAspect="1" noMove="1" noResize="1" noEditPoints="1" noAdjustHandles="1" noChangeArrowheads="1" noChangeShapeType="1" noTextEdit="1"/>
              </p:cNvSpPr>
              <p:nvPr/>
            </p:nvSpPr>
            <p:spPr>
              <a:xfrm>
                <a:off x="7313192" y="3751992"/>
                <a:ext cx="2160207" cy="299569"/>
              </a:xfrm>
              <a:prstGeom prst="rect">
                <a:avLst/>
              </a:prstGeom>
              <a:blipFill>
                <a:blip r:embed="rId4"/>
                <a:stretch>
                  <a:fillRect l="-1765" t="-8000" r="-4118" b="-24000"/>
                </a:stretch>
              </a:blipFill>
            </p:spPr>
            <p:txBody>
              <a:bodyPr/>
              <a:lstStyle/>
              <a:p>
                <a:r>
                  <a:rPr lang="en-US">
                    <a:noFill/>
                  </a:rPr>
                  <a:t> </a:t>
                </a:r>
              </a:p>
            </p:txBody>
          </p:sp>
        </mc:Fallback>
      </mc:AlternateContent>
      <p:sp>
        <p:nvSpPr>
          <p:cNvPr id="7" name="Left Brace 6">
            <a:extLst>
              <a:ext uri="{FF2B5EF4-FFF2-40B4-BE49-F238E27FC236}">
                <a16:creationId xmlns:a16="http://schemas.microsoft.com/office/drawing/2014/main" id="{EEA2FEDF-8003-F54F-A5E6-882CA4DA5D19}"/>
              </a:ext>
            </a:extLst>
          </p:cNvPr>
          <p:cNvSpPr/>
          <p:nvPr/>
        </p:nvSpPr>
        <p:spPr>
          <a:xfrm rot="16200000">
            <a:off x="5783362" y="1485149"/>
            <a:ext cx="308180" cy="3312599"/>
          </a:xfrm>
          <a:prstGeom prst="leftBrace">
            <a:avLst/>
          </a:prstGeom>
          <a:ln w="12700">
            <a:solidFill>
              <a:schemeClr val="tx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26" name="Rounded Rectangle 25">
            <a:extLst>
              <a:ext uri="{FF2B5EF4-FFF2-40B4-BE49-F238E27FC236}">
                <a16:creationId xmlns:a16="http://schemas.microsoft.com/office/drawing/2014/main" id="{65C25645-BED4-D525-7BC4-F6E452C49148}"/>
              </a:ext>
            </a:extLst>
          </p:cNvPr>
          <p:cNvSpPr/>
          <p:nvPr/>
        </p:nvSpPr>
        <p:spPr>
          <a:xfrm>
            <a:off x="4180569" y="4783975"/>
            <a:ext cx="4006991" cy="838337"/>
          </a:xfrm>
          <a:prstGeom prst="roundRect">
            <a:avLst/>
          </a:prstGeom>
          <a:solidFill>
            <a:srgbClr val="F0D4D0">
              <a:alpha val="98824"/>
            </a:srgbClr>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CA" sz="1200" dirty="0">
                <a:solidFill>
                  <a:schemeClr val="tx1"/>
                </a:solidFill>
              </a:rPr>
              <a:t>In Fibonacci sequence, it follows the rule that each number is equal to the sum of the preceding two numbers. Assuming the first two numbers are 0 and 1, what is the 50th number in Fibonacci sequence?</a:t>
            </a:r>
            <a:endParaRPr lang="en-CA" sz="1200" dirty="0">
              <a:solidFill>
                <a:schemeClr val="tx1"/>
              </a:solidFill>
              <a:effectLst/>
              <a:latin typeface="consolas" panose="020B0609020204030204" pitchFamily="49" charset="0"/>
            </a:endParaRPr>
          </a:p>
        </p:txBody>
      </p:sp>
      <p:pic>
        <p:nvPicPr>
          <p:cNvPr id="8" name="Picture 7" descr="A cartoon of a person sitting at a desk with a computer&#10;&#10;Description automatically generated">
            <a:extLst>
              <a:ext uri="{FF2B5EF4-FFF2-40B4-BE49-F238E27FC236}">
                <a16:creationId xmlns:a16="http://schemas.microsoft.com/office/drawing/2014/main" id="{19F6D9FE-C885-4FED-5954-22059B624D2B}"/>
              </a:ext>
            </a:extLst>
          </p:cNvPr>
          <p:cNvPicPr>
            <a:picLocks noChangeAspect="1"/>
          </p:cNvPicPr>
          <p:nvPr/>
        </p:nvPicPr>
        <p:blipFill>
          <a:blip r:embed="rId5"/>
          <a:stretch>
            <a:fillRect/>
          </a:stretch>
        </p:blipFill>
        <p:spPr>
          <a:xfrm>
            <a:off x="3492595" y="4885643"/>
            <a:ext cx="508000" cy="635000"/>
          </a:xfrm>
          <a:prstGeom prst="rect">
            <a:avLst/>
          </a:prstGeom>
        </p:spPr>
      </p:pic>
      <p:grpSp>
        <p:nvGrpSpPr>
          <p:cNvPr id="17" name="Group 16">
            <a:extLst>
              <a:ext uri="{FF2B5EF4-FFF2-40B4-BE49-F238E27FC236}">
                <a16:creationId xmlns:a16="http://schemas.microsoft.com/office/drawing/2014/main" id="{1C975C5E-9349-1F99-8902-A802F27DA9C4}"/>
              </a:ext>
            </a:extLst>
          </p:cNvPr>
          <p:cNvGrpSpPr/>
          <p:nvPr/>
        </p:nvGrpSpPr>
        <p:grpSpPr>
          <a:xfrm>
            <a:off x="3971099" y="1738676"/>
            <a:ext cx="3976106" cy="1078719"/>
            <a:chOff x="3690542" y="1738676"/>
            <a:chExt cx="3976106" cy="1078719"/>
          </a:xfrm>
        </p:grpSpPr>
        <p:pic>
          <p:nvPicPr>
            <p:cNvPr id="10" name="Picture 9">
              <a:extLst>
                <a:ext uri="{FF2B5EF4-FFF2-40B4-BE49-F238E27FC236}">
                  <a16:creationId xmlns:a16="http://schemas.microsoft.com/office/drawing/2014/main" id="{A5101FE7-9599-CA96-1AA4-337052319E07}"/>
                </a:ext>
              </a:extLst>
            </p:cNvPr>
            <p:cNvPicPr>
              <a:picLocks noChangeAspect="1"/>
            </p:cNvPicPr>
            <p:nvPr/>
          </p:nvPicPr>
          <p:blipFill>
            <a:blip r:embed="rId6"/>
            <a:stretch>
              <a:fillRect/>
            </a:stretch>
          </p:blipFill>
          <p:spPr>
            <a:xfrm>
              <a:off x="3923563" y="1957060"/>
              <a:ext cx="641950" cy="641950"/>
            </a:xfrm>
            <a:prstGeom prst="rect">
              <a:avLst/>
            </a:prstGeom>
          </p:spPr>
        </p:pic>
        <p:pic>
          <p:nvPicPr>
            <p:cNvPr id="11" name="Picture 10">
              <a:extLst>
                <a:ext uri="{FF2B5EF4-FFF2-40B4-BE49-F238E27FC236}">
                  <a16:creationId xmlns:a16="http://schemas.microsoft.com/office/drawing/2014/main" id="{CC716818-62EC-E129-CAB9-64E4A05588F5}"/>
                </a:ext>
              </a:extLst>
            </p:cNvPr>
            <p:cNvPicPr>
              <a:picLocks noChangeAspect="1"/>
            </p:cNvPicPr>
            <p:nvPr/>
          </p:nvPicPr>
          <p:blipFill>
            <a:blip r:embed="rId7"/>
            <a:stretch>
              <a:fillRect/>
            </a:stretch>
          </p:blipFill>
          <p:spPr>
            <a:xfrm>
              <a:off x="4985647" y="1987077"/>
              <a:ext cx="581916" cy="581916"/>
            </a:xfrm>
            <a:prstGeom prst="rect">
              <a:avLst/>
            </a:prstGeom>
          </p:spPr>
        </p:pic>
        <p:pic>
          <p:nvPicPr>
            <p:cNvPr id="13" name="Picture 12">
              <a:extLst>
                <a:ext uri="{FF2B5EF4-FFF2-40B4-BE49-F238E27FC236}">
                  <a16:creationId xmlns:a16="http://schemas.microsoft.com/office/drawing/2014/main" id="{AF8A52A6-0B93-C5F5-1E41-7EEF17BBCA81}"/>
                </a:ext>
              </a:extLst>
            </p:cNvPr>
            <p:cNvPicPr>
              <a:picLocks noChangeAspect="1"/>
            </p:cNvPicPr>
            <p:nvPr/>
          </p:nvPicPr>
          <p:blipFill>
            <a:blip r:embed="rId8"/>
            <a:stretch>
              <a:fillRect/>
            </a:stretch>
          </p:blipFill>
          <p:spPr>
            <a:xfrm>
              <a:off x="5987697" y="1965298"/>
              <a:ext cx="625475" cy="625475"/>
            </a:xfrm>
            <a:prstGeom prst="rect">
              <a:avLst/>
            </a:prstGeom>
          </p:spPr>
        </p:pic>
        <p:sp>
          <p:nvSpPr>
            <p:cNvPr id="14" name="TextBox 13">
              <a:extLst>
                <a:ext uri="{FF2B5EF4-FFF2-40B4-BE49-F238E27FC236}">
                  <a16:creationId xmlns:a16="http://schemas.microsoft.com/office/drawing/2014/main" id="{5AA8BC9A-45FA-2472-C4B8-9D4C3238F591}"/>
                </a:ext>
              </a:extLst>
            </p:cNvPr>
            <p:cNvSpPr txBox="1"/>
            <p:nvPr/>
          </p:nvSpPr>
          <p:spPr>
            <a:xfrm>
              <a:off x="7033307" y="2093369"/>
              <a:ext cx="559769" cy="369332"/>
            </a:xfrm>
            <a:prstGeom prst="rect">
              <a:avLst/>
            </a:prstGeom>
            <a:noFill/>
          </p:spPr>
          <p:txBody>
            <a:bodyPr wrap="none" rtlCol="0">
              <a:spAutoFit/>
            </a:bodyPr>
            <a:lstStyle/>
            <a:p>
              <a:r>
                <a:rPr lang="en-US" dirty="0"/>
                <a:t>Ans</a:t>
              </a:r>
            </a:p>
          </p:txBody>
        </p:sp>
        <p:sp>
          <p:nvSpPr>
            <p:cNvPr id="15" name="Left Bracket 14">
              <a:extLst>
                <a:ext uri="{FF2B5EF4-FFF2-40B4-BE49-F238E27FC236}">
                  <a16:creationId xmlns:a16="http://schemas.microsoft.com/office/drawing/2014/main" id="{54D5C404-AD28-5780-A153-97A52094BE31}"/>
                </a:ext>
              </a:extLst>
            </p:cNvPr>
            <p:cNvSpPr/>
            <p:nvPr/>
          </p:nvSpPr>
          <p:spPr>
            <a:xfrm>
              <a:off x="3690542" y="1738676"/>
              <a:ext cx="147145" cy="1078719"/>
            </a:xfrm>
            <a:prstGeom prst="leftBracket">
              <a:avLst/>
            </a:prstGeom>
            <a:ln>
              <a:solidFill>
                <a:schemeClr val="tx1">
                  <a:lumMod val="50000"/>
                  <a:lumOff val="50000"/>
                </a:schemeClr>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16" name="Left Bracket 15">
              <a:extLst>
                <a:ext uri="{FF2B5EF4-FFF2-40B4-BE49-F238E27FC236}">
                  <a16:creationId xmlns:a16="http://schemas.microsoft.com/office/drawing/2014/main" id="{27866E3F-1FD7-8ADA-7A80-C924FBC83553}"/>
                </a:ext>
              </a:extLst>
            </p:cNvPr>
            <p:cNvSpPr/>
            <p:nvPr/>
          </p:nvSpPr>
          <p:spPr>
            <a:xfrm rot="10800000">
              <a:off x="7519503" y="1738676"/>
              <a:ext cx="147145" cy="1078719"/>
            </a:xfrm>
            <a:prstGeom prst="leftBracket">
              <a:avLst/>
            </a:prstGeom>
            <a:ln>
              <a:solidFill>
                <a:schemeClr val="tx1">
                  <a:lumMod val="50000"/>
                  <a:lumOff val="50000"/>
                </a:schemeClr>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grpSp>
      <p:pic>
        <p:nvPicPr>
          <p:cNvPr id="18" name="Picture 17" descr="Cartoon elephant wearing a suit and standing next to books&#10;&#10;Description automatically generated">
            <a:extLst>
              <a:ext uri="{FF2B5EF4-FFF2-40B4-BE49-F238E27FC236}">
                <a16:creationId xmlns:a16="http://schemas.microsoft.com/office/drawing/2014/main" id="{AFB742DE-AA78-BE29-72F0-2C2C2C823F84}"/>
              </a:ext>
            </a:extLst>
          </p:cNvPr>
          <p:cNvPicPr>
            <a:picLocks noChangeAspect="1"/>
          </p:cNvPicPr>
          <p:nvPr/>
        </p:nvPicPr>
        <p:blipFill>
          <a:blip r:embed="rId9"/>
          <a:stretch>
            <a:fillRect/>
          </a:stretch>
        </p:blipFill>
        <p:spPr>
          <a:xfrm>
            <a:off x="2424869" y="3429000"/>
            <a:ext cx="855166" cy="868915"/>
          </a:xfrm>
          <a:prstGeom prst="rect">
            <a:avLst/>
          </a:prstGeom>
        </p:spPr>
      </p:pic>
      <p:sp>
        <p:nvSpPr>
          <p:cNvPr id="19" name="TextBox 18">
            <a:extLst>
              <a:ext uri="{FF2B5EF4-FFF2-40B4-BE49-F238E27FC236}">
                <a16:creationId xmlns:a16="http://schemas.microsoft.com/office/drawing/2014/main" id="{94821EEC-2586-337E-D6F4-F3D9789D2BAE}"/>
              </a:ext>
            </a:extLst>
          </p:cNvPr>
          <p:cNvSpPr txBox="1"/>
          <p:nvPr/>
        </p:nvSpPr>
        <p:spPr>
          <a:xfrm>
            <a:off x="2212308" y="4346159"/>
            <a:ext cx="1280287" cy="369332"/>
          </a:xfrm>
          <a:prstGeom prst="rect">
            <a:avLst/>
          </a:prstGeom>
          <a:noFill/>
        </p:spPr>
        <p:txBody>
          <a:bodyPr wrap="none" rtlCol="0">
            <a:spAutoFit/>
          </a:bodyPr>
          <a:lstStyle/>
          <a:p>
            <a:r>
              <a:rPr lang="en-US" dirty="0" err="1"/>
              <a:t>MAmmoTH</a:t>
            </a:r>
            <a:endParaRPr lang="en-US" dirty="0"/>
          </a:p>
        </p:txBody>
      </p:sp>
    </p:spTree>
    <p:extLst>
      <p:ext uri="{BB962C8B-B14F-4D97-AF65-F5344CB8AC3E}">
        <p14:creationId xmlns:p14="http://schemas.microsoft.com/office/powerpoint/2010/main" val="4150402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2336D-8B1D-96BB-C8A3-48C6882588C3}"/>
              </a:ext>
            </a:extLst>
          </p:cNvPr>
          <p:cNvSpPr>
            <a:spLocks noGrp="1"/>
          </p:cNvSpPr>
          <p:nvPr>
            <p:ph type="title"/>
          </p:nvPr>
        </p:nvSpPr>
        <p:spPr/>
        <p:txBody>
          <a:bodyPr/>
          <a:lstStyle/>
          <a:p>
            <a:r>
              <a:rPr lang="en-US" dirty="0"/>
              <a:t>Experimental Results of </a:t>
            </a:r>
            <a:r>
              <a:rPr lang="en-US" dirty="0" err="1"/>
              <a:t>MAmmoTH</a:t>
            </a:r>
            <a:endParaRPr lang="en-US" dirty="0"/>
          </a:p>
        </p:txBody>
      </p:sp>
      <p:sp>
        <p:nvSpPr>
          <p:cNvPr id="6" name="Slide Number Placeholder 5">
            <a:extLst>
              <a:ext uri="{FF2B5EF4-FFF2-40B4-BE49-F238E27FC236}">
                <a16:creationId xmlns:a16="http://schemas.microsoft.com/office/drawing/2014/main" id="{A6E6F8E8-D590-5001-ABE8-943D5920CF38}"/>
              </a:ext>
            </a:extLst>
          </p:cNvPr>
          <p:cNvSpPr>
            <a:spLocks noGrp="1"/>
          </p:cNvSpPr>
          <p:nvPr>
            <p:ph type="sldNum" sz="quarter" idx="12"/>
          </p:nvPr>
        </p:nvSpPr>
        <p:spPr/>
        <p:txBody>
          <a:bodyPr/>
          <a:lstStyle/>
          <a:p>
            <a:fld id="{BA64772F-E81F-0045-92B8-B93AB4530561}" type="slidenum">
              <a:rPr lang="en-US" smtClean="0"/>
              <a:t>26</a:t>
            </a:fld>
            <a:endParaRPr lang="en-US"/>
          </a:p>
        </p:txBody>
      </p:sp>
      <p:graphicFrame>
        <p:nvGraphicFramePr>
          <p:cNvPr id="11" name="Chart 10">
            <a:extLst>
              <a:ext uri="{FF2B5EF4-FFF2-40B4-BE49-F238E27FC236}">
                <a16:creationId xmlns:a16="http://schemas.microsoft.com/office/drawing/2014/main" id="{0C0483EC-7A4C-B26D-98CC-3B5A2320C9DD}"/>
              </a:ext>
            </a:extLst>
          </p:cNvPr>
          <p:cNvGraphicFramePr/>
          <p:nvPr>
            <p:extLst>
              <p:ext uri="{D42A27DB-BD31-4B8C-83A1-F6EECF244321}">
                <p14:modId xmlns:p14="http://schemas.microsoft.com/office/powerpoint/2010/main" val="3665854666"/>
              </p:ext>
            </p:extLst>
          </p:nvPr>
        </p:nvGraphicFramePr>
        <p:xfrm>
          <a:off x="2246489" y="1454855"/>
          <a:ext cx="7699021" cy="4665840"/>
        </p:xfrm>
        <a:graphic>
          <a:graphicData uri="http://schemas.openxmlformats.org/drawingml/2006/chart">
            <c:chart xmlns:c="http://schemas.openxmlformats.org/drawingml/2006/chart" xmlns:r="http://schemas.openxmlformats.org/officeDocument/2006/relationships" r:id="rId3"/>
          </a:graphicData>
        </a:graphic>
      </p:graphicFrame>
      <p:sp>
        <p:nvSpPr>
          <p:cNvPr id="17" name="Rounded Rectangle 16">
            <a:extLst>
              <a:ext uri="{FF2B5EF4-FFF2-40B4-BE49-F238E27FC236}">
                <a16:creationId xmlns:a16="http://schemas.microsoft.com/office/drawing/2014/main" id="{8E96F50E-14F9-A914-D78A-7C49C7531E9D}"/>
              </a:ext>
            </a:extLst>
          </p:cNvPr>
          <p:cNvSpPr/>
          <p:nvPr/>
        </p:nvSpPr>
        <p:spPr>
          <a:xfrm>
            <a:off x="4453140" y="2878667"/>
            <a:ext cx="1371927" cy="2844800"/>
          </a:xfrm>
          <a:prstGeom prst="roundRect">
            <a:avLst>
              <a:gd name="adj" fmla="val 10880"/>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TextBox 19">
            <a:extLst>
              <a:ext uri="{FF2B5EF4-FFF2-40B4-BE49-F238E27FC236}">
                <a16:creationId xmlns:a16="http://schemas.microsoft.com/office/drawing/2014/main" id="{4237B2F1-CFBE-F2A1-227E-4E128A19F651}"/>
              </a:ext>
            </a:extLst>
          </p:cNvPr>
          <p:cNvSpPr txBox="1"/>
          <p:nvPr/>
        </p:nvSpPr>
        <p:spPr>
          <a:xfrm>
            <a:off x="4766244" y="2391508"/>
            <a:ext cx="745717" cy="369332"/>
          </a:xfrm>
          <a:prstGeom prst="rect">
            <a:avLst/>
          </a:prstGeom>
          <a:noFill/>
        </p:spPr>
        <p:txBody>
          <a:bodyPr wrap="none" rtlCol="0">
            <a:spAutoFit/>
          </a:bodyPr>
          <a:lstStyle/>
          <a:p>
            <a:r>
              <a:rPr lang="en-US" dirty="0">
                <a:solidFill>
                  <a:srgbClr val="FF0000"/>
                </a:solidFill>
              </a:rPr>
              <a:t>+21%</a:t>
            </a:r>
          </a:p>
        </p:txBody>
      </p:sp>
      <p:sp>
        <p:nvSpPr>
          <p:cNvPr id="3" name="TextBox 2">
            <a:extLst>
              <a:ext uri="{FF2B5EF4-FFF2-40B4-BE49-F238E27FC236}">
                <a16:creationId xmlns:a16="http://schemas.microsoft.com/office/drawing/2014/main" id="{BD74E216-EA07-E705-0A88-051F7B445AFF}"/>
              </a:ext>
            </a:extLst>
          </p:cNvPr>
          <p:cNvSpPr txBox="1"/>
          <p:nvPr/>
        </p:nvSpPr>
        <p:spPr>
          <a:xfrm>
            <a:off x="1587526" y="5033813"/>
            <a:ext cx="658963" cy="369332"/>
          </a:xfrm>
          <a:prstGeom prst="rect">
            <a:avLst/>
          </a:prstGeom>
          <a:noFill/>
        </p:spPr>
        <p:txBody>
          <a:bodyPr wrap="none" rtlCol="0">
            <a:spAutoFit/>
          </a:bodyPr>
          <a:lstStyle/>
          <a:p>
            <a:r>
              <a:rPr lang="en-US" dirty="0" err="1"/>
              <a:t>SoTA</a:t>
            </a:r>
            <a:endParaRPr lang="en-US" dirty="0"/>
          </a:p>
        </p:txBody>
      </p:sp>
      <p:cxnSp>
        <p:nvCxnSpPr>
          <p:cNvPr id="4" name="Straight Arrow Connector 3">
            <a:extLst>
              <a:ext uri="{FF2B5EF4-FFF2-40B4-BE49-F238E27FC236}">
                <a16:creationId xmlns:a16="http://schemas.microsoft.com/office/drawing/2014/main" id="{2EBAAC1F-F855-EFD2-0A98-FD4A58A83F3F}"/>
              </a:ext>
            </a:extLst>
          </p:cNvPr>
          <p:cNvCxnSpPr>
            <a:cxnSpLocks/>
            <a:stCxn id="3" idx="3"/>
          </p:cNvCxnSpPr>
          <p:nvPr/>
        </p:nvCxnSpPr>
        <p:spPr>
          <a:xfrm>
            <a:off x="2246489" y="5218479"/>
            <a:ext cx="2294689" cy="0"/>
          </a:xfrm>
          <a:prstGeom prst="straightConnector1">
            <a:avLst/>
          </a:prstGeom>
          <a:ln w="12700">
            <a:solidFill>
              <a:schemeClr val="tx1"/>
            </a:solidFill>
            <a:prstDash val="lgDash"/>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141819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0"/>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20" grpId="0"/>
      <p:bldP spid="3"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69FE6-4524-00E4-D3E3-1AD2BC021EC6}"/>
              </a:ext>
            </a:extLst>
          </p:cNvPr>
          <p:cNvSpPr>
            <a:spLocks noGrp="1"/>
          </p:cNvSpPr>
          <p:nvPr>
            <p:ph type="title"/>
          </p:nvPr>
        </p:nvSpPr>
        <p:spPr/>
        <p:txBody>
          <a:bodyPr/>
          <a:lstStyle/>
          <a:p>
            <a:r>
              <a:rPr lang="en-US" dirty="0"/>
              <a:t>Impact of </a:t>
            </a:r>
            <a:r>
              <a:rPr lang="en-US" dirty="0" err="1"/>
              <a:t>PoT</a:t>
            </a:r>
            <a:r>
              <a:rPr lang="en-US" dirty="0"/>
              <a:t> and </a:t>
            </a:r>
            <a:r>
              <a:rPr lang="en-US" dirty="0" err="1"/>
              <a:t>MAmmoTH</a:t>
            </a:r>
            <a:endParaRPr lang="en-US" dirty="0"/>
          </a:p>
        </p:txBody>
      </p:sp>
      <p:sp>
        <p:nvSpPr>
          <p:cNvPr id="4" name="Slide Number Placeholder 3">
            <a:extLst>
              <a:ext uri="{FF2B5EF4-FFF2-40B4-BE49-F238E27FC236}">
                <a16:creationId xmlns:a16="http://schemas.microsoft.com/office/drawing/2014/main" id="{4FA17E40-795D-A389-77BB-EADD126CE676}"/>
              </a:ext>
            </a:extLst>
          </p:cNvPr>
          <p:cNvSpPr>
            <a:spLocks noGrp="1"/>
          </p:cNvSpPr>
          <p:nvPr>
            <p:ph type="sldNum" sz="quarter" idx="12"/>
          </p:nvPr>
        </p:nvSpPr>
        <p:spPr/>
        <p:txBody>
          <a:bodyPr/>
          <a:lstStyle/>
          <a:p>
            <a:fld id="{BA64772F-E81F-0045-92B8-B93AB4530561}" type="slidenum">
              <a:rPr lang="en-US" smtClean="0"/>
              <a:t>27</a:t>
            </a:fld>
            <a:endParaRPr lang="en-US"/>
          </a:p>
        </p:txBody>
      </p:sp>
      <p:grpSp>
        <p:nvGrpSpPr>
          <p:cNvPr id="24" name="Group 23">
            <a:extLst>
              <a:ext uri="{FF2B5EF4-FFF2-40B4-BE49-F238E27FC236}">
                <a16:creationId xmlns:a16="http://schemas.microsoft.com/office/drawing/2014/main" id="{36EFDC73-5B00-2465-B456-26065BEEB069}"/>
              </a:ext>
            </a:extLst>
          </p:cNvPr>
          <p:cNvGrpSpPr/>
          <p:nvPr/>
        </p:nvGrpSpPr>
        <p:grpSpPr>
          <a:xfrm>
            <a:off x="8105086" y="1914984"/>
            <a:ext cx="3260834" cy="1968570"/>
            <a:chOff x="8058961" y="1644048"/>
            <a:chExt cx="3260834" cy="1968570"/>
          </a:xfrm>
        </p:grpSpPr>
        <p:grpSp>
          <p:nvGrpSpPr>
            <p:cNvPr id="22" name="Group 21">
              <a:extLst>
                <a:ext uri="{FF2B5EF4-FFF2-40B4-BE49-F238E27FC236}">
                  <a16:creationId xmlns:a16="http://schemas.microsoft.com/office/drawing/2014/main" id="{1E19C2C9-4AE6-FBD5-C961-F0F5C3DAA9C3}"/>
                </a:ext>
              </a:extLst>
            </p:cNvPr>
            <p:cNvGrpSpPr/>
            <p:nvPr/>
          </p:nvGrpSpPr>
          <p:grpSpPr>
            <a:xfrm>
              <a:off x="8231271" y="1686864"/>
              <a:ext cx="2764220" cy="1756015"/>
              <a:chOff x="8515700" y="1568350"/>
              <a:chExt cx="2764220" cy="1756015"/>
            </a:xfrm>
          </p:grpSpPr>
          <p:pic>
            <p:nvPicPr>
              <p:cNvPr id="19" name="Picture 18" descr="A close-up of a logo&#10;&#10;Description automatically generated">
                <a:extLst>
                  <a:ext uri="{FF2B5EF4-FFF2-40B4-BE49-F238E27FC236}">
                    <a16:creationId xmlns:a16="http://schemas.microsoft.com/office/drawing/2014/main" id="{C2B5D25C-145B-FB9C-8C4C-BA273E71FA39}"/>
                  </a:ext>
                </a:extLst>
              </p:cNvPr>
              <p:cNvPicPr>
                <a:picLocks noChangeAspect="1"/>
              </p:cNvPicPr>
              <p:nvPr/>
            </p:nvPicPr>
            <p:blipFill>
              <a:blip r:embed="rId2"/>
              <a:stretch>
                <a:fillRect/>
              </a:stretch>
            </p:blipFill>
            <p:spPr>
              <a:xfrm>
                <a:off x="8546205" y="1568350"/>
                <a:ext cx="2733715" cy="772363"/>
              </a:xfrm>
              <a:prstGeom prst="rect">
                <a:avLst/>
              </a:prstGeom>
            </p:spPr>
          </p:pic>
          <p:pic>
            <p:nvPicPr>
              <p:cNvPr id="21" name="Picture 20" descr="A screenshot of a computer&#10;&#10;Description automatically generated">
                <a:extLst>
                  <a:ext uri="{FF2B5EF4-FFF2-40B4-BE49-F238E27FC236}">
                    <a16:creationId xmlns:a16="http://schemas.microsoft.com/office/drawing/2014/main" id="{0A3236E6-91BF-0300-ED4C-19EA6D177EFD}"/>
                  </a:ext>
                </a:extLst>
              </p:cNvPr>
              <p:cNvPicPr>
                <a:picLocks noChangeAspect="1"/>
              </p:cNvPicPr>
              <p:nvPr/>
            </p:nvPicPr>
            <p:blipFill>
              <a:blip r:embed="rId3"/>
              <a:stretch>
                <a:fillRect/>
              </a:stretch>
            </p:blipFill>
            <p:spPr>
              <a:xfrm>
                <a:off x="8515700" y="2397545"/>
                <a:ext cx="2743200" cy="926820"/>
              </a:xfrm>
              <a:prstGeom prst="rect">
                <a:avLst/>
              </a:prstGeom>
            </p:spPr>
          </p:pic>
        </p:grpSp>
        <p:sp>
          <p:nvSpPr>
            <p:cNvPr id="23" name="Rectangle 22">
              <a:extLst>
                <a:ext uri="{FF2B5EF4-FFF2-40B4-BE49-F238E27FC236}">
                  <a16:creationId xmlns:a16="http://schemas.microsoft.com/office/drawing/2014/main" id="{5A3008C3-CC79-61AC-7E3B-33B6EB63E8E8}"/>
                </a:ext>
              </a:extLst>
            </p:cNvPr>
            <p:cNvSpPr/>
            <p:nvPr/>
          </p:nvSpPr>
          <p:spPr>
            <a:xfrm>
              <a:off x="8058961" y="1644048"/>
              <a:ext cx="3260834" cy="1968570"/>
            </a:xfrm>
            <a:prstGeom prst="rect">
              <a:avLst/>
            </a:prstGeom>
            <a:noFill/>
            <a:ln w="6350">
              <a:solidFill>
                <a:schemeClr val="accent1">
                  <a:shade val="1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81D44A96-9595-A9F3-F4CB-84E898D0434E}"/>
              </a:ext>
            </a:extLst>
          </p:cNvPr>
          <p:cNvGrpSpPr/>
          <p:nvPr/>
        </p:nvGrpSpPr>
        <p:grpSpPr>
          <a:xfrm>
            <a:off x="4274007" y="1443957"/>
            <a:ext cx="3642706" cy="4737412"/>
            <a:chOff x="4274007" y="1443957"/>
            <a:chExt cx="3642706" cy="4737412"/>
          </a:xfrm>
        </p:grpSpPr>
        <p:grpSp>
          <p:nvGrpSpPr>
            <p:cNvPr id="7" name="Group 6">
              <a:extLst>
                <a:ext uri="{FF2B5EF4-FFF2-40B4-BE49-F238E27FC236}">
                  <a16:creationId xmlns:a16="http://schemas.microsoft.com/office/drawing/2014/main" id="{7463BB9B-5C37-9D6F-257A-9CDD52B3E48C}"/>
                </a:ext>
              </a:extLst>
            </p:cNvPr>
            <p:cNvGrpSpPr/>
            <p:nvPr/>
          </p:nvGrpSpPr>
          <p:grpSpPr>
            <a:xfrm>
              <a:off x="4274007" y="1926273"/>
              <a:ext cx="3642706" cy="4255096"/>
              <a:chOff x="7262122" y="2111762"/>
              <a:chExt cx="3642706" cy="4255096"/>
            </a:xfrm>
          </p:grpSpPr>
          <p:pic>
            <p:nvPicPr>
              <p:cNvPr id="9" name="Picture 8" descr="A screenshot of a phone&#10;&#10;Description automatically generated">
                <a:extLst>
                  <a:ext uri="{FF2B5EF4-FFF2-40B4-BE49-F238E27FC236}">
                    <a16:creationId xmlns:a16="http://schemas.microsoft.com/office/drawing/2014/main" id="{F3E7992E-AA5E-0485-9A60-C7552123FF29}"/>
                  </a:ext>
                </a:extLst>
              </p:cNvPr>
              <p:cNvPicPr>
                <a:picLocks noChangeAspect="1"/>
              </p:cNvPicPr>
              <p:nvPr/>
            </p:nvPicPr>
            <p:blipFill>
              <a:blip r:embed="rId4"/>
              <a:stretch>
                <a:fillRect/>
              </a:stretch>
            </p:blipFill>
            <p:spPr>
              <a:xfrm>
                <a:off x="7576680" y="2111762"/>
                <a:ext cx="2733716" cy="3640234"/>
              </a:xfrm>
              <a:prstGeom prst="rect">
                <a:avLst/>
              </a:prstGeom>
            </p:spPr>
          </p:pic>
          <p:sp>
            <p:nvSpPr>
              <p:cNvPr id="10" name="Rectangle 9">
                <a:extLst>
                  <a:ext uri="{FF2B5EF4-FFF2-40B4-BE49-F238E27FC236}">
                    <a16:creationId xmlns:a16="http://schemas.microsoft.com/office/drawing/2014/main" id="{41AD2CFC-34DA-5413-E66B-F3F695A9DABD}"/>
                  </a:ext>
                </a:extLst>
              </p:cNvPr>
              <p:cNvSpPr/>
              <p:nvPr/>
            </p:nvSpPr>
            <p:spPr>
              <a:xfrm>
                <a:off x="7262122" y="2111762"/>
                <a:ext cx="3642706" cy="4255096"/>
              </a:xfrm>
              <a:prstGeom prst="rect">
                <a:avLst/>
              </a:prstGeom>
              <a:noFill/>
              <a:ln w="635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7EE04790-B26D-9406-EC9A-BE93ED6D2C96}"/>
                  </a:ext>
                </a:extLst>
              </p:cNvPr>
              <p:cNvSpPr/>
              <p:nvPr/>
            </p:nvSpPr>
            <p:spPr>
              <a:xfrm>
                <a:off x="7557811" y="5490782"/>
                <a:ext cx="2044840" cy="365126"/>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731D5B8B-2A82-59EB-31AC-B847FA148A20}"/>
                  </a:ext>
                </a:extLst>
              </p:cNvPr>
              <p:cNvSpPr txBox="1"/>
              <p:nvPr/>
            </p:nvSpPr>
            <p:spPr>
              <a:xfrm>
                <a:off x="7491201" y="5951363"/>
                <a:ext cx="3413627" cy="338554"/>
              </a:xfrm>
              <a:prstGeom prst="rect">
                <a:avLst/>
              </a:prstGeom>
              <a:noFill/>
            </p:spPr>
            <p:txBody>
              <a:bodyPr wrap="none" rtlCol="0">
                <a:spAutoFit/>
              </a:bodyPr>
              <a:lstStyle/>
              <a:p>
                <a:r>
                  <a:rPr lang="en-US" sz="1600" dirty="0">
                    <a:solidFill>
                      <a:srgbClr val="FF0000"/>
                    </a:solidFill>
                  </a:rPr>
                  <a:t>529 models trained  on </a:t>
                </a:r>
                <a:r>
                  <a:rPr lang="en-US" sz="1600" dirty="0" err="1">
                    <a:solidFill>
                      <a:srgbClr val="FF0000"/>
                    </a:solidFill>
                  </a:rPr>
                  <a:t>MathInstruct</a:t>
                </a:r>
                <a:r>
                  <a:rPr lang="en-US" sz="1600" dirty="0">
                    <a:solidFill>
                      <a:srgbClr val="FF0000"/>
                    </a:solidFill>
                  </a:rPr>
                  <a:t> </a:t>
                </a:r>
              </a:p>
            </p:txBody>
          </p:sp>
        </p:grpSp>
        <p:pic>
          <p:nvPicPr>
            <p:cNvPr id="1026" name="Picture 2" descr="Brand assets - Hugging Face">
              <a:extLst>
                <a:ext uri="{FF2B5EF4-FFF2-40B4-BE49-F238E27FC236}">
                  <a16:creationId xmlns:a16="http://schemas.microsoft.com/office/drawing/2014/main" id="{93F0668D-26E4-1269-2D17-80D87BB2FAE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145998" y="1443957"/>
              <a:ext cx="1618850" cy="430429"/>
            </a:xfrm>
            <a:prstGeom prst="rect">
              <a:avLst/>
            </a:prstGeom>
            <a:noFill/>
            <a:extLst>
              <a:ext uri="{909E8E84-426E-40DD-AFC4-6F175D3DCCD1}">
                <a14:hiddenFill xmlns:a14="http://schemas.microsoft.com/office/drawing/2010/main">
                  <a:solidFill>
                    <a:srgbClr val="FFFFFF"/>
                  </a:solidFill>
                </a14:hiddenFill>
              </a:ext>
            </a:extLst>
          </p:spPr>
        </p:pic>
      </p:grpSp>
      <p:pic>
        <p:nvPicPr>
          <p:cNvPr id="31" name="Picture 30" descr="A screenshot of a computer&#10;&#10;Description automatically generated">
            <a:extLst>
              <a:ext uri="{FF2B5EF4-FFF2-40B4-BE49-F238E27FC236}">
                <a16:creationId xmlns:a16="http://schemas.microsoft.com/office/drawing/2014/main" id="{950C0630-7F32-DF6E-F152-3AE5BE061993}"/>
              </a:ext>
            </a:extLst>
          </p:cNvPr>
          <p:cNvPicPr>
            <a:picLocks noChangeAspect="1"/>
          </p:cNvPicPr>
          <p:nvPr/>
        </p:nvPicPr>
        <p:blipFill rotWithShape="1">
          <a:blip r:embed="rId6"/>
          <a:srcRect l="-1362" t="-556" r="3204" b="23137"/>
          <a:stretch/>
        </p:blipFill>
        <p:spPr>
          <a:xfrm>
            <a:off x="8105084" y="3101076"/>
            <a:ext cx="3260835" cy="3080293"/>
          </a:xfrm>
          <a:prstGeom prst="rect">
            <a:avLst/>
          </a:prstGeom>
          <a:ln w="6350">
            <a:solidFill>
              <a:schemeClr val="tx1"/>
            </a:solidFill>
          </a:ln>
        </p:spPr>
      </p:pic>
      <p:grpSp>
        <p:nvGrpSpPr>
          <p:cNvPr id="33" name="Group 32">
            <a:extLst>
              <a:ext uri="{FF2B5EF4-FFF2-40B4-BE49-F238E27FC236}">
                <a16:creationId xmlns:a16="http://schemas.microsoft.com/office/drawing/2014/main" id="{C876F24C-13B3-6B0E-F283-30B17E36C72B}"/>
              </a:ext>
            </a:extLst>
          </p:cNvPr>
          <p:cNvGrpSpPr/>
          <p:nvPr/>
        </p:nvGrpSpPr>
        <p:grpSpPr>
          <a:xfrm>
            <a:off x="8938770" y="1443957"/>
            <a:ext cx="1305390" cy="400761"/>
            <a:chOff x="8918222" y="1443957"/>
            <a:chExt cx="1305390" cy="400761"/>
          </a:xfrm>
        </p:grpSpPr>
        <p:pic>
          <p:nvPicPr>
            <p:cNvPr id="1034" name="Picture 10" descr="Community Educational Research Group">
              <a:extLst>
                <a:ext uri="{FF2B5EF4-FFF2-40B4-BE49-F238E27FC236}">
                  <a16:creationId xmlns:a16="http://schemas.microsoft.com/office/drawing/2014/main" id="{2D5F4E33-A135-A4D9-DF60-D444F98D8C04}"/>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918222" y="1443957"/>
              <a:ext cx="400761" cy="400761"/>
            </a:xfrm>
            <a:prstGeom prst="rect">
              <a:avLst/>
            </a:prstGeom>
            <a:noFill/>
            <a:extLst>
              <a:ext uri="{909E8E84-426E-40DD-AFC4-6F175D3DCCD1}">
                <a14:hiddenFill xmlns:a14="http://schemas.microsoft.com/office/drawing/2010/main">
                  <a:solidFill>
                    <a:srgbClr val="FFFFFF"/>
                  </a:solidFill>
                </a14:hiddenFill>
              </a:ext>
            </a:extLst>
          </p:spPr>
        </p:pic>
        <p:sp>
          <p:nvSpPr>
            <p:cNvPr id="32" name="TextBox 31">
              <a:extLst>
                <a:ext uri="{FF2B5EF4-FFF2-40B4-BE49-F238E27FC236}">
                  <a16:creationId xmlns:a16="http://schemas.microsoft.com/office/drawing/2014/main" id="{520D02A3-236B-83EE-7D43-442A0D405FF3}"/>
                </a:ext>
              </a:extLst>
            </p:cNvPr>
            <p:cNvSpPr txBox="1"/>
            <p:nvPr/>
          </p:nvSpPr>
          <p:spPr>
            <a:xfrm>
              <a:off x="9304771" y="1458162"/>
              <a:ext cx="918841" cy="369332"/>
            </a:xfrm>
            <a:prstGeom prst="rect">
              <a:avLst/>
            </a:prstGeom>
            <a:noFill/>
          </p:spPr>
          <p:txBody>
            <a:bodyPr wrap="none" rtlCol="0">
              <a:spAutoFit/>
            </a:bodyPr>
            <a:lstStyle/>
            <a:p>
              <a:r>
                <a:rPr lang="en-US" dirty="0">
                  <a:latin typeface="Aldhabi" pitchFamily="2" charset="-78"/>
                  <a:ea typeface="ADLaM Display" panose="02010000000000000000" pitchFamily="2" charset="77"/>
                  <a:cs typeface="Aldhabi" pitchFamily="2" charset="-78"/>
                </a:rPr>
                <a:t>Community</a:t>
              </a:r>
            </a:p>
          </p:txBody>
        </p:sp>
      </p:grpSp>
      <p:grpSp>
        <p:nvGrpSpPr>
          <p:cNvPr id="29" name="Group 28">
            <a:extLst>
              <a:ext uri="{FF2B5EF4-FFF2-40B4-BE49-F238E27FC236}">
                <a16:creationId xmlns:a16="http://schemas.microsoft.com/office/drawing/2014/main" id="{68FEEA1F-18AE-0C54-5CB8-977B995C09D5}"/>
              </a:ext>
            </a:extLst>
          </p:cNvPr>
          <p:cNvGrpSpPr/>
          <p:nvPr/>
        </p:nvGrpSpPr>
        <p:grpSpPr>
          <a:xfrm>
            <a:off x="794941" y="1487721"/>
            <a:ext cx="3260835" cy="4679596"/>
            <a:chOff x="794941" y="1487721"/>
            <a:chExt cx="3260835" cy="4679596"/>
          </a:xfrm>
        </p:grpSpPr>
        <p:pic>
          <p:nvPicPr>
            <p:cNvPr id="3" name="Picture 2" descr="A screenshot of a computer&#10;&#10;Description automatically generated">
              <a:extLst>
                <a:ext uri="{FF2B5EF4-FFF2-40B4-BE49-F238E27FC236}">
                  <a16:creationId xmlns:a16="http://schemas.microsoft.com/office/drawing/2014/main" id="{23A7D2F4-C21A-EB2E-6D81-317771D2D131}"/>
                </a:ext>
              </a:extLst>
            </p:cNvPr>
            <p:cNvPicPr>
              <a:picLocks noChangeAspect="1"/>
            </p:cNvPicPr>
            <p:nvPr/>
          </p:nvPicPr>
          <p:blipFill>
            <a:blip r:embed="rId8"/>
            <a:stretch>
              <a:fillRect/>
            </a:stretch>
          </p:blipFill>
          <p:spPr>
            <a:xfrm>
              <a:off x="796928" y="3899974"/>
              <a:ext cx="3120365" cy="2204454"/>
            </a:xfrm>
            <a:prstGeom prst="rect">
              <a:avLst/>
            </a:prstGeom>
            <a:ln w="12700">
              <a:noFill/>
            </a:ln>
          </p:spPr>
        </p:pic>
        <p:grpSp>
          <p:nvGrpSpPr>
            <p:cNvPr id="6" name="Group 5">
              <a:extLst>
                <a:ext uri="{FF2B5EF4-FFF2-40B4-BE49-F238E27FC236}">
                  <a16:creationId xmlns:a16="http://schemas.microsoft.com/office/drawing/2014/main" id="{E109290E-D6D7-34F9-9226-BFEF5BF3D87F}"/>
                </a:ext>
              </a:extLst>
            </p:cNvPr>
            <p:cNvGrpSpPr/>
            <p:nvPr/>
          </p:nvGrpSpPr>
          <p:grpSpPr>
            <a:xfrm>
              <a:off x="935496" y="1996607"/>
              <a:ext cx="2805723" cy="1772723"/>
              <a:chOff x="709563" y="1634027"/>
              <a:chExt cx="4739533" cy="2962898"/>
            </a:xfrm>
          </p:grpSpPr>
          <p:pic>
            <p:nvPicPr>
              <p:cNvPr id="20" name="Picture 19" descr="A number with black text&#10;&#10;Description automatically generated">
                <a:extLst>
                  <a:ext uri="{FF2B5EF4-FFF2-40B4-BE49-F238E27FC236}">
                    <a16:creationId xmlns:a16="http://schemas.microsoft.com/office/drawing/2014/main" id="{932A4864-99A2-A795-3A7A-DD5180E9759D}"/>
                  </a:ext>
                </a:extLst>
              </p:cNvPr>
              <p:cNvPicPr>
                <a:picLocks noChangeAspect="1"/>
              </p:cNvPicPr>
              <p:nvPr/>
            </p:nvPicPr>
            <p:blipFill>
              <a:blip r:embed="rId9"/>
              <a:stretch>
                <a:fillRect/>
              </a:stretch>
            </p:blipFill>
            <p:spPr>
              <a:xfrm>
                <a:off x="1597761" y="1634027"/>
                <a:ext cx="3092450" cy="716291"/>
              </a:xfrm>
              <a:prstGeom prst="rect">
                <a:avLst/>
              </a:prstGeom>
            </p:spPr>
          </p:pic>
          <p:pic>
            <p:nvPicPr>
              <p:cNvPr id="25" name="Picture 24" descr="A white background with black text&#10;&#10;Description automatically generated">
                <a:extLst>
                  <a:ext uri="{FF2B5EF4-FFF2-40B4-BE49-F238E27FC236}">
                    <a16:creationId xmlns:a16="http://schemas.microsoft.com/office/drawing/2014/main" id="{A95CA611-26A1-2897-49F0-3F6958F4D804}"/>
                  </a:ext>
                </a:extLst>
              </p:cNvPr>
              <p:cNvPicPr>
                <a:picLocks noChangeAspect="1"/>
              </p:cNvPicPr>
              <p:nvPr/>
            </p:nvPicPr>
            <p:blipFill>
              <a:blip r:embed="rId10"/>
              <a:stretch>
                <a:fillRect/>
              </a:stretch>
            </p:blipFill>
            <p:spPr>
              <a:xfrm>
                <a:off x="709563" y="3459282"/>
                <a:ext cx="4739533" cy="1137643"/>
              </a:xfrm>
              <a:prstGeom prst="rect">
                <a:avLst/>
              </a:prstGeom>
            </p:spPr>
          </p:pic>
          <p:pic>
            <p:nvPicPr>
              <p:cNvPr id="26" name="Picture 25" descr="A black text on a white background&#10;&#10;Description automatically generated">
                <a:extLst>
                  <a:ext uri="{FF2B5EF4-FFF2-40B4-BE49-F238E27FC236}">
                    <a16:creationId xmlns:a16="http://schemas.microsoft.com/office/drawing/2014/main" id="{C9B6875E-48B7-02CE-8CA0-57D2244D9C83}"/>
                  </a:ext>
                </a:extLst>
              </p:cNvPr>
              <p:cNvPicPr>
                <a:picLocks noChangeAspect="1"/>
              </p:cNvPicPr>
              <p:nvPr/>
            </p:nvPicPr>
            <p:blipFill>
              <a:blip r:embed="rId11"/>
              <a:stretch>
                <a:fillRect/>
              </a:stretch>
            </p:blipFill>
            <p:spPr>
              <a:xfrm>
                <a:off x="1016741" y="2290437"/>
                <a:ext cx="4386369" cy="1051033"/>
              </a:xfrm>
              <a:prstGeom prst="rect">
                <a:avLst/>
              </a:prstGeom>
            </p:spPr>
          </p:pic>
        </p:grpSp>
        <p:sp>
          <p:nvSpPr>
            <p:cNvPr id="28" name="Rectangle 27">
              <a:extLst>
                <a:ext uri="{FF2B5EF4-FFF2-40B4-BE49-F238E27FC236}">
                  <a16:creationId xmlns:a16="http://schemas.microsoft.com/office/drawing/2014/main" id="{1CE729B5-AAF0-16E2-7C22-DFB8C97623BC}"/>
                </a:ext>
              </a:extLst>
            </p:cNvPr>
            <p:cNvSpPr/>
            <p:nvPr/>
          </p:nvSpPr>
          <p:spPr>
            <a:xfrm>
              <a:off x="794941" y="1912221"/>
              <a:ext cx="3260835" cy="4255096"/>
            </a:xfrm>
            <a:prstGeom prst="rect">
              <a:avLst/>
            </a:prstGeom>
            <a:noFill/>
            <a:ln w="635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098" name="Picture 2">
              <a:extLst>
                <a:ext uri="{FF2B5EF4-FFF2-40B4-BE49-F238E27FC236}">
                  <a16:creationId xmlns:a16="http://schemas.microsoft.com/office/drawing/2014/main" id="{8B06103D-C14B-BDA1-0E43-15BA49D6F91D}"/>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675966" y="1487721"/>
              <a:ext cx="1254545" cy="339773"/>
            </a:xfrm>
            <a:prstGeom prst="rect">
              <a:avLst/>
            </a:prstGeom>
            <a:noFill/>
            <a:extLst>
              <a:ext uri="{909E8E84-426E-40DD-AFC4-6F175D3DCCD1}">
                <a14:hiddenFill xmlns:a14="http://schemas.microsoft.com/office/drawing/2010/main">
                  <a:solidFill>
                    <a:srgbClr val="FFFFFF"/>
                  </a:solidFill>
                </a14:hiddenFill>
              </a:ext>
            </a:extLst>
          </p:spPr>
        </p:pic>
      </p:grpSp>
      <p:sp>
        <p:nvSpPr>
          <p:cNvPr id="30" name="TextBox 29">
            <a:extLst>
              <a:ext uri="{FF2B5EF4-FFF2-40B4-BE49-F238E27FC236}">
                <a16:creationId xmlns:a16="http://schemas.microsoft.com/office/drawing/2014/main" id="{A7890337-CE64-B176-9D45-973AD1588583}"/>
              </a:ext>
            </a:extLst>
          </p:cNvPr>
          <p:cNvSpPr txBox="1"/>
          <p:nvPr/>
        </p:nvSpPr>
        <p:spPr>
          <a:xfrm>
            <a:off x="861731" y="4194632"/>
            <a:ext cx="1514902" cy="338554"/>
          </a:xfrm>
          <a:prstGeom prst="rect">
            <a:avLst/>
          </a:prstGeom>
          <a:noFill/>
        </p:spPr>
        <p:txBody>
          <a:bodyPr wrap="none" rtlCol="0">
            <a:spAutoFit/>
          </a:bodyPr>
          <a:lstStyle/>
          <a:p>
            <a:r>
              <a:rPr lang="en-US" sz="1600" dirty="0">
                <a:solidFill>
                  <a:srgbClr val="FF0000"/>
                </a:solidFill>
              </a:rPr>
              <a:t>1 year after </a:t>
            </a:r>
            <a:r>
              <a:rPr lang="en-US" sz="1600" dirty="0" err="1">
                <a:solidFill>
                  <a:srgbClr val="FF0000"/>
                </a:solidFill>
              </a:rPr>
              <a:t>PoT</a:t>
            </a:r>
            <a:endParaRPr lang="en-US" sz="1600" dirty="0">
              <a:solidFill>
                <a:srgbClr val="FF0000"/>
              </a:solidFill>
            </a:endParaRPr>
          </a:p>
        </p:txBody>
      </p:sp>
    </p:spTree>
    <p:extLst>
      <p:ext uri="{BB962C8B-B14F-4D97-AF65-F5344CB8AC3E}">
        <p14:creationId xmlns:p14="http://schemas.microsoft.com/office/powerpoint/2010/main" val="26791998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4"/>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3"/>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8BE00D-1604-8C43-8B79-CBD974248E01}"/>
              </a:ext>
            </a:extLst>
          </p:cNvPr>
          <p:cNvSpPr>
            <a:spLocks noGrp="1"/>
          </p:cNvSpPr>
          <p:nvPr>
            <p:ph type="title"/>
          </p:nvPr>
        </p:nvSpPr>
        <p:spPr/>
        <p:txBody>
          <a:bodyPr/>
          <a:lstStyle/>
          <a:p>
            <a:r>
              <a:rPr lang="en-US" dirty="0"/>
              <a:t>Limitations of </a:t>
            </a:r>
            <a:r>
              <a:rPr lang="en-US" dirty="0" err="1"/>
              <a:t>MAmmoTH</a:t>
            </a:r>
            <a:endParaRPr lang="en-US" dirty="0"/>
          </a:p>
        </p:txBody>
      </p:sp>
      <p:sp>
        <p:nvSpPr>
          <p:cNvPr id="4" name="Slide Number Placeholder 3">
            <a:extLst>
              <a:ext uri="{FF2B5EF4-FFF2-40B4-BE49-F238E27FC236}">
                <a16:creationId xmlns:a16="http://schemas.microsoft.com/office/drawing/2014/main" id="{D0C469E3-5876-461A-17E9-C03826299C97}"/>
              </a:ext>
            </a:extLst>
          </p:cNvPr>
          <p:cNvSpPr>
            <a:spLocks noGrp="1"/>
          </p:cNvSpPr>
          <p:nvPr>
            <p:ph type="sldNum" sz="quarter" idx="12"/>
          </p:nvPr>
        </p:nvSpPr>
        <p:spPr/>
        <p:txBody>
          <a:bodyPr/>
          <a:lstStyle/>
          <a:p>
            <a:fld id="{BA64772F-E81F-0045-92B8-B93AB4530561}" type="slidenum">
              <a:rPr lang="en-US" smtClean="0"/>
              <a:t>28</a:t>
            </a:fld>
            <a:endParaRPr lang="en-US"/>
          </a:p>
        </p:txBody>
      </p:sp>
      <p:pic>
        <p:nvPicPr>
          <p:cNvPr id="19" name="Picture 18" descr="A person standing next to a robot&#10;&#10;Description automatically generated">
            <a:extLst>
              <a:ext uri="{FF2B5EF4-FFF2-40B4-BE49-F238E27FC236}">
                <a16:creationId xmlns:a16="http://schemas.microsoft.com/office/drawing/2014/main" id="{C3D764FC-C98D-40AD-9736-2C56EDD18E8C}"/>
              </a:ext>
            </a:extLst>
          </p:cNvPr>
          <p:cNvPicPr>
            <a:picLocks noChangeAspect="1"/>
          </p:cNvPicPr>
          <p:nvPr/>
        </p:nvPicPr>
        <p:blipFill rotWithShape="1">
          <a:blip r:embed="rId2"/>
          <a:srcRect l="48569" b="17975"/>
          <a:stretch/>
        </p:blipFill>
        <p:spPr>
          <a:xfrm>
            <a:off x="4062593" y="2432492"/>
            <a:ext cx="1416394" cy="3105353"/>
          </a:xfrm>
          <a:prstGeom prst="rect">
            <a:avLst/>
          </a:prstGeom>
        </p:spPr>
      </p:pic>
      <p:pic>
        <p:nvPicPr>
          <p:cNvPr id="20" name="Picture 19" descr="A person standing next to a robot&#10;&#10;Description automatically generated">
            <a:extLst>
              <a:ext uri="{FF2B5EF4-FFF2-40B4-BE49-F238E27FC236}">
                <a16:creationId xmlns:a16="http://schemas.microsoft.com/office/drawing/2014/main" id="{58766E7E-3BAB-B943-7327-686C0A50D1E8}"/>
              </a:ext>
            </a:extLst>
          </p:cNvPr>
          <p:cNvPicPr>
            <a:picLocks noChangeAspect="1"/>
          </p:cNvPicPr>
          <p:nvPr/>
        </p:nvPicPr>
        <p:blipFill rotWithShape="1">
          <a:blip r:embed="rId2"/>
          <a:srcRect r="52649" b="14656"/>
          <a:stretch/>
        </p:blipFill>
        <p:spPr>
          <a:xfrm>
            <a:off x="1362308" y="2422402"/>
            <a:ext cx="1304018" cy="3230995"/>
          </a:xfrm>
          <a:prstGeom prst="rect">
            <a:avLst/>
          </a:prstGeom>
        </p:spPr>
      </p:pic>
      <p:pic>
        <p:nvPicPr>
          <p:cNvPr id="29" name="Picture 28" descr="A computer screen with gears and arrows&#10;&#10;Description automatically generated with medium confidence">
            <a:extLst>
              <a:ext uri="{FF2B5EF4-FFF2-40B4-BE49-F238E27FC236}">
                <a16:creationId xmlns:a16="http://schemas.microsoft.com/office/drawing/2014/main" id="{AF20A502-DDF1-A2A0-9BF0-8B7CAE53A7D6}"/>
              </a:ext>
            </a:extLst>
          </p:cNvPr>
          <p:cNvPicPr>
            <a:picLocks noChangeAspect="1"/>
          </p:cNvPicPr>
          <p:nvPr/>
        </p:nvPicPr>
        <p:blipFill>
          <a:blip r:embed="rId3"/>
          <a:stretch>
            <a:fillRect/>
          </a:stretch>
        </p:blipFill>
        <p:spPr>
          <a:xfrm>
            <a:off x="3788487" y="1421104"/>
            <a:ext cx="2858030" cy="866248"/>
          </a:xfrm>
          <a:prstGeom prst="rect">
            <a:avLst/>
          </a:prstGeom>
        </p:spPr>
      </p:pic>
      <p:sp>
        <p:nvSpPr>
          <p:cNvPr id="30" name="Rectangular Callout 29">
            <a:extLst>
              <a:ext uri="{FF2B5EF4-FFF2-40B4-BE49-F238E27FC236}">
                <a16:creationId xmlns:a16="http://schemas.microsoft.com/office/drawing/2014/main" id="{90C78062-D5EC-411B-01FB-007B22CABAF7}"/>
              </a:ext>
            </a:extLst>
          </p:cNvPr>
          <p:cNvSpPr/>
          <p:nvPr/>
        </p:nvSpPr>
        <p:spPr>
          <a:xfrm>
            <a:off x="5217502" y="2353272"/>
            <a:ext cx="1572768" cy="515128"/>
          </a:xfrm>
          <a:prstGeom prst="wedgeRectCallout">
            <a:avLst>
              <a:gd name="adj1" fmla="val -64906"/>
              <a:gd name="adj2" fmla="val 37025"/>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dirty="0">
                <a:solidFill>
                  <a:schemeClr val="tx1"/>
                </a:solidFill>
              </a:rPr>
              <a:t>You should learn this!</a:t>
            </a:r>
          </a:p>
        </p:txBody>
      </p:sp>
      <p:sp>
        <p:nvSpPr>
          <p:cNvPr id="31" name="Rectangular Callout 30">
            <a:extLst>
              <a:ext uri="{FF2B5EF4-FFF2-40B4-BE49-F238E27FC236}">
                <a16:creationId xmlns:a16="http://schemas.microsoft.com/office/drawing/2014/main" id="{B371BAF7-E002-7F56-C859-17329299F216}"/>
              </a:ext>
            </a:extLst>
          </p:cNvPr>
          <p:cNvSpPr/>
          <p:nvPr/>
        </p:nvSpPr>
        <p:spPr>
          <a:xfrm>
            <a:off x="2014316" y="3016698"/>
            <a:ext cx="1304018" cy="540270"/>
          </a:xfrm>
          <a:prstGeom prst="wedgeRectCallout">
            <a:avLst>
              <a:gd name="adj1" fmla="val -40116"/>
              <a:gd name="adj2" fmla="val 79194"/>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dirty="0">
                <a:solidFill>
                  <a:schemeClr val="tx1"/>
                </a:solidFill>
              </a:rPr>
              <a:t>I can’t! It’s too hard!</a:t>
            </a:r>
          </a:p>
        </p:txBody>
      </p:sp>
      <p:sp>
        <p:nvSpPr>
          <p:cNvPr id="32" name="TextBox 31">
            <a:extLst>
              <a:ext uri="{FF2B5EF4-FFF2-40B4-BE49-F238E27FC236}">
                <a16:creationId xmlns:a16="http://schemas.microsoft.com/office/drawing/2014/main" id="{0D47A578-DF37-9B6A-CE0A-2A74DB2ED42A}"/>
              </a:ext>
            </a:extLst>
          </p:cNvPr>
          <p:cNvSpPr txBox="1"/>
          <p:nvPr/>
        </p:nvSpPr>
        <p:spPr>
          <a:xfrm>
            <a:off x="4382190" y="5559537"/>
            <a:ext cx="829138" cy="369332"/>
          </a:xfrm>
          <a:prstGeom prst="rect">
            <a:avLst/>
          </a:prstGeom>
          <a:noFill/>
        </p:spPr>
        <p:txBody>
          <a:bodyPr wrap="none" rtlCol="0">
            <a:spAutoFit/>
          </a:bodyPr>
          <a:lstStyle/>
          <a:p>
            <a:r>
              <a:rPr lang="en-US" dirty="0"/>
              <a:t>Strong</a:t>
            </a:r>
          </a:p>
        </p:txBody>
      </p:sp>
      <p:sp>
        <p:nvSpPr>
          <p:cNvPr id="33" name="TextBox 32">
            <a:extLst>
              <a:ext uri="{FF2B5EF4-FFF2-40B4-BE49-F238E27FC236}">
                <a16:creationId xmlns:a16="http://schemas.microsoft.com/office/drawing/2014/main" id="{5154E989-E17D-DBB5-685C-61DB2F84B92F}"/>
              </a:ext>
            </a:extLst>
          </p:cNvPr>
          <p:cNvSpPr txBox="1"/>
          <p:nvPr/>
        </p:nvSpPr>
        <p:spPr>
          <a:xfrm>
            <a:off x="1612604" y="5559537"/>
            <a:ext cx="741550" cy="369332"/>
          </a:xfrm>
          <a:prstGeom prst="rect">
            <a:avLst/>
          </a:prstGeom>
          <a:noFill/>
        </p:spPr>
        <p:txBody>
          <a:bodyPr wrap="none" rtlCol="0">
            <a:spAutoFit/>
          </a:bodyPr>
          <a:lstStyle/>
          <a:p>
            <a:r>
              <a:rPr lang="en-US" dirty="0"/>
              <a:t>Weak</a:t>
            </a:r>
          </a:p>
        </p:txBody>
      </p:sp>
      <p:pic>
        <p:nvPicPr>
          <p:cNvPr id="36" name="Picture 35" descr="Confused Emoji Images – Browse 32,447 Stock Photos, Vectors, and Video |  Adobe Stock">
            <a:extLst>
              <a:ext uri="{FF2B5EF4-FFF2-40B4-BE49-F238E27FC236}">
                <a16:creationId xmlns:a16="http://schemas.microsoft.com/office/drawing/2014/main" id="{862D5589-0827-B394-CC03-59514151ABC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39513" y="3686950"/>
            <a:ext cx="754556" cy="754556"/>
          </a:xfrm>
          <a:prstGeom prst="rect">
            <a:avLst/>
          </a:prstGeom>
          <a:noFill/>
          <a:extLst>
            <a:ext uri="{909E8E84-426E-40DD-AFC4-6F175D3DCCD1}">
              <a14:hiddenFill xmlns:a14="http://schemas.microsoft.com/office/drawing/2010/main">
                <a:solidFill>
                  <a:srgbClr val="FFFFFF"/>
                </a:solidFill>
              </a14:hiddenFill>
            </a:ext>
          </a:extLst>
        </p:spPr>
      </p:pic>
      <p:sp>
        <p:nvSpPr>
          <p:cNvPr id="37" name="Rectangular Callout 36">
            <a:extLst>
              <a:ext uri="{FF2B5EF4-FFF2-40B4-BE49-F238E27FC236}">
                <a16:creationId xmlns:a16="http://schemas.microsoft.com/office/drawing/2014/main" id="{674A164A-7CE3-DE71-2E9B-619C0B3078FE}"/>
              </a:ext>
            </a:extLst>
          </p:cNvPr>
          <p:cNvSpPr/>
          <p:nvPr/>
        </p:nvSpPr>
        <p:spPr>
          <a:xfrm>
            <a:off x="7762118" y="2725429"/>
            <a:ext cx="2857983" cy="854075"/>
          </a:xfrm>
          <a:prstGeom prst="wedgeRectCallout">
            <a:avLst>
              <a:gd name="adj1" fmla="val -48095"/>
              <a:gd name="adj2" fmla="val 76850"/>
            </a:avLst>
          </a:prstGeom>
          <a:ln>
            <a:solidFill>
              <a:schemeClr val="tx1">
                <a:lumMod val="50000"/>
                <a:lumOff val="5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Can we let the weaker models explore how to use tools by themselves?</a:t>
            </a:r>
          </a:p>
        </p:txBody>
      </p:sp>
      <p:sp>
        <p:nvSpPr>
          <p:cNvPr id="5" name="TextBox 4">
            <a:extLst>
              <a:ext uri="{FF2B5EF4-FFF2-40B4-BE49-F238E27FC236}">
                <a16:creationId xmlns:a16="http://schemas.microsoft.com/office/drawing/2014/main" id="{F2EFCBE1-4AF5-0D12-CCA1-25360390BA31}"/>
              </a:ext>
            </a:extLst>
          </p:cNvPr>
          <p:cNvSpPr txBox="1"/>
          <p:nvPr/>
        </p:nvSpPr>
        <p:spPr>
          <a:xfrm>
            <a:off x="6223246" y="5236371"/>
            <a:ext cx="4752904" cy="369332"/>
          </a:xfrm>
          <a:prstGeom prst="rect">
            <a:avLst/>
          </a:prstGeom>
          <a:noFill/>
        </p:spPr>
        <p:txBody>
          <a:bodyPr wrap="none" rtlCol="0">
            <a:spAutoFit/>
          </a:bodyPr>
          <a:lstStyle/>
          <a:p>
            <a:r>
              <a:rPr lang="en-US" dirty="0"/>
              <a:t>Severe Memorization and Poor Generalization!</a:t>
            </a:r>
          </a:p>
        </p:txBody>
      </p:sp>
      <p:sp>
        <p:nvSpPr>
          <p:cNvPr id="7" name="TextBox 6">
            <a:extLst>
              <a:ext uri="{FF2B5EF4-FFF2-40B4-BE49-F238E27FC236}">
                <a16:creationId xmlns:a16="http://schemas.microsoft.com/office/drawing/2014/main" id="{DCE61061-1962-9ED4-81FE-F5363D4A827C}"/>
              </a:ext>
            </a:extLst>
          </p:cNvPr>
          <p:cNvSpPr txBox="1"/>
          <p:nvPr/>
        </p:nvSpPr>
        <p:spPr>
          <a:xfrm>
            <a:off x="822605" y="6382311"/>
            <a:ext cx="9797496" cy="276999"/>
          </a:xfrm>
          <a:prstGeom prst="rect">
            <a:avLst/>
          </a:prstGeom>
          <a:noFill/>
        </p:spPr>
        <p:txBody>
          <a:bodyPr wrap="square">
            <a:spAutoFit/>
          </a:bodyPr>
          <a:lstStyle/>
          <a:p>
            <a:r>
              <a:rPr lang="en-US" sz="1200" dirty="0"/>
              <a:t>Chu, </a:t>
            </a:r>
            <a:r>
              <a:rPr lang="en-US" sz="1200" dirty="0" err="1"/>
              <a:t>Tianzhe</a:t>
            </a:r>
            <a:r>
              <a:rPr lang="en-US" sz="1200" dirty="0"/>
              <a:t>, et al. "</a:t>
            </a:r>
            <a:r>
              <a:rPr lang="en-US" sz="1200" dirty="0" err="1"/>
              <a:t>Sft</a:t>
            </a:r>
            <a:r>
              <a:rPr lang="en-US" sz="1200" dirty="0"/>
              <a:t> memorizes, </a:t>
            </a:r>
            <a:r>
              <a:rPr lang="en-US" sz="1200" dirty="0" err="1"/>
              <a:t>rl</a:t>
            </a:r>
            <a:r>
              <a:rPr lang="en-US" sz="1200" dirty="0"/>
              <a:t> generalizes: A comparative study of foundation model post-training." </a:t>
            </a:r>
            <a:r>
              <a:rPr lang="en-US" sz="1200" dirty="0" err="1"/>
              <a:t>arXiv</a:t>
            </a:r>
            <a:r>
              <a:rPr lang="en-US" sz="1200" dirty="0"/>
              <a:t> preprint arXiv:2501.17161 (2025).</a:t>
            </a:r>
          </a:p>
        </p:txBody>
      </p:sp>
    </p:spTree>
    <p:extLst>
      <p:ext uri="{BB962C8B-B14F-4D97-AF65-F5344CB8AC3E}">
        <p14:creationId xmlns:p14="http://schemas.microsoft.com/office/powerpoint/2010/main" val="26756010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9"/>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0"/>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1"/>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6"/>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 grpId="0" animBg="1"/>
      <p:bldP spid="31" grpId="0" animBg="1"/>
      <p:bldP spid="37" grpId="0" animBg="1"/>
      <p:bldP spid="5"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BC3D2-853B-A932-E212-0734E1705457}"/>
              </a:ext>
            </a:extLst>
          </p:cNvPr>
          <p:cNvSpPr>
            <a:spLocks noGrp="1"/>
          </p:cNvSpPr>
          <p:nvPr>
            <p:ph type="title"/>
          </p:nvPr>
        </p:nvSpPr>
        <p:spPr/>
        <p:txBody>
          <a:bodyPr>
            <a:normAutofit/>
          </a:bodyPr>
          <a:lstStyle/>
          <a:p>
            <a:r>
              <a:rPr lang="en-US" dirty="0"/>
              <a:t>Incentivizing tool use with RL</a:t>
            </a:r>
          </a:p>
        </p:txBody>
      </p:sp>
      <p:sp>
        <p:nvSpPr>
          <p:cNvPr id="4" name="Slide Number Placeholder 3">
            <a:extLst>
              <a:ext uri="{FF2B5EF4-FFF2-40B4-BE49-F238E27FC236}">
                <a16:creationId xmlns:a16="http://schemas.microsoft.com/office/drawing/2014/main" id="{4B483B0B-5CA7-49C2-ED68-779F1186659F}"/>
              </a:ext>
            </a:extLst>
          </p:cNvPr>
          <p:cNvSpPr>
            <a:spLocks noGrp="1"/>
          </p:cNvSpPr>
          <p:nvPr>
            <p:ph type="sldNum" sz="quarter" idx="12"/>
          </p:nvPr>
        </p:nvSpPr>
        <p:spPr/>
        <p:txBody>
          <a:bodyPr/>
          <a:lstStyle/>
          <a:p>
            <a:fld id="{BA64772F-E81F-0045-92B8-B93AB4530561}" type="slidenum">
              <a:rPr lang="en-US" smtClean="0"/>
              <a:t>29</a:t>
            </a:fld>
            <a:endParaRPr lang="en-US"/>
          </a:p>
        </p:txBody>
      </p:sp>
      <p:sp>
        <p:nvSpPr>
          <p:cNvPr id="7" name="Rounded Rectangle 6">
            <a:extLst>
              <a:ext uri="{FF2B5EF4-FFF2-40B4-BE49-F238E27FC236}">
                <a16:creationId xmlns:a16="http://schemas.microsoft.com/office/drawing/2014/main" id="{8188295E-2D2F-ADCB-C66C-68FC06E5B576}"/>
              </a:ext>
            </a:extLst>
          </p:cNvPr>
          <p:cNvSpPr/>
          <p:nvPr/>
        </p:nvSpPr>
        <p:spPr>
          <a:xfrm>
            <a:off x="8218095" y="3348635"/>
            <a:ext cx="1323164" cy="402590"/>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dirty="0">
                <a:solidFill>
                  <a:schemeClr val="tx1"/>
                </a:solidFill>
              </a:rPr>
              <a:t>Matching</a:t>
            </a:r>
          </a:p>
        </p:txBody>
      </p:sp>
      <p:cxnSp>
        <p:nvCxnSpPr>
          <p:cNvPr id="8" name="Straight Arrow Connector 7">
            <a:extLst>
              <a:ext uri="{FF2B5EF4-FFF2-40B4-BE49-F238E27FC236}">
                <a16:creationId xmlns:a16="http://schemas.microsoft.com/office/drawing/2014/main" id="{71D27891-CC0A-EF22-3369-D64EDCD30933}"/>
              </a:ext>
            </a:extLst>
          </p:cNvPr>
          <p:cNvCxnSpPr>
            <a:cxnSpLocks/>
            <a:stCxn id="2082" idx="3"/>
            <a:endCxn id="2054" idx="1"/>
          </p:cNvCxnSpPr>
          <p:nvPr/>
        </p:nvCxnSpPr>
        <p:spPr>
          <a:xfrm>
            <a:off x="2990752" y="3553154"/>
            <a:ext cx="706021" cy="0"/>
          </a:xfrm>
          <a:prstGeom prst="straightConnector1">
            <a:avLst/>
          </a:prstGeom>
          <a:ln w="12700">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9" name="Straight Arrow Connector 8">
            <a:extLst>
              <a:ext uri="{FF2B5EF4-FFF2-40B4-BE49-F238E27FC236}">
                <a16:creationId xmlns:a16="http://schemas.microsoft.com/office/drawing/2014/main" id="{C2701D30-4C55-4C5B-B88E-77FB50BF390C}"/>
              </a:ext>
            </a:extLst>
          </p:cNvPr>
          <p:cNvCxnSpPr>
            <a:cxnSpLocks/>
            <a:stCxn id="2054" idx="3"/>
            <a:endCxn id="15" idx="1"/>
          </p:cNvCxnSpPr>
          <p:nvPr/>
        </p:nvCxnSpPr>
        <p:spPr>
          <a:xfrm flipV="1">
            <a:off x="4391233" y="3549930"/>
            <a:ext cx="783101" cy="3224"/>
          </a:xfrm>
          <a:prstGeom prst="straightConnector1">
            <a:avLst/>
          </a:prstGeom>
          <a:ln w="12700">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10" name="Straight Arrow Connector 9">
            <a:extLst>
              <a:ext uri="{FF2B5EF4-FFF2-40B4-BE49-F238E27FC236}">
                <a16:creationId xmlns:a16="http://schemas.microsoft.com/office/drawing/2014/main" id="{69548131-5632-01E5-AC62-0110FBFEF647}"/>
              </a:ext>
            </a:extLst>
          </p:cNvPr>
          <p:cNvCxnSpPr>
            <a:cxnSpLocks/>
            <a:stCxn id="15" idx="3"/>
            <a:endCxn id="7" idx="1"/>
          </p:cNvCxnSpPr>
          <p:nvPr/>
        </p:nvCxnSpPr>
        <p:spPr>
          <a:xfrm>
            <a:off x="7490803" y="3549930"/>
            <a:ext cx="727292" cy="0"/>
          </a:xfrm>
          <a:prstGeom prst="straightConnector1">
            <a:avLst/>
          </a:prstGeom>
          <a:ln w="12700">
            <a:solidFill>
              <a:schemeClr val="tx1"/>
            </a:solidFill>
            <a:tailEnd type="triangle"/>
          </a:ln>
        </p:spPr>
        <p:style>
          <a:lnRef idx="2">
            <a:schemeClr val="accent1"/>
          </a:lnRef>
          <a:fillRef idx="0">
            <a:schemeClr val="accent1"/>
          </a:fillRef>
          <a:effectRef idx="1">
            <a:schemeClr val="accent1"/>
          </a:effectRef>
          <a:fontRef idx="minor">
            <a:schemeClr val="tx1"/>
          </a:fontRef>
        </p:style>
      </p:cxnSp>
      <p:pic>
        <p:nvPicPr>
          <p:cNvPr id="2054" name="Picture 6" descr="Qwen · GitHub">
            <a:extLst>
              <a:ext uri="{FF2B5EF4-FFF2-40B4-BE49-F238E27FC236}">
                <a16:creationId xmlns:a16="http://schemas.microsoft.com/office/drawing/2014/main" id="{6238EA73-4E40-20AC-121C-4C8239D9B77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96773" y="3205924"/>
            <a:ext cx="694460" cy="694460"/>
          </a:xfrm>
          <a:prstGeom prst="rect">
            <a:avLst/>
          </a:prstGeom>
          <a:noFill/>
          <a:extLst>
            <a:ext uri="{909E8E84-426E-40DD-AFC4-6F175D3DCCD1}">
              <a14:hiddenFill xmlns:a14="http://schemas.microsoft.com/office/drawing/2010/main">
                <a:solidFill>
                  <a:srgbClr val="FFFFFF"/>
                </a:solidFill>
              </a14:hiddenFill>
            </a:ext>
          </a:extLst>
        </p:spPr>
      </p:pic>
      <p:cxnSp>
        <p:nvCxnSpPr>
          <p:cNvPr id="2060" name="Straight Arrow Connector 2059">
            <a:extLst>
              <a:ext uri="{FF2B5EF4-FFF2-40B4-BE49-F238E27FC236}">
                <a16:creationId xmlns:a16="http://schemas.microsoft.com/office/drawing/2014/main" id="{7CEFE500-D459-80F6-7640-CABFEE3EF847}"/>
              </a:ext>
            </a:extLst>
          </p:cNvPr>
          <p:cNvCxnSpPr>
            <a:cxnSpLocks/>
            <a:stCxn id="7" idx="3"/>
            <a:endCxn id="2063" idx="1"/>
          </p:cNvCxnSpPr>
          <p:nvPr/>
        </p:nvCxnSpPr>
        <p:spPr>
          <a:xfrm>
            <a:off x="9541259" y="3549930"/>
            <a:ext cx="670232" cy="408"/>
          </a:xfrm>
          <a:prstGeom prst="straightConnector1">
            <a:avLst/>
          </a:prstGeom>
          <a:ln w="12700">
            <a:solidFill>
              <a:schemeClr val="tx1"/>
            </a:solidFill>
            <a:tailEnd type="triangle"/>
          </a:ln>
        </p:spPr>
        <p:style>
          <a:lnRef idx="2">
            <a:schemeClr val="accent1"/>
          </a:lnRef>
          <a:fillRef idx="0">
            <a:schemeClr val="accent1"/>
          </a:fillRef>
          <a:effectRef idx="1">
            <a:schemeClr val="accent1"/>
          </a:effectRef>
          <a:fontRef idx="minor">
            <a:schemeClr val="tx1"/>
          </a:fontRef>
        </p:style>
      </p:cxnSp>
      <p:grpSp>
        <p:nvGrpSpPr>
          <p:cNvPr id="16" name="Group 15">
            <a:extLst>
              <a:ext uri="{FF2B5EF4-FFF2-40B4-BE49-F238E27FC236}">
                <a16:creationId xmlns:a16="http://schemas.microsoft.com/office/drawing/2014/main" id="{8AEBEA92-4ED9-CAF1-FC0F-0C159C3E7843}"/>
              </a:ext>
            </a:extLst>
          </p:cNvPr>
          <p:cNvGrpSpPr/>
          <p:nvPr/>
        </p:nvGrpSpPr>
        <p:grpSpPr>
          <a:xfrm>
            <a:off x="10211491" y="1957183"/>
            <a:ext cx="778671" cy="3186309"/>
            <a:chOff x="10229779" y="1957183"/>
            <a:chExt cx="778671" cy="3186309"/>
          </a:xfrm>
        </p:grpSpPr>
        <p:sp>
          <p:nvSpPr>
            <p:cNvPr id="2056" name="Oval 2055">
              <a:extLst>
                <a:ext uri="{FF2B5EF4-FFF2-40B4-BE49-F238E27FC236}">
                  <a16:creationId xmlns:a16="http://schemas.microsoft.com/office/drawing/2014/main" id="{E35DCB8F-164F-AFD6-E6A0-BF11C09F1D86}"/>
                </a:ext>
              </a:extLst>
            </p:cNvPr>
            <p:cNvSpPr/>
            <p:nvPr/>
          </p:nvSpPr>
          <p:spPr>
            <a:xfrm>
              <a:off x="10284722" y="2236052"/>
              <a:ext cx="625447" cy="476671"/>
            </a:xfrm>
            <a:prstGeom prst="ellipse">
              <a:avLst/>
            </a:prstGeom>
            <a:solidFill>
              <a:srgbClr val="F5E5FA"/>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dirty="0">
                  <a:solidFill>
                    <a:schemeClr val="tx1"/>
                  </a:solidFill>
                </a:rPr>
                <a:t>+1</a:t>
              </a:r>
            </a:p>
          </p:txBody>
        </p:sp>
        <p:sp>
          <p:nvSpPr>
            <p:cNvPr id="2057" name="Oval 2056">
              <a:extLst>
                <a:ext uri="{FF2B5EF4-FFF2-40B4-BE49-F238E27FC236}">
                  <a16:creationId xmlns:a16="http://schemas.microsoft.com/office/drawing/2014/main" id="{52EC992D-0DD7-E8A5-0E10-69C39C2C3E08}"/>
                </a:ext>
              </a:extLst>
            </p:cNvPr>
            <p:cNvSpPr/>
            <p:nvPr/>
          </p:nvSpPr>
          <p:spPr>
            <a:xfrm>
              <a:off x="10305040" y="2938277"/>
              <a:ext cx="605130" cy="476671"/>
            </a:xfrm>
            <a:prstGeom prst="ellipse">
              <a:avLst/>
            </a:prstGeom>
            <a:solidFill>
              <a:srgbClr val="F0E7D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dirty="0">
                  <a:solidFill>
                    <a:schemeClr val="tx1"/>
                  </a:solidFill>
                </a:rPr>
                <a:t>-1</a:t>
              </a:r>
            </a:p>
          </p:txBody>
        </p:sp>
        <p:sp>
          <p:nvSpPr>
            <p:cNvPr id="2058" name="Oval 2057">
              <a:extLst>
                <a:ext uri="{FF2B5EF4-FFF2-40B4-BE49-F238E27FC236}">
                  <a16:creationId xmlns:a16="http://schemas.microsoft.com/office/drawing/2014/main" id="{830429F1-F4D9-8B3D-446C-0625CBB35148}"/>
                </a:ext>
              </a:extLst>
            </p:cNvPr>
            <p:cNvSpPr/>
            <p:nvPr/>
          </p:nvSpPr>
          <p:spPr>
            <a:xfrm>
              <a:off x="10284722" y="3635577"/>
              <a:ext cx="625447" cy="476671"/>
            </a:xfrm>
            <a:prstGeom prst="ellipse">
              <a:avLst/>
            </a:prstGeom>
            <a:solidFill>
              <a:srgbClr val="F0E7D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dirty="0">
                  <a:solidFill>
                    <a:schemeClr val="tx1"/>
                  </a:solidFill>
                </a:rPr>
                <a:t>-1</a:t>
              </a:r>
            </a:p>
          </p:txBody>
        </p:sp>
        <p:sp>
          <p:nvSpPr>
            <p:cNvPr id="2059" name="Oval 2058">
              <a:extLst>
                <a:ext uri="{FF2B5EF4-FFF2-40B4-BE49-F238E27FC236}">
                  <a16:creationId xmlns:a16="http://schemas.microsoft.com/office/drawing/2014/main" id="{7A1A7F20-6C52-AC54-528C-031381C2EF6E}"/>
                </a:ext>
              </a:extLst>
            </p:cNvPr>
            <p:cNvSpPr/>
            <p:nvPr/>
          </p:nvSpPr>
          <p:spPr>
            <a:xfrm>
              <a:off x="10306533" y="4370936"/>
              <a:ext cx="605129" cy="476671"/>
            </a:xfrm>
            <a:prstGeom prst="ellipse">
              <a:avLst/>
            </a:prstGeom>
            <a:solidFill>
              <a:srgbClr val="F5E5FA"/>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dirty="0">
                  <a:solidFill>
                    <a:schemeClr val="tx1"/>
                  </a:solidFill>
                </a:rPr>
                <a:t>-1</a:t>
              </a:r>
            </a:p>
          </p:txBody>
        </p:sp>
        <p:sp>
          <p:nvSpPr>
            <p:cNvPr id="2063" name="Rounded Rectangle 2062">
              <a:extLst>
                <a:ext uri="{FF2B5EF4-FFF2-40B4-BE49-F238E27FC236}">
                  <a16:creationId xmlns:a16="http://schemas.microsoft.com/office/drawing/2014/main" id="{8E94955B-72C0-9AE1-4CDB-29079D06FC32}"/>
                </a:ext>
              </a:extLst>
            </p:cNvPr>
            <p:cNvSpPr/>
            <p:nvPr/>
          </p:nvSpPr>
          <p:spPr>
            <a:xfrm>
              <a:off x="10229779" y="1957183"/>
              <a:ext cx="778671" cy="3186309"/>
            </a:xfrm>
            <a:prstGeom prst="roundRect">
              <a:avLst>
                <a:gd name="adj" fmla="val 8119"/>
              </a:avLst>
            </a:prstGeom>
            <a:noFill/>
            <a:ln w="127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65" name="TextBox 2064">
            <a:extLst>
              <a:ext uri="{FF2B5EF4-FFF2-40B4-BE49-F238E27FC236}">
                <a16:creationId xmlns:a16="http://schemas.microsoft.com/office/drawing/2014/main" id="{A096FA60-3AC2-C854-107D-AD549553AC9C}"/>
              </a:ext>
            </a:extLst>
          </p:cNvPr>
          <p:cNvSpPr txBox="1"/>
          <p:nvPr/>
        </p:nvSpPr>
        <p:spPr>
          <a:xfrm>
            <a:off x="3035690" y="3962044"/>
            <a:ext cx="2031069" cy="338554"/>
          </a:xfrm>
          <a:prstGeom prst="rect">
            <a:avLst/>
          </a:prstGeom>
          <a:noFill/>
        </p:spPr>
        <p:txBody>
          <a:bodyPr wrap="none" rtlCol="0">
            <a:spAutoFit/>
          </a:bodyPr>
          <a:lstStyle/>
          <a:p>
            <a:r>
              <a:rPr lang="en-US" sz="1600" dirty="0"/>
              <a:t>Qwen-math-7B-base</a:t>
            </a:r>
          </a:p>
        </p:txBody>
      </p:sp>
      <p:cxnSp>
        <p:nvCxnSpPr>
          <p:cNvPr id="2067" name="Elbow Connector 2066">
            <a:extLst>
              <a:ext uri="{FF2B5EF4-FFF2-40B4-BE49-F238E27FC236}">
                <a16:creationId xmlns:a16="http://schemas.microsoft.com/office/drawing/2014/main" id="{FF71E5C2-2E0B-683A-5E13-6B31B6852024}"/>
              </a:ext>
            </a:extLst>
          </p:cNvPr>
          <p:cNvCxnSpPr>
            <a:cxnSpLocks/>
            <a:stCxn id="2063" idx="2"/>
            <a:endCxn id="2065" idx="2"/>
          </p:cNvCxnSpPr>
          <p:nvPr/>
        </p:nvCxnSpPr>
        <p:spPr>
          <a:xfrm rot="5400000" flipH="1">
            <a:off x="6904579" y="1447244"/>
            <a:ext cx="842894" cy="6549602"/>
          </a:xfrm>
          <a:prstGeom prst="bentConnector3">
            <a:avLst>
              <a:gd name="adj1" fmla="val -27121"/>
            </a:avLst>
          </a:prstGeom>
          <a:ln w="12700">
            <a:solidFill>
              <a:schemeClr val="tx1"/>
            </a:solidFill>
            <a:tailEnd type="triangle"/>
          </a:ln>
        </p:spPr>
        <p:style>
          <a:lnRef idx="2">
            <a:schemeClr val="accent1"/>
          </a:lnRef>
          <a:fillRef idx="0">
            <a:schemeClr val="accent1"/>
          </a:fillRef>
          <a:effectRef idx="1">
            <a:schemeClr val="accent1"/>
          </a:effectRef>
          <a:fontRef idx="minor">
            <a:schemeClr val="tx1"/>
          </a:fontRef>
        </p:style>
      </p:cxnSp>
      <p:sp>
        <p:nvSpPr>
          <p:cNvPr id="2081" name="TextBox 2080">
            <a:extLst>
              <a:ext uri="{FF2B5EF4-FFF2-40B4-BE49-F238E27FC236}">
                <a16:creationId xmlns:a16="http://schemas.microsoft.com/office/drawing/2014/main" id="{F9DFC85D-0B4E-7F8D-761D-E9C2CFE9BDDE}"/>
              </a:ext>
            </a:extLst>
          </p:cNvPr>
          <p:cNvSpPr txBox="1"/>
          <p:nvPr/>
        </p:nvSpPr>
        <p:spPr>
          <a:xfrm>
            <a:off x="7244358" y="5348619"/>
            <a:ext cx="1635319" cy="369332"/>
          </a:xfrm>
          <a:prstGeom prst="rect">
            <a:avLst/>
          </a:prstGeom>
          <a:noFill/>
        </p:spPr>
        <p:txBody>
          <a:bodyPr wrap="none" rtlCol="0">
            <a:spAutoFit/>
          </a:bodyPr>
          <a:lstStyle/>
          <a:p>
            <a:r>
              <a:rPr lang="en-US" dirty="0"/>
              <a:t>Policy gradient</a:t>
            </a:r>
          </a:p>
        </p:txBody>
      </p:sp>
      <p:sp>
        <p:nvSpPr>
          <p:cNvPr id="2082" name="Rounded Rectangle 2081">
            <a:extLst>
              <a:ext uri="{FF2B5EF4-FFF2-40B4-BE49-F238E27FC236}">
                <a16:creationId xmlns:a16="http://schemas.microsoft.com/office/drawing/2014/main" id="{B7CE05DF-0DD9-78E9-D7ED-793F6BCE9BC9}"/>
              </a:ext>
            </a:extLst>
          </p:cNvPr>
          <p:cNvSpPr/>
          <p:nvPr/>
        </p:nvSpPr>
        <p:spPr>
          <a:xfrm>
            <a:off x="807169" y="2923791"/>
            <a:ext cx="2183583" cy="1258726"/>
          </a:xfrm>
          <a:prstGeom prst="roundRect">
            <a:avLst/>
          </a:prstGeom>
          <a:solidFill>
            <a:srgbClr val="F8F5EB"/>
          </a:solidFill>
          <a:ln w="12700"/>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CA" sz="1400" dirty="0">
                <a:solidFill>
                  <a:schemeClr val="tx1"/>
                </a:solidFill>
              </a:rPr>
              <a:t>In Fibonacci sequence, Assuming the first two numbers are 0 and 1, what is the 50th number in Fibonacci sequence?</a:t>
            </a:r>
            <a:endParaRPr lang="en-CA" sz="1400" dirty="0">
              <a:solidFill>
                <a:schemeClr val="tx1"/>
              </a:solidFill>
              <a:effectLst/>
              <a:latin typeface="consolas" panose="020B0609020204030204" pitchFamily="49" charset="0"/>
            </a:endParaRPr>
          </a:p>
        </p:txBody>
      </p:sp>
      <p:grpSp>
        <p:nvGrpSpPr>
          <p:cNvPr id="5" name="Group 4">
            <a:extLst>
              <a:ext uri="{FF2B5EF4-FFF2-40B4-BE49-F238E27FC236}">
                <a16:creationId xmlns:a16="http://schemas.microsoft.com/office/drawing/2014/main" id="{2FD3C733-1C36-932C-F803-9DB6ADCFA0EF}"/>
              </a:ext>
            </a:extLst>
          </p:cNvPr>
          <p:cNvGrpSpPr/>
          <p:nvPr/>
        </p:nvGrpSpPr>
        <p:grpSpPr>
          <a:xfrm>
            <a:off x="5174334" y="1966642"/>
            <a:ext cx="2316469" cy="3166576"/>
            <a:chOff x="5192622" y="1966642"/>
            <a:chExt cx="2316469" cy="3166576"/>
          </a:xfrm>
        </p:grpSpPr>
        <p:sp>
          <p:nvSpPr>
            <p:cNvPr id="15" name="Rounded Rectangle 14">
              <a:extLst>
                <a:ext uri="{FF2B5EF4-FFF2-40B4-BE49-F238E27FC236}">
                  <a16:creationId xmlns:a16="http://schemas.microsoft.com/office/drawing/2014/main" id="{507D1467-00A9-434B-E1F6-DAC52DFCFC01}"/>
                </a:ext>
              </a:extLst>
            </p:cNvPr>
            <p:cNvSpPr/>
            <p:nvPr/>
          </p:nvSpPr>
          <p:spPr>
            <a:xfrm>
              <a:off x="5192622" y="1966642"/>
              <a:ext cx="2316469" cy="3166576"/>
            </a:xfrm>
            <a:prstGeom prst="roundRect">
              <a:avLst>
                <a:gd name="adj" fmla="val 8119"/>
              </a:avLst>
            </a:prstGeom>
            <a:noFill/>
            <a:ln w="127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4" name="Picture 43" descr="A computer screen with gears and text&#10;&#10;Description automatically generated">
              <a:extLst>
                <a:ext uri="{FF2B5EF4-FFF2-40B4-BE49-F238E27FC236}">
                  <a16:creationId xmlns:a16="http://schemas.microsoft.com/office/drawing/2014/main" id="{91D1EAFD-50D4-3A13-6AC1-1968D56B8E30}"/>
                </a:ext>
              </a:extLst>
            </p:cNvPr>
            <p:cNvPicPr>
              <a:picLocks noChangeAspect="1"/>
            </p:cNvPicPr>
            <p:nvPr/>
          </p:nvPicPr>
          <p:blipFill>
            <a:blip r:embed="rId3"/>
            <a:stretch>
              <a:fillRect/>
            </a:stretch>
          </p:blipFill>
          <p:spPr>
            <a:xfrm>
              <a:off x="5213791" y="2112348"/>
              <a:ext cx="2241197" cy="724079"/>
            </a:xfrm>
            <a:prstGeom prst="rect">
              <a:avLst/>
            </a:prstGeom>
          </p:spPr>
        </p:pic>
        <p:pic>
          <p:nvPicPr>
            <p:cNvPr id="51" name="Picture 50" descr="A black background with a quote&#10;&#10;Description automatically generated">
              <a:extLst>
                <a:ext uri="{FF2B5EF4-FFF2-40B4-BE49-F238E27FC236}">
                  <a16:creationId xmlns:a16="http://schemas.microsoft.com/office/drawing/2014/main" id="{4D455D4A-381C-E0F8-F260-4B78CF007BA7}"/>
                </a:ext>
              </a:extLst>
            </p:cNvPr>
            <p:cNvPicPr>
              <a:picLocks noChangeAspect="1"/>
            </p:cNvPicPr>
            <p:nvPr/>
          </p:nvPicPr>
          <p:blipFill>
            <a:blip r:embed="rId4"/>
            <a:stretch>
              <a:fillRect/>
            </a:stretch>
          </p:blipFill>
          <p:spPr>
            <a:xfrm>
              <a:off x="5213791" y="3500592"/>
              <a:ext cx="1066628" cy="746640"/>
            </a:xfrm>
            <a:prstGeom prst="rect">
              <a:avLst/>
            </a:prstGeom>
          </p:spPr>
        </p:pic>
        <p:pic>
          <p:nvPicPr>
            <p:cNvPr id="52" name="Picture 51" descr="A computer screen with gears and text&#10;&#10;Description automatically generated">
              <a:extLst>
                <a:ext uri="{FF2B5EF4-FFF2-40B4-BE49-F238E27FC236}">
                  <a16:creationId xmlns:a16="http://schemas.microsoft.com/office/drawing/2014/main" id="{8FF368FF-90C9-DBC4-1FB4-9C009B6BED24}"/>
                </a:ext>
              </a:extLst>
            </p:cNvPr>
            <p:cNvPicPr>
              <a:picLocks noChangeAspect="1"/>
            </p:cNvPicPr>
            <p:nvPr/>
          </p:nvPicPr>
          <p:blipFill>
            <a:blip r:embed="rId3"/>
            <a:stretch>
              <a:fillRect/>
            </a:stretch>
          </p:blipFill>
          <p:spPr>
            <a:xfrm>
              <a:off x="5213791" y="4247232"/>
              <a:ext cx="2241197" cy="724079"/>
            </a:xfrm>
            <a:prstGeom prst="rect">
              <a:avLst/>
            </a:prstGeom>
          </p:spPr>
        </p:pic>
        <p:pic>
          <p:nvPicPr>
            <p:cNvPr id="3" name="Picture 2" descr="A black background with a quote&#10;&#10;Description automatically generated">
              <a:extLst>
                <a:ext uri="{FF2B5EF4-FFF2-40B4-BE49-F238E27FC236}">
                  <a16:creationId xmlns:a16="http://schemas.microsoft.com/office/drawing/2014/main" id="{CD076396-D730-E831-197A-CAED8DA3F084}"/>
                </a:ext>
              </a:extLst>
            </p:cNvPr>
            <p:cNvPicPr>
              <a:picLocks noChangeAspect="1"/>
            </p:cNvPicPr>
            <p:nvPr/>
          </p:nvPicPr>
          <p:blipFill>
            <a:blip r:embed="rId4"/>
            <a:stretch>
              <a:fillRect/>
            </a:stretch>
          </p:blipFill>
          <p:spPr>
            <a:xfrm>
              <a:off x="5213791" y="2803292"/>
              <a:ext cx="1066628" cy="746640"/>
            </a:xfrm>
            <a:prstGeom prst="rect">
              <a:avLst/>
            </a:prstGeom>
          </p:spPr>
        </p:pic>
      </p:grpSp>
      <p:sp>
        <p:nvSpPr>
          <p:cNvPr id="6" name="TextBox 5">
            <a:extLst>
              <a:ext uri="{FF2B5EF4-FFF2-40B4-BE49-F238E27FC236}">
                <a16:creationId xmlns:a16="http://schemas.microsoft.com/office/drawing/2014/main" id="{3C997DAF-0E5B-C8B4-610D-FE8217754F72}"/>
              </a:ext>
            </a:extLst>
          </p:cNvPr>
          <p:cNvSpPr txBox="1"/>
          <p:nvPr/>
        </p:nvSpPr>
        <p:spPr>
          <a:xfrm>
            <a:off x="8057625" y="4204958"/>
            <a:ext cx="1644104" cy="369332"/>
          </a:xfrm>
          <a:prstGeom prst="rect">
            <a:avLst/>
          </a:prstGeom>
          <a:noFill/>
        </p:spPr>
        <p:txBody>
          <a:bodyPr wrap="none" rtlCol="0">
            <a:spAutoFit/>
          </a:bodyPr>
          <a:lstStyle/>
          <a:p>
            <a:r>
              <a:rPr lang="en-US" dirty="0"/>
              <a:t>Annotated Ans</a:t>
            </a:r>
          </a:p>
        </p:txBody>
      </p:sp>
      <p:cxnSp>
        <p:nvCxnSpPr>
          <p:cNvPr id="11" name="Straight Arrow Connector 10">
            <a:extLst>
              <a:ext uri="{FF2B5EF4-FFF2-40B4-BE49-F238E27FC236}">
                <a16:creationId xmlns:a16="http://schemas.microsoft.com/office/drawing/2014/main" id="{F023C96E-9C8C-3D5A-A942-80F24365A710}"/>
              </a:ext>
            </a:extLst>
          </p:cNvPr>
          <p:cNvCxnSpPr>
            <a:cxnSpLocks/>
            <a:stCxn id="6" idx="0"/>
            <a:endCxn id="7" idx="2"/>
          </p:cNvCxnSpPr>
          <p:nvPr/>
        </p:nvCxnSpPr>
        <p:spPr>
          <a:xfrm flipV="1">
            <a:off x="8879677" y="3751225"/>
            <a:ext cx="0" cy="453733"/>
          </a:xfrm>
          <a:prstGeom prst="straightConnector1">
            <a:avLst/>
          </a:prstGeom>
          <a:ln w="12700">
            <a:solidFill>
              <a:schemeClr val="tx1"/>
            </a:solidFill>
            <a:tailEnd type="triangle"/>
          </a:ln>
        </p:spPr>
        <p:style>
          <a:lnRef idx="2">
            <a:schemeClr val="accent1"/>
          </a:lnRef>
          <a:fillRef idx="0">
            <a:schemeClr val="accent1"/>
          </a:fillRef>
          <a:effectRef idx="1">
            <a:schemeClr val="accent1"/>
          </a:effectRef>
          <a:fontRef idx="minor">
            <a:schemeClr val="tx1"/>
          </a:fontRef>
        </p:style>
      </p:cxnSp>
      <p:sp>
        <p:nvSpPr>
          <p:cNvPr id="12" name="TextBox 11">
            <a:extLst>
              <a:ext uri="{FF2B5EF4-FFF2-40B4-BE49-F238E27FC236}">
                <a16:creationId xmlns:a16="http://schemas.microsoft.com/office/drawing/2014/main" id="{50CDC1E1-980D-AEB6-ECC8-1819E98479CB}"/>
              </a:ext>
            </a:extLst>
          </p:cNvPr>
          <p:cNvSpPr txBox="1"/>
          <p:nvPr/>
        </p:nvSpPr>
        <p:spPr>
          <a:xfrm>
            <a:off x="705823" y="5976182"/>
            <a:ext cx="4012481" cy="307777"/>
          </a:xfrm>
          <a:prstGeom prst="rect">
            <a:avLst/>
          </a:prstGeom>
          <a:noFill/>
        </p:spPr>
        <p:txBody>
          <a:bodyPr wrap="square" rtlCol="0">
            <a:spAutoFit/>
          </a:bodyPr>
          <a:lstStyle/>
          <a:p>
            <a:r>
              <a:rPr lang="en-US" sz="1400" dirty="0"/>
              <a:t>We utilize GRPO, the diagram is simplified.</a:t>
            </a:r>
          </a:p>
        </p:txBody>
      </p:sp>
      <p:sp>
        <p:nvSpPr>
          <p:cNvPr id="13" name="TextBox 12">
            <a:extLst>
              <a:ext uri="{FF2B5EF4-FFF2-40B4-BE49-F238E27FC236}">
                <a16:creationId xmlns:a16="http://schemas.microsoft.com/office/drawing/2014/main" id="{3C80D713-BF08-BE6C-3ABF-36921E5F6F4C}"/>
              </a:ext>
            </a:extLst>
          </p:cNvPr>
          <p:cNvSpPr txBox="1"/>
          <p:nvPr/>
        </p:nvSpPr>
        <p:spPr>
          <a:xfrm>
            <a:off x="838200" y="1440012"/>
            <a:ext cx="1116972" cy="369332"/>
          </a:xfrm>
          <a:prstGeom prst="rect">
            <a:avLst/>
          </a:prstGeom>
          <a:noFill/>
        </p:spPr>
        <p:txBody>
          <a:bodyPr wrap="none" rtlCol="0">
            <a:spAutoFit/>
          </a:bodyPr>
          <a:lstStyle/>
          <a:p>
            <a:r>
              <a:rPr lang="en-US" dirty="0">
                <a:solidFill>
                  <a:srgbClr val="FF0000"/>
                </a:solidFill>
              </a:rPr>
              <a:t>Nov 2024</a:t>
            </a:r>
          </a:p>
        </p:txBody>
      </p:sp>
    </p:spTree>
    <p:extLst>
      <p:ext uri="{BB962C8B-B14F-4D97-AF65-F5344CB8AC3E}">
        <p14:creationId xmlns:p14="http://schemas.microsoft.com/office/powerpoint/2010/main" val="22487409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060"/>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6"/>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6"/>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1"/>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2067"/>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08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2081" grpId="0"/>
      <p:bldP spid="6"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9" name="Picture 5" descr="Plot">
            <a:extLst>
              <a:ext uri="{FF2B5EF4-FFF2-40B4-BE49-F238E27FC236}">
                <a16:creationId xmlns:a16="http://schemas.microsoft.com/office/drawing/2014/main" id="{D01007A5-3AF9-D60F-CFDD-78370BB3775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1729" y="2007118"/>
            <a:ext cx="5257800" cy="3505200"/>
          </a:xfrm>
          <a:prstGeom prst="rect">
            <a:avLst/>
          </a:prstGeom>
          <a:noFill/>
          <a:extLst>
            <a:ext uri="{909E8E84-426E-40DD-AFC4-6F175D3DCCD1}">
              <a14:hiddenFill xmlns:a14="http://schemas.microsoft.com/office/drawing/2010/main">
                <a:solidFill>
                  <a:srgbClr val="FFFFFF"/>
                </a:solidFill>
              </a14:hiddenFill>
            </a:ext>
          </a:extLst>
        </p:spPr>
      </p:pic>
      <p:sp>
        <p:nvSpPr>
          <p:cNvPr id="13" name="Rectangle 6">
            <a:extLst>
              <a:ext uri="{FF2B5EF4-FFF2-40B4-BE49-F238E27FC236}">
                <a16:creationId xmlns:a16="http://schemas.microsoft.com/office/drawing/2014/main" id="{8375F948-157B-F0D9-6091-1DC5FA35A2A7}"/>
              </a:ext>
            </a:extLst>
          </p:cNvPr>
          <p:cNvSpPr>
            <a:spLocks noChangeArrowheads="1"/>
          </p:cNvSpPr>
          <p:nvPr/>
        </p:nvSpPr>
        <p:spPr bwMode="auto">
          <a:xfrm flipV="1">
            <a:off x="2348661" y="32442"/>
            <a:ext cx="8412480" cy="6571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 name="Title 1">
            <a:extLst>
              <a:ext uri="{FF2B5EF4-FFF2-40B4-BE49-F238E27FC236}">
                <a16:creationId xmlns:a16="http://schemas.microsoft.com/office/drawing/2014/main" id="{41B074A2-1105-87F3-C2EC-327D7E477A35}"/>
              </a:ext>
            </a:extLst>
          </p:cNvPr>
          <p:cNvSpPr>
            <a:spLocks noGrp="1"/>
          </p:cNvSpPr>
          <p:nvPr>
            <p:ph type="title"/>
          </p:nvPr>
        </p:nvSpPr>
        <p:spPr/>
        <p:txBody>
          <a:bodyPr/>
          <a:lstStyle/>
          <a:p>
            <a:r>
              <a:rPr lang="en-US" dirty="0"/>
              <a:t>RL Experimental Results</a:t>
            </a:r>
          </a:p>
        </p:txBody>
      </p:sp>
      <p:sp>
        <p:nvSpPr>
          <p:cNvPr id="4" name="Slide Number Placeholder 3">
            <a:extLst>
              <a:ext uri="{FF2B5EF4-FFF2-40B4-BE49-F238E27FC236}">
                <a16:creationId xmlns:a16="http://schemas.microsoft.com/office/drawing/2014/main" id="{CAD273F8-03C5-0F82-1EBD-9D3197DE43CE}"/>
              </a:ext>
            </a:extLst>
          </p:cNvPr>
          <p:cNvSpPr>
            <a:spLocks noGrp="1"/>
          </p:cNvSpPr>
          <p:nvPr>
            <p:ph type="sldNum" sz="quarter" idx="12"/>
          </p:nvPr>
        </p:nvSpPr>
        <p:spPr/>
        <p:txBody>
          <a:bodyPr/>
          <a:lstStyle/>
          <a:p>
            <a:fld id="{BA64772F-E81F-0045-92B8-B93AB4530561}" type="slidenum">
              <a:rPr lang="en-US" smtClean="0"/>
              <a:t>30</a:t>
            </a:fld>
            <a:endParaRPr lang="en-US"/>
          </a:p>
        </p:txBody>
      </p:sp>
      <p:graphicFrame>
        <p:nvGraphicFramePr>
          <p:cNvPr id="5" name="Chart 4">
            <a:extLst>
              <a:ext uri="{FF2B5EF4-FFF2-40B4-BE49-F238E27FC236}">
                <a16:creationId xmlns:a16="http://schemas.microsoft.com/office/drawing/2014/main" id="{79B8D281-11A4-651B-7A43-D9DC3C72A6B2}"/>
              </a:ext>
            </a:extLst>
          </p:cNvPr>
          <p:cNvGraphicFramePr/>
          <p:nvPr>
            <p:extLst>
              <p:ext uri="{D42A27DB-BD31-4B8C-83A1-F6EECF244321}">
                <p14:modId xmlns:p14="http://schemas.microsoft.com/office/powerpoint/2010/main" val="1557391724"/>
              </p:ext>
            </p:extLst>
          </p:nvPr>
        </p:nvGraphicFramePr>
        <p:xfrm>
          <a:off x="6135563" y="1956682"/>
          <a:ext cx="4458859" cy="3462898"/>
        </p:xfrm>
        <a:graphic>
          <a:graphicData uri="http://schemas.openxmlformats.org/drawingml/2006/chart">
            <c:chart xmlns:c="http://schemas.openxmlformats.org/drawingml/2006/chart" xmlns:r="http://schemas.openxmlformats.org/officeDocument/2006/relationships" r:id="rId3"/>
          </a:graphicData>
        </a:graphic>
      </p:graphicFrame>
      <p:sp>
        <p:nvSpPr>
          <p:cNvPr id="3" name="TextBox 2">
            <a:extLst>
              <a:ext uri="{FF2B5EF4-FFF2-40B4-BE49-F238E27FC236}">
                <a16:creationId xmlns:a16="http://schemas.microsoft.com/office/drawing/2014/main" id="{8DB9B03A-433C-F07D-3497-0AE14FA65358}"/>
              </a:ext>
            </a:extLst>
          </p:cNvPr>
          <p:cNvSpPr txBox="1"/>
          <p:nvPr/>
        </p:nvSpPr>
        <p:spPr>
          <a:xfrm>
            <a:off x="1432703" y="3575052"/>
            <a:ext cx="1011944" cy="369332"/>
          </a:xfrm>
          <a:prstGeom prst="rect">
            <a:avLst/>
          </a:prstGeom>
          <a:noFill/>
        </p:spPr>
        <p:txBody>
          <a:bodyPr wrap="none" rtlCol="0">
            <a:spAutoFit/>
          </a:bodyPr>
          <a:lstStyle/>
          <a:p>
            <a:r>
              <a:rPr lang="en-US" dirty="0"/>
              <a:t>12% </a:t>
            </a:r>
            <a:r>
              <a:rPr lang="en-US" dirty="0" err="1"/>
              <a:t>PoT</a:t>
            </a:r>
            <a:endParaRPr lang="en-US" dirty="0"/>
          </a:p>
        </p:txBody>
      </p:sp>
      <p:sp>
        <p:nvSpPr>
          <p:cNvPr id="6" name="TextBox 5">
            <a:extLst>
              <a:ext uri="{FF2B5EF4-FFF2-40B4-BE49-F238E27FC236}">
                <a16:creationId xmlns:a16="http://schemas.microsoft.com/office/drawing/2014/main" id="{98013E27-9BBF-552C-7A6B-7F53EB76B205}"/>
              </a:ext>
            </a:extLst>
          </p:cNvPr>
          <p:cNvSpPr txBox="1"/>
          <p:nvPr/>
        </p:nvSpPr>
        <p:spPr>
          <a:xfrm>
            <a:off x="4592860" y="3575052"/>
            <a:ext cx="1011944" cy="369332"/>
          </a:xfrm>
          <a:prstGeom prst="rect">
            <a:avLst/>
          </a:prstGeom>
          <a:noFill/>
        </p:spPr>
        <p:txBody>
          <a:bodyPr wrap="none" rtlCol="0">
            <a:spAutoFit/>
          </a:bodyPr>
          <a:lstStyle/>
          <a:p>
            <a:r>
              <a:rPr lang="en-US" dirty="0"/>
              <a:t>84% </a:t>
            </a:r>
            <a:r>
              <a:rPr lang="en-US" dirty="0" err="1"/>
              <a:t>PoT</a:t>
            </a:r>
            <a:endParaRPr lang="en-US" dirty="0"/>
          </a:p>
        </p:txBody>
      </p:sp>
      <p:cxnSp>
        <p:nvCxnSpPr>
          <p:cNvPr id="10" name="Straight Arrow Connector 9">
            <a:extLst>
              <a:ext uri="{FF2B5EF4-FFF2-40B4-BE49-F238E27FC236}">
                <a16:creationId xmlns:a16="http://schemas.microsoft.com/office/drawing/2014/main" id="{3C9E5F5B-32D5-D1D1-90A4-3F50B4FC5D07}"/>
              </a:ext>
            </a:extLst>
          </p:cNvPr>
          <p:cNvCxnSpPr>
            <a:cxnSpLocks/>
            <a:stCxn id="3" idx="3"/>
            <a:endCxn id="6" idx="1"/>
          </p:cNvCxnSpPr>
          <p:nvPr/>
        </p:nvCxnSpPr>
        <p:spPr>
          <a:xfrm>
            <a:off x="2444647" y="3759718"/>
            <a:ext cx="2148213" cy="0"/>
          </a:xfrm>
          <a:prstGeom prst="straightConnector1">
            <a:avLst/>
          </a:prstGeom>
          <a:ln>
            <a:solidFill>
              <a:schemeClr val="tx1">
                <a:lumMod val="50000"/>
                <a:lumOff val="50000"/>
              </a:schemeClr>
            </a:solidFill>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396599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P spid="3" grpId="0"/>
      <p:bldP spid="6"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0" name="Picture 6" descr="Plot">
            <a:extLst>
              <a:ext uri="{FF2B5EF4-FFF2-40B4-BE49-F238E27FC236}">
                <a16:creationId xmlns:a16="http://schemas.microsoft.com/office/drawing/2014/main" id="{4B3C4222-667C-9BA8-5970-20D46A2EFC5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16141" y="1296908"/>
            <a:ext cx="7091852" cy="4432408"/>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794CAA88-8E4C-C4F1-DCAE-09583F44BE4E}"/>
              </a:ext>
            </a:extLst>
          </p:cNvPr>
          <p:cNvSpPr>
            <a:spLocks noGrp="1"/>
          </p:cNvSpPr>
          <p:nvPr>
            <p:ph type="title"/>
          </p:nvPr>
        </p:nvSpPr>
        <p:spPr/>
        <p:txBody>
          <a:bodyPr/>
          <a:lstStyle/>
          <a:p>
            <a:r>
              <a:rPr lang="en-US" dirty="0"/>
              <a:t>Summary of the Progress on MATH</a:t>
            </a:r>
          </a:p>
        </p:txBody>
      </p:sp>
      <p:sp>
        <p:nvSpPr>
          <p:cNvPr id="4" name="Slide Number Placeholder 3">
            <a:extLst>
              <a:ext uri="{FF2B5EF4-FFF2-40B4-BE49-F238E27FC236}">
                <a16:creationId xmlns:a16="http://schemas.microsoft.com/office/drawing/2014/main" id="{CC9AAECE-CC1C-2923-D7A4-91E2501458D8}"/>
              </a:ext>
            </a:extLst>
          </p:cNvPr>
          <p:cNvSpPr>
            <a:spLocks noGrp="1"/>
          </p:cNvSpPr>
          <p:nvPr>
            <p:ph type="sldNum" sz="quarter" idx="12"/>
          </p:nvPr>
        </p:nvSpPr>
        <p:spPr/>
        <p:txBody>
          <a:bodyPr/>
          <a:lstStyle/>
          <a:p>
            <a:fld id="{BA64772F-E81F-0045-92B8-B93AB4530561}" type="slidenum">
              <a:rPr lang="en-US" smtClean="0"/>
              <a:t>31</a:t>
            </a:fld>
            <a:endParaRPr lang="en-US"/>
          </a:p>
        </p:txBody>
      </p:sp>
      <p:sp>
        <p:nvSpPr>
          <p:cNvPr id="6" name="TextBox 5">
            <a:extLst>
              <a:ext uri="{FF2B5EF4-FFF2-40B4-BE49-F238E27FC236}">
                <a16:creationId xmlns:a16="http://schemas.microsoft.com/office/drawing/2014/main" id="{C32FC35D-AD47-5A1A-8BF4-EF78E2749447}"/>
              </a:ext>
            </a:extLst>
          </p:cNvPr>
          <p:cNvSpPr txBox="1"/>
          <p:nvPr/>
        </p:nvSpPr>
        <p:spPr>
          <a:xfrm>
            <a:off x="3122842" y="4464620"/>
            <a:ext cx="1186543" cy="307777"/>
          </a:xfrm>
          <a:prstGeom prst="rect">
            <a:avLst/>
          </a:prstGeom>
          <a:noFill/>
        </p:spPr>
        <p:txBody>
          <a:bodyPr wrap="none" rtlCol="0">
            <a:spAutoFit/>
          </a:bodyPr>
          <a:lstStyle/>
          <a:p>
            <a:r>
              <a:rPr lang="en-US" sz="1400" dirty="0"/>
              <a:t>GPT-3 (175B)</a:t>
            </a:r>
          </a:p>
        </p:txBody>
      </p:sp>
      <p:sp>
        <p:nvSpPr>
          <p:cNvPr id="7" name="TextBox 6">
            <a:extLst>
              <a:ext uri="{FF2B5EF4-FFF2-40B4-BE49-F238E27FC236}">
                <a16:creationId xmlns:a16="http://schemas.microsoft.com/office/drawing/2014/main" id="{DC57486F-00E0-A7BD-F121-62846F9A5BA0}"/>
              </a:ext>
            </a:extLst>
          </p:cNvPr>
          <p:cNvSpPr txBox="1"/>
          <p:nvPr/>
        </p:nvSpPr>
        <p:spPr>
          <a:xfrm>
            <a:off x="4047456" y="4097206"/>
            <a:ext cx="1222322" cy="307777"/>
          </a:xfrm>
          <a:prstGeom prst="rect">
            <a:avLst/>
          </a:prstGeom>
          <a:noFill/>
        </p:spPr>
        <p:txBody>
          <a:bodyPr wrap="none" rtlCol="0">
            <a:spAutoFit/>
          </a:bodyPr>
          <a:lstStyle/>
          <a:p>
            <a:r>
              <a:rPr lang="en-US" sz="1400" dirty="0"/>
              <a:t>Codex (175B)</a:t>
            </a:r>
          </a:p>
        </p:txBody>
      </p:sp>
      <p:sp>
        <p:nvSpPr>
          <p:cNvPr id="8" name="TextBox 7">
            <a:extLst>
              <a:ext uri="{FF2B5EF4-FFF2-40B4-BE49-F238E27FC236}">
                <a16:creationId xmlns:a16="http://schemas.microsoft.com/office/drawing/2014/main" id="{38139CAF-DDB5-F29C-7FAE-7E91B9F8080B}"/>
              </a:ext>
            </a:extLst>
          </p:cNvPr>
          <p:cNvSpPr txBox="1"/>
          <p:nvPr/>
        </p:nvSpPr>
        <p:spPr>
          <a:xfrm>
            <a:off x="4722865" y="3668946"/>
            <a:ext cx="1093826" cy="307777"/>
          </a:xfrm>
          <a:prstGeom prst="rect">
            <a:avLst/>
          </a:prstGeom>
          <a:noFill/>
        </p:spPr>
        <p:txBody>
          <a:bodyPr wrap="none" rtlCol="0">
            <a:spAutoFit/>
          </a:bodyPr>
          <a:lstStyle/>
          <a:p>
            <a:r>
              <a:rPr lang="en-US" sz="1400" dirty="0" err="1"/>
              <a:t>PoT</a:t>
            </a:r>
            <a:r>
              <a:rPr lang="en-US" sz="1400" dirty="0"/>
              <a:t> (Codex)</a:t>
            </a:r>
          </a:p>
        </p:txBody>
      </p:sp>
      <p:sp>
        <p:nvSpPr>
          <p:cNvPr id="9" name="TextBox 8">
            <a:extLst>
              <a:ext uri="{FF2B5EF4-FFF2-40B4-BE49-F238E27FC236}">
                <a16:creationId xmlns:a16="http://schemas.microsoft.com/office/drawing/2014/main" id="{6246DE3A-0C54-10B8-0F2C-5C8F3528F01F}"/>
              </a:ext>
            </a:extLst>
          </p:cNvPr>
          <p:cNvSpPr txBox="1"/>
          <p:nvPr/>
        </p:nvSpPr>
        <p:spPr>
          <a:xfrm>
            <a:off x="5378704" y="3361169"/>
            <a:ext cx="1399807" cy="307777"/>
          </a:xfrm>
          <a:prstGeom prst="rect">
            <a:avLst/>
          </a:prstGeom>
          <a:noFill/>
        </p:spPr>
        <p:txBody>
          <a:bodyPr wrap="none" rtlCol="0">
            <a:spAutoFit/>
          </a:bodyPr>
          <a:lstStyle/>
          <a:p>
            <a:r>
              <a:rPr lang="en-US" sz="1400" dirty="0"/>
              <a:t>MAmmoTH-34B</a:t>
            </a:r>
          </a:p>
        </p:txBody>
      </p:sp>
      <p:sp>
        <p:nvSpPr>
          <p:cNvPr id="11" name="TextBox 10">
            <a:extLst>
              <a:ext uri="{FF2B5EF4-FFF2-40B4-BE49-F238E27FC236}">
                <a16:creationId xmlns:a16="http://schemas.microsoft.com/office/drawing/2014/main" id="{918BB1C7-72A7-AAD4-8D4D-B33D09E78F07}"/>
              </a:ext>
            </a:extLst>
          </p:cNvPr>
          <p:cNvSpPr txBox="1"/>
          <p:nvPr/>
        </p:nvSpPr>
        <p:spPr>
          <a:xfrm>
            <a:off x="6153196" y="3027527"/>
            <a:ext cx="1594860" cy="307777"/>
          </a:xfrm>
          <a:prstGeom prst="rect">
            <a:avLst/>
          </a:prstGeom>
          <a:noFill/>
        </p:spPr>
        <p:txBody>
          <a:bodyPr wrap="none" rtlCol="0">
            <a:spAutoFit/>
          </a:bodyPr>
          <a:lstStyle/>
          <a:p>
            <a:r>
              <a:rPr lang="en-US" sz="1400" dirty="0"/>
              <a:t>Qwen2.5-Math-7B</a:t>
            </a:r>
          </a:p>
        </p:txBody>
      </p:sp>
      <p:sp>
        <p:nvSpPr>
          <p:cNvPr id="12" name="TextBox 11">
            <a:extLst>
              <a:ext uri="{FF2B5EF4-FFF2-40B4-BE49-F238E27FC236}">
                <a16:creationId xmlns:a16="http://schemas.microsoft.com/office/drawing/2014/main" id="{7050797A-E85E-00FC-5EC2-EF2405C5F8F6}"/>
              </a:ext>
            </a:extLst>
          </p:cNvPr>
          <p:cNvSpPr txBox="1"/>
          <p:nvPr/>
        </p:nvSpPr>
        <p:spPr>
          <a:xfrm>
            <a:off x="6950626" y="2493122"/>
            <a:ext cx="1183914" cy="307777"/>
          </a:xfrm>
          <a:prstGeom prst="rect">
            <a:avLst/>
          </a:prstGeom>
          <a:noFill/>
        </p:spPr>
        <p:txBody>
          <a:bodyPr wrap="none" rtlCol="0">
            <a:spAutoFit/>
          </a:bodyPr>
          <a:lstStyle/>
          <a:p>
            <a:r>
              <a:rPr lang="en-US" sz="1400" dirty="0"/>
              <a:t>SimpleRL-7B</a:t>
            </a:r>
          </a:p>
        </p:txBody>
      </p:sp>
      <p:sp>
        <p:nvSpPr>
          <p:cNvPr id="13" name="TextBox 12">
            <a:extLst>
              <a:ext uri="{FF2B5EF4-FFF2-40B4-BE49-F238E27FC236}">
                <a16:creationId xmlns:a16="http://schemas.microsoft.com/office/drawing/2014/main" id="{39A992C7-6B4D-26C3-DA9A-224AE9F5B2C1}"/>
              </a:ext>
            </a:extLst>
          </p:cNvPr>
          <p:cNvSpPr txBox="1"/>
          <p:nvPr/>
        </p:nvSpPr>
        <p:spPr>
          <a:xfrm>
            <a:off x="7355801" y="2106056"/>
            <a:ext cx="1557478" cy="307777"/>
          </a:xfrm>
          <a:prstGeom prst="rect">
            <a:avLst/>
          </a:prstGeom>
          <a:noFill/>
        </p:spPr>
        <p:txBody>
          <a:bodyPr wrap="none" rtlCol="0">
            <a:spAutoFit/>
          </a:bodyPr>
          <a:lstStyle/>
          <a:p>
            <a:r>
              <a:rPr lang="en-US" sz="1400" dirty="0"/>
              <a:t>MAmmoTH-RL-7B</a:t>
            </a:r>
          </a:p>
        </p:txBody>
      </p:sp>
      <p:sp>
        <p:nvSpPr>
          <p:cNvPr id="3" name="TextBox 2">
            <a:extLst>
              <a:ext uri="{FF2B5EF4-FFF2-40B4-BE49-F238E27FC236}">
                <a16:creationId xmlns:a16="http://schemas.microsoft.com/office/drawing/2014/main" id="{5E607CB6-32B0-EBC6-7C36-B7B0C885740E}"/>
              </a:ext>
            </a:extLst>
          </p:cNvPr>
          <p:cNvSpPr txBox="1"/>
          <p:nvPr/>
        </p:nvSpPr>
        <p:spPr>
          <a:xfrm>
            <a:off x="2203187" y="5837484"/>
            <a:ext cx="7750840" cy="369332"/>
          </a:xfrm>
          <a:prstGeom prst="rect">
            <a:avLst/>
          </a:prstGeom>
          <a:noFill/>
        </p:spPr>
        <p:txBody>
          <a:bodyPr wrap="none" rtlCol="0">
            <a:spAutoFit/>
          </a:bodyPr>
          <a:lstStyle/>
          <a:p>
            <a:r>
              <a:rPr lang="en-US" dirty="0"/>
              <a:t>It’s remarkable to see how much progress we made on math problem solving!</a:t>
            </a:r>
          </a:p>
        </p:txBody>
      </p:sp>
      <p:cxnSp>
        <p:nvCxnSpPr>
          <p:cNvPr id="10" name="Straight Connector 9">
            <a:extLst>
              <a:ext uri="{FF2B5EF4-FFF2-40B4-BE49-F238E27FC236}">
                <a16:creationId xmlns:a16="http://schemas.microsoft.com/office/drawing/2014/main" id="{554ECE30-4E80-632A-EA87-6B70783BD80C}"/>
              </a:ext>
            </a:extLst>
          </p:cNvPr>
          <p:cNvCxnSpPr/>
          <p:nvPr/>
        </p:nvCxnSpPr>
        <p:spPr>
          <a:xfrm>
            <a:off x="2964873" y="1870365"/>
            <a:ext cx="5777345" cy="0"/>
          </a:xfrm>
          <a:prstGeom prst="line">
            <a:avLst/>
          </a:prstGeom>
          <a:ln>
            <a:solidFill>
              <a:schemeClr val="tx1"/>
            </a:solidFill>
            <a:prstDash val="sysDash"/>
          </a:ln>
        </p:spPr>
        <p:style>
          <a:lnRef idx="2">
            <a:schemeClr val="accent1"/>
          </a:lnRef>
          <a:fillRef idx="0">
            <a:schemeClr val="accent1"/>
          </a:fillRef>
          <a:effectRef idx="1">
            <a:schemeClr val="accent1"/>
          </a:effectRef>
          <a:fontRef idx="minor">
            <a:schemeClr val="tx1"/>
          </a:fontRef>
        </p:style>
      </p:cxnSp>
      <p:sp>
        <p:nvSpPr>
          <p:cNvPr id="14" name="TextBox 13">
            <a:extLst>
              <a:ext uri="{FF2B5EF4-FFF2-40B4-BE49-F238E27FC236}">
                <a16:creationId xmlns:a16="http://schemas.microsoft.com/office/drawing/2014/main" id="{4BA304EA-5F38-97D1-EA41-0A8B95C7D28C}"/>
              </a:ext>
            </a:extLst>
          </p:cNvPr>
          <p:cNvSpPr txBox="1"/>
          <p:nvPr/>
        </p:nvSpPr>
        <p:spPr>
          <a:xfrm>
            <a:off x="8856074" y="1697870"/>
            <a:ext cx="825547" cy="338554"/>
          </a:xfrm>
          <a:prstGeom prst="rect">
            <a:avLst/>
          </a:prstGeom>
          <a:noFill/>
        </p:spPr>
        <p:txBody>
          <a:bodyPr wrap="none" rtlCol="0">
            <a:spAutoFit/>
          </a:bodyPr>
          <a:lstStyle/>
          <a:p>
            <a:r>
              <a:rPr lang="en-US" sz="1600" dirty="0"/>
              <a:t>GPT-o1</a:t>
            </a:r>
          </a:p>
        </p:txBody>
      </p:sp>
      <p:grpSp>
        <p:nvGrpSpPr>
          <p:cNvPr id="18" name="Group 17">
            <a:extLst>
              <a:ext uri="{FF2B5EF4-FFF2-40B4-BE49-F238E27FC236}">
                <a16:creationId xmlns:a16="http://schemas.microsoft.com/office/drawing/2014/main" id="{AC9817AD-DD0F-6B6A-1316-AF70857BC075}"/>
              </a:ext>
            </a:extLst>
          </p:cNvPr>
          <p:cNvGrpSpPr/>
          <p:nvPr/>
        </p:nvGrpSpPr>
        <p:grpSpPr>
          <a:xfrm>
            <a:off x="8800654" y="3190179"/>
            <a:ext cx="3204117" cy="1194116"/>
            <a:chOff x="8856074" y="3190179"/>
            <a:chExt cx="3204117" cy="1194116"/>
          </a:xfrm>
        </p:grpSpPr>
        <p:sp>
          <p:nvSpPr>
            <p:cNvPr id="16" name="TextBox 15">
              <a:extLst>
                <a:ext uri="{FF2B5EF4-FFF2-40B4-BE49-F238E27FC236}">
                  <a16:creationId xmlns:a16="http://schemas.microsoft.com/office/drawing/2014/main" id="{3AF70F07-861E-B940-CD48-05FB9F82C3C9}"/>
                </a:ext>
              </a:extLst>
            </p:cNvPr>
            <p:cNvSpPr txBox="1"/>
            <p:nvPr/>
          </p:nvSpPr>
          <p:spPr>
            <a:xfrm>
              <a:off x="8856074" y="3190179"/>
              <a:ext cx="3204117" cy="369332"/>
            </a:xfrm>
            <a:prstGeom prst="rect">
              <a:avLst/>
            </a:prstGeom>
            <a:noFill/>
          </p:spPr>
          <p:txBody>
            <a:bodyPr wrap="square" rtlCol="0">
              <a:spAutoFit/>
            </a:bodyPr>
            <a:lstStyle/>
            <a:p>
              <a:r>
                <a:rPr lang="en-US" dirty="0"/>
                <a:t>We need  better benchmarks!</a:t>
              </a:r>
            </a:p>
          </p:txBody>
        </p:sp>
        <p:pic>
          <p:nvPicPr>
            <p:cNvPr id="8194" name="Picture 2" descr="Excited Emoji">
              <a:extLst>
                <a:ext uri="{FF2B5EF4-FFF2-40B4-BE49-F238E27FC236}">
                  <a16:creationId xmlns:a16="http://schemas.microsoft.com/office/drawing/2014/main" id="{50654AED-8224-747D-D3EC-02926A59213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flipH="1">
              <a:off x="9738342" y="3559511"/>
              <a:ext cx="1216865" cy="824784"/>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36826944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87D24-B135-4DE3-723C-53F73CD4F97E}"/>
              </a:ext>
            </a:extLst>
          </p:cNvPr>
          <p:cNvSpPr>
            <a:spLocks noGrp="1"/>
          </p:cNvSpPr>
          <p:nvPr>
            <p:ph type="title"/>
          </p:nvPr>
        </p:nvSpPr>
        <p:spPr/>
        <p:txBody>
          <a:bodyPr/>
          <a:lstStyle/>
          <a:p>
            <a:r>
              <a:rPr lang="en-US" dirty="0"/>
              <a:t>Benchmarking &amp; Training</a:t>
            </a:r>
          </a:p>
        </p:txBody>
      </p:sp>
      <p:sp>
        <p:nvSpPr>
          <p:cNvPr id="4" name="Slide Number Placeholder 3">
            <a:extLst>
              <a:ext uri="{FF2B5EF4-FFF2-40B4-BE49-F238E27FC236}">
                <a16:creationId xmlns:a16="http://schemas.microsoft.com/office/drawing/2014/main" id="{62D91B13-A044-9617-EC1D-D6EC13E45ADC}"/>
              </a:ext>
            </a:extLst>
          </p:cNvPr>
          <p:cNvSpPr>
            <a:spLocks noGrp="1"/>
          </p:cNvSpPr>
          <p:nvPr>
            <p:ph type="sldNum" sz="quarter" idx="12"/>
          </p:nvPr>
        </p:nvSpPr>
        <p:spPr/>
        <p:txBody>
          <a:bodyPr/>
          <a:lstStyle/>
          <a:p>
            <a:fld id="{BA64772F-E81F-0045-92B8-B93AB4530561}" type="slidenum">
              <a:rPr lang="en-US" smtClean="0"/>
              <a:t>32</a:t>
            </a:fld>
            <a:endParaRPr lang="en-US"/>
          </a:p>
        </p:txBody>
      </p:sp>
      <p:grpSp>
        <p:nvGrpSpPr>
          <p:cNvPr id="5" name="Group 4">
            <a:extLst>
              <a:ext uri="{FF2B5EF4-FFF2-40B4-BE49-F238E27FC236}">
                <a16:creationId xmlns:a16="http://schemas.microsoft.com/office/drawing/2014/main" id="{62195529-7D95-95C8-A164-7F8754A5CA5C}"/>
              </a:ext>
            </a:extLst>
          </p:cNvPr>
          <p:cNvGrpSpPr/>
          <p:nvPr/>
        </p:nvGrpSpPr>
        <p:grpSpPr>
          <a:xfrm>
            <a:off x="838200" y="1285344"/>
            <a:ext cx="10496441" cy="3042349"/>
            <a:chOff x="838200" y="1285344"/>
            <a:chExt cx="10496441" cy="3042349"/>
          </a:xfrm>
        </p:grpSpPr>
        <p:sp>
          <p:nvSpPr>
            <p:cNvPr id="20" name="TextBox 19">
              <a:extLst>
                <a:ext uri="{FF2B5EF4-FFF2-40B4-BE49-F238E27FC236}">
                  <a16:creationId xmlns:a16="http://schemas.microsoft.com/office/drawing/2014/main" id="{5F302E77-3BE8-0B6A-0A08-41151B05EB98}"/>
                </a:ext>
              </a:extLst>
            </p:cNvPr>
            <p:cNvSpPr txBox="1"/>
            <p:nvPr/>
          </p:nvSpPr>
          <p:spPr>
            <a:xfrm>
              <a:off x="838200" y="1285344"/>
              <a:ext cx="6703031" cy="1384995"/>
            </a:xfrm>
            <a:prstGeom prst="rect">
              <a:avLst/>
            </a:prstGeom>
            <a:solidFill>
              <a:schemeClr val="bg1"/>
            </a:solidFill>
            <a:ln>
              <a:solidFill>
                <a:schemeClr val="tx1">
                  <a:lumMod val="50000"/>
                  <a:lumOff val="50000"/>
                </a:schemeClr>
              </a:solidFill>
            </a:ln>
          </p:spPr>
          <p:txBody>
            <a:bodyPr wrap="square">
              <a:spAutoFit/>
            </a:bodyPr>
            <a:lstStyle/>
            <a:p>
              <a:r>
                <a:rPr lang="en-CA" sz="1400" b="1" i="0" dirty="0">
                  <a:solidFill>
                    <a:srgbClr val="212529"/>
                  </a:solidFill>
                  <a:effectLst/>
                  <a:highlight>
                    <a:srgbClr val="FFFFFF"/>
                  </a:highlight>
                </a:rPr>
                <a:t>MMLU-Pro: A More Robust and Challenging Multi-Task Language Understanding Benchmark</a:t>
              </a:r>
              <a:br>
                <a:rPr lang="en-CA" sz="1400" dirty="0"/>
              </a:br>
              <a:r>
                <a:rPr lang="en-CA" sz="1400" dirty="0" err="1"/>
                <a:t>Yubo</a:t>
              </a:r>
              <a:r>
                <a:rPr lang="en-CA" sz="1400" dirty="0"/>
                <a:t> Wang, </a:t>
              </a:r>
              <a:r>
                <a:rPr lang="en-CA" sz="1400" dirty="0" err="1"/>
                <a:t>Xueguang</a:t>
              </a:r>
              <a:r>
                <a:rPr lang="en-CA" sz="1400" dirty="0"/>
                <a:t> Ma, Ge Zhang, </a:t>
              </a:r>
              <a:r>
                <a:rPr lang="en-CA" sz="1400" dirty="0" err="1"/>
                <a:t>Yuansheng</a:t>
              </a:r>
              <a:r>
                <a:rPr lang="en-CA" sz="1400" dirty="0"/>
                <a:t> Ni, </a:t>
              </a:r>
              <a:r>
                <a:rPr lang="en-CA" sz="1400" dirty="0" err="1"/>
                <a:t>Abhranil</a:t>
              </a:r>
              <a:r>
                <a:rPr lang="en-CA" sz="1400" dirty="0"/>
                <a:t> Chandra, </a:t>
              </a:r>
              <a:r>
                <a:rPr lang="en-CA" sz="1400" dirty="0" err="1"/>
                <a:t>Shiguang</a:t>
              </a:r>
              <a:r>
                <a:rPr lang="en-CA" sz="1400" dirty="0"/>
                <a:t> Guo, </a:t>
              </a:r>
              <a:r>
                <a:rPr lang="en-CA" sz="1400" dirty="0" err="1"/>
                <a:t>Weiming</a:t>
              </a:r>
              <a:r>
                <a:rPr lang="en-CA" sz="1400" dirty="0"/>
                <a:t> Ren, </a:t>
              </a:r>
              <a:r>
                <a:rPr lang="en-CA" sz="1400" dirty="0" err="1"/>
                <a:t>Aaran</a:t>
              </a:r>
              <a:r>
                <a:rPr lang="en-CA" sz="1400" dirty="0"/>
                <a:t> </a:t>
              </a:r>
              <a:r>
                <a:rPr lang="en-CA" sz="1400" dirty="0" err="1"/>
                <a:t>Arulraj</a:t>
              </a:r>
              <a:r>
                <a:rPr lang="en-CA" sz="1400" dirty="0"/>
                <a:t>, Xuan He, </a:t>
              </a:r>
              <a:r>
                <a:rPr lang="en-CA" sz="1400" dirty="0" err="1"/>
                <a:t>Ziyan</a:t>
              </a:r>
              <a:r>
                <a:rPr lang="en-CA" sz="1400" dirty="0"/>
                <a:t> Jiang, </a:t>
              </a:r>
              <a:r>
                <a:rPr lang="en-CA" sz="1400" dirty="0" err="1"/>
                <a:t>Tianle</a:t>
              </a:r>
              <a:r>
                <a:rPr lang="en-CA" sz="1400" dirty="0"/>
                <a:t> Li, Max Ku, Kai Wang, Alex Zhuang, </a:t>
              </a:r>
              <a:r>
                <a:rPr lang="en-CA" sz="1400" dirty="0" err="1"/>
                <a:t>Rongqi</a:t>
              </a:r>
              <a:r>
                <a:rPr lang="en-CA" sz="1400" dirty="0"/>
                <a:t> Fan, Xiang Yue, </a:t>
              </a:r>
              <a:r>
                <a:rPr lang="en-CA" sz="1400" b="1" u="sng" dirty="0" err="1"/>
                <a:t>Wenhu</a:t>
              </a:r>
              <a:r>
                <a:rPr lang="en-CA" sz="1400" b="1" u="sng" dirty="0"/>
                <a:t> Chen</a:t>
              </a:r>
              <a:br>
                <a:rPr lang="en-CA" sz="1400" dirty="0">
                  <a:cs typeface="Arial" panose="020B0604020202020204" pitchFamily="34" charset="0"/>
                </a:rPr>
              </a:br>
              <a:r>
                <a:rPr lang="en-US" sz="1400" dirty="0" err="1">
                  <a:solidFill>
                    <a:srgbClr val="FF0000"/>
                  </a:solidFill>
                  <a:cs typeface="Arial" panose="020B0604020202020204" pitchFamily="34" charset="0"/>
                </a:rPr>
                <a:t>NeurIPS</a:t>
              </a:r>
              <a:r>
                <a:rPr lang="en-US" sz="1400" dirty="0">
                  <a:solidFill>
                    <a:srgbClr val="FF0000"/>
                  </a:solidFill>
                  <a:cs typeface="Arial" panose="020B0604020202020204" pitchFamily="34" charset="0"/>
                </a:rPr>
                <a:t> 2024 (Spotlight)</a:t>
              </a:r>
            </a:p>
          </p:txBody>
        </p:sp>
        <p:sp>
          <p:nvSpPr>
            <p:cNvPr id="21" name="TextBox 20">
              <a:extLst>
                <a:ext uri="{FF2B5EF4-FFF2-40B4-BE49-F238E27FC236}">
                  <a16:creationId xmlns:a16="http://schemas.microsoft.com/office/drawing/2014/main" id="{84EBAFCD-42CC-279C-CB4C-15BA8275CCF4}"/>
                </a:ext>
              </a:extLst>
            </p:cNvPr>
            <p:cNvSpPr txBox="1"/>
            <p:nvPr/>
          </p:nvSpPr>
          <p:spPr>
            <a:xfrm>
              <a:off x="838200" y="2727255"/>
              <a:ext cx="6703030" cy="1600438"/>
            </a:xfrm>
            <a:prstGeom prst="rect">
              <a:avLst/>
            </a:prstGeom>
            <a:solidFill>
              <a:schemeClr val="bg1"/>
            </a:solidFill>
            <a:ln>
              <a:solidFill>
                <a:schemeClr val="tx1">
                  <a:lumMod val="50000"/>
                  <a:lumOff val="50000"/>
                </a:schemeClr>
              </a:solidFill>
            </a:ln>
          </p:spPr>
          <p:txBody>
            <a:bodyPr wrap="square">
              <a:spAutoFit/>
            </a:bodyPr>
            <a:lstStyle/>
            <a:p>
              <a:r>
                <a:rPr lang="en-US" sz="1400" b="1" dirty="0">
                  <a:cs typeface="Arial" panose="020B0604020202020204" pitchFamily="34" charset="0"/>
                </a:rPr>
                <a:t>MMMU: A Massive Multi-discipline Multimodal Understanding and Reasoning Benchmark for Expert AGI</a:t>
              </a:r>
            </a:p>
            <a:p>
              <a:r>
                <a:rPr lang="en-CA" sz="1400" b="0" i="0" dirty="0">
                  <a:solidFill>
                    <a:srgbClr val="212529"/>
                  </a:solidFill>
                  <a:effectLst/>
                  <a:highlight>
                    <a:srgbClr val="FFFFFF"/>
                  </a:highlight>
                  <a:cs typeface="Arial" panose="020B0604020202020204" pitchFamily="34" charset="0"/>
                </a:rPr>
                <a:t>Xiang Yue, </a:t>
              </a:r>
              <a:r>
                <a:rPr lang="en-CA" sz="1400" b="0" i="0" dirty="0" err="1">
                  <a:solidFill>
                    <a:srgbClr val="212529"/>
                  </a:solidFill>
                  <a:effectLst/>
                  <a:highlight>
                    <a:srgbClr val="FFFFFF"/>
                  </a:highlight>
                  <a:cs typeface="Arial" panose="020B0604020202020204" pitchFamily="34" charset="0"/>
                </a:rPr>
                <a:t>Yuansheng</a:t>
              </a:r>
              <a:r>
                <a:rPr lang="en-CA" sz="1400" b="0" i="0" dirty="0">
                  <a:solidFill>
                    <a:srgbClr val="212529"/>
                  </a:solidFill>
                  <a:effectLst/>
                  <a:highlight>
                    <a:srgbClr val="FFFFFF"/>
                  </a:highlight>
                  <a:cs typeface="Arial" panose="020B0604020202020204" pitchFamily="34" charset="0"/>
                </a:rPr>
                <a:t> Ni, Kai Zhang, </a:t>
              </a:r>
              <a:r>
                <a:rPr lang="en-CA" sz="1400" b="0" i="0" dirty="0" err="1">
                  <a:solidFill>
                    <a:srgbClr val="212529"/>
                  </a:solidFill>
                  <a:effectLst/>
                  <a:highlight>
                    <a:srgbClr val="FFFFFF"/>
                  </a:highlight>
                  <a:cs typeface="Arial" panose="020B0604020202020204" pitchFamily="34" charset="0"/>
                </a:rPr>
                <a:t>Tianyu</a:t>
              </a:r>
              <a:r>
                <a:rPr lang="en-CA" sz="1400" b="0" i="0" dirty="0">
                  <a:solidFill>
                    <a:srgbClr val="212529"/>
                  </a:solidFill>
                  <a:effectLst/>
                  <a:highlight>
                    <a:srgbClr val="FFFFFF"/>
                  </a:highlight>
                  <a:cs typeface="Arial" panose="020B0604020202020204" pitchFamily="34" charset="0"/>
                </a:rPr>
                <a:t> Zheng, </a:t>
              </a:r>
              <a:r>
                <a:rPr lang="en-CA" sz="1400" b="0" i="0" dirty="0" err="1">
                  <a:solidFill>
                    <a:srgbClr val="212529"/>
                  </a:solidFill>
                  <a:effectLst/>
                  <a:highlight>
                    <a:srgbClr val="FFFFFF"/>
                  </a:highlight>
                </a:rPr>
                <a:t>Ruoqi</a:t>
              </a:r>
              <a:r>
                <a:rPr lang="en-CA" sz="1400" b="0" i="0" dirty="0">
                  <a:solidFill>
                    <a:srgbClr val="212529"/>
                  </a:solidFill>
                  <a:effectLst/>
                  <a:highlight>
                    <a:srgbClr val="FFFFFF"/>
                  </a:highlight>
                </a:rPr>
                <a:t> Liu, Ge Zhang, Samuel Stevens</a:t>
              </a:r>
              <a:r>
                <a:rPr lang="en-CA" sz="1400" b="0" i="0" dirty="0">
                  <a:solidFill>
                    <a:srgbClr val="212529"/>
                  </a:solidFill>
                  <a:effectLst/>
                  <a:highlight>
                    <a:srgbClr val="FFFFFF"/>
                  </a:highlight>
                  <a:cs typeface="Arial" panose="020B0604020202020204" pitchFamily="34" charset="0"/>
                </a:rPr>
                <a:t>, </a:t>
              </a:r>
              <a:r>
                <a:rPr lang="en-CA" sz="1400" b="0" i="0" dirty="0" err="1">
                  <a:solidFill>
                    <a:srgbClr val="212529"/>
                  </a:solidFill>
                  <a:effectLst/>
                  <a:highlight>
                    <a:srgbClr val="FFFFFF"/>
                  </a:highlight>
                </a:rPr>
                <a:t>Dongfu</a:t>
              </a:r>
              <a:r>
                <a:rPr lang="en-CA" sz="1400" b="0" i="0" dirty="0">
                  <a:solidFill>
                    <a:srgbClr val="212529"/>
                  </a:solidFill>
                  <a:effectLst/>
                  <a:highlight>
                    <a:srgbClr val="FFFFFF"/>
                  </a:highlight>
                </a:rPr>
                <a:t> Jiang, </a:t>
              </a:r>
              <a:r>
                <a:rPr lang="en-CA" sz="1400" b="0" i="0" dirty="0" err="1">
                  <a:solidFill>
                    <a:srgbClr val="212529"/>
                  </a:solidFill>
                  <a:effectLst/>
                  <a:highlight>
                    <a:srgbClr val="FFFFFF"/>
                  </a:highlight>
                </a:rPr>
                <a:t>Weiming</a:t>
              </a:r>
              <a:r>
                <a:rPr lang="en-CA" sz="1400" b="0" i="0" dirty="0">
                  <a:solidFill>
                    <a:srgbClr val="212529"/>
                  </a:solidFill>
                  <a:effectLst/>
                  <a:highlight>
                    <a:srgbClr val="FFFFFF"/>
                  </a:highlight>
                </a:rPr>
                <a:t> Ren, Yuxuan Sun, Cong Wei, </a:t>
              </a:r>
              <a:r>
                <a:rPr lang="en-CA" sz="1400" b="0" i="0" dirty="0" err="1">
                  <a:solidFill>
                    <a:srgbClr val="212529"/>
                  </a:solidFill>
                  <a:effectLst/>
                  <a:highlight>
                    <a:srgbClr val="FFFFFF"/>
                  </a:highlight>
                </a:rPr>
                <a:t>Botao</a:t>
              </a:r>
              <a:r>
                <a:rPr lang="en-CA" sz="1400" b="0" i="0" dirty="0">
                  <a:solidFill>
                    <a:srgbClr val="212529"/>
                  </a:solidFill>
                  <a:effectLst/>
                  <a:highlight>
                    <a:srgbClr val="FFFFFF"/>
                  </a:highlight>
                </a:rPr>
                <a:t> Yu, </a:t>
              </a:r>
              <a:r>
                <a:rPr lang="en-CA" sz="1400" b="0" i="0" dirty="0" err="1">
                  <a:solidFill>
                    <a:srgbClr val="212529"/>
                  </a:solidFill>
                  <a:effectLst/>
                  <a:highlight>
                    <a:srgbClr val="FFFFFF"/>
                  </a:highlight>
                </a:rPr>
                <a:t>Ruibin</a:t>
              </a:r>
              <a:r>
                <a:rPr lang="en-CA" sz="1400" b="0" i="0" dirty="0">
                  <a:solidFill>
                    <a:srgbClr val="212529"/>
                  </a:solidFill>
                  <a:effectLst/>
                  <a:highlight>
                    <a:srgbClr val="FFFFFF"/>
                  </a:highlight>
                </a:rPr>
                <a:t> Yuan, </a:t>
              </a:r>
              <a:r>
                <a:rPr lang="en-CA" sz="1400" b="0" i="0" dirty="0" err="1">
                  <a:solidFill>
                    <a:srgbClr val="212529"/>
                  </a:solidFill>
                  <a:effectLst/>
                  <a:highlight>
                    <a:srgbClr val="FFFFFF"/>
                  </a:highlight>
                </a:rPr>
                <a:t>Renliang</a:t>
              </a:r>
              <a:r>
                <a:rPr lang="en-CA" sz="1400" b="0" i="0" dirty="0">
                  <a:solidFill>
                    <a:srgbClr val="212529"/>
                  </a:solidFill>
                  <a:effectLst/>
                  <a:highlight>
                    <a:srgbClr val="FFFFFF"/>
                  </a:highlight>
                </a:rPr>
                <a:t> Sun, Ming Yin, </a:t>
              </a:r>
              <a:r>
                <a:rPr lang="en-CA" sz="1400" b="0" i="0" dirty="0" err="1">
                  <a:solidFill>
                    <a:srgbClr val="212529"/>
                  </a:solidFill>
                  <a:effectLst/>
                  <a:highlight>
                    <a:srgbClr val="FFFFFF"/>
                  </a:highlight>
                </a:rPr>
                <a:t>Boyuan</a:t>
              </a:r>
              <a:r>
                <a:rPr lang="en-CA" sz="1400" b="0" i="0" dirty="0">
                  <a:solidFill>
                    <a:srgbClr val="212529"/>
                  </a:solidFill>
                  <a:effectLst/>
                  <a:highlight>
                    <a:srgbClr val="FFFFFF"/>
                  </a:highlight>
                </a:rPr>
                <a:t> Zheng, </a:t>
              </a:r>
              <a:r>
                <a:rPr lang="en-CA" sz="1400" b="0" i="0" dirty="0" err="1">
                  <a:solidFill>
                    <a:srgbClr val="212529"/>
                  </a:solidFill>
                  <a:effectLst/>
                  <a:highlight>
                    <a:srgbClr val="FFFFFF"/>
                  </a:highlight>
                </a:rPr>
                <a:t>Zhenzhu</a:t>
              </a:r>
              <a:r>
                <a:rPr lang="en-CA" sz="1400" b="0" i="0" dirty="0">
                  <a:solidFill>
                    <a:srgbClr val="212529"/>
                  </a:solidFill>
                  <a:effectLst/>
                  <a:highlight>
                    <a:srgbClr val="FFFFFF"/>
                  </a:highlight>
                </a:rPr>
                <a:t> Yang, </a:t>
              </a:r>
              <a:r>
                <a:rPr lang="en-CA" sz="1400" b="0" i="0" dirty="0" err="1">
                  <a:solidFill>
                    <a:srgbClr val="212529"/>
                  </a:solidFill>
                  <a:effectLst/>
                  <a:highlight>
                    <a:srgbClr val="FFFFFF"/>
                  </a:highlight>
                </a:rPr>
                <a:t>Yibo</a:t>
              </a:r>
              <a:r>
                <a:rPr lang="en-CA" sz="1400" b="0" i="0" dirty="0">
                  <a:solidFill>
                    <a:srgbClr val="212529"/>
                  </a:solidFill>
                  <a:effectLst/>
                  <a:highlight>
                    <a:srgbClr val="FFFFFF"/>
                  </a:highlight>
                </a:rPr>
                <a:t> Liu, </a:t>
              </a:r>
              <a:r>
                <a:rPr lang="en-CA" sz="1400" b="0" i="0" dirty="0" err="1">
                  <a:solidFill>
                    <a:srgbClr val="212529"/>
                  </a:solidFill>
                  <a:effectLst/>
                  <a:highlight>
                    <a:srgbClr val="FFFFFF"/>
                  </a:highlight>
                </a:rPr>
                <a:t>Wenhao</a:t>
              </a:r>
              <a:r>
                <a:rPr lang="en-CA" sz="1400" b="0" i="0" dirty="0">
                  <a:solidFill>
                    <a:srgbClr val="212529"/>
                  </a:solidFill>
                  <a:effectLst/>
                  <a:highlight>
                    <a:srgbClr val="FFFFFF"/>
                  </a:highlight>
                </a:rPr>
                <a:t> Huang, Huan Sun, Yu Su, </a:t>
              </a:r>
              <a:r>
                <a:rPr lang="en-CA" sz="1400" b="1" i="0" u="sng" dirty="0" err="1">
                  <a:solidFill>
                    <a:srgbClr val="212529"/>
                  </a:solidFill>
                  <a:effectLst/>
                  <a:highlight>
                    <a:srgbClr val="FFFFFF"/>
                  </a:highlight>
                </a:rPr>
                <a:t>Wenhu</a:t>
              </a:r>
              <a:r>
                <a:rPr lang="en-CA" sz="1400" b="1" i="0" u="sng" dirty="0">
                  <a:solidFill>
                    <a:srgbClr val="212529"/>
                  </a:solidFill>
                  <a:effectLst/>
                  <a:highlight>
                    <a:srgbClr val="FFFFFF"/>
                  </a:highlight>
                </a:rPr>
                <a:t> Chen</a:t>
              </a:r>
              <a:br>
                <a:rPr lang="en-CA" sz="1400" dirty="0">
                  <a:cs typeface="Arial" panose="020B0604020202020204" pitchFamily="34" charset="0"/>
                </a:rPr>
              </a:br>
              <a:r>
                <a:rPr lang="en-US" sz="1400" dirty="0">
                  <a:solidFill>
                    <a:srgbClr val="FF0000"/>
                  </a:solidFill>
                  <a:cs typeface="Arial" panose="020B0604020202020204" pitchFamily="34" charset="0"/>
                </a:rPr>
                <a:t>CVPR 2024 (Finalist of Best Paper Award)</a:t>
              </a:r>
            </a:p>
          </p:txBody>
        </p:sp>
        <p:grpSp>
          <p:nvGrpSpPr>
            <p:cNvPr id="22" name="Group 21">
              <a:extLst>
                <a:ext uri="{FF2B5EF4-FFF2-40B4-BE49-F238E27FC236}">
                  <a16:creationId xmlns:a16="http://schemas.microsoft.com/office/drawing/2014/main" id="{87E96018-560B-1605-C830-4E6BE5949F58}"/>
                </a:ext>
              </a:extLst>
            </p:cNvPr>
            <p:cNvGrpSpPr/>
            <p:nvPr/>
          </p:nvGrpSpPr>
          <p:grpSpPr>
            <a:xfrm>
              <a:off x="7778153" y="3199611"/>
              <a:ext cx="3556488" cy="877618"/>
              <a:chOff x="838199" y="4853233"/>
              <a:chExt cx="3556488" cy="877618"/>
            </a:xfrm>
          </p:grpSpPr>
          <p:pic>
            <p:nvPicPr>
              <p:cNvPr id="23" name="Picture 22" descr="A white background with black and white clouds&#10;&#10;Description automatically generated">
                <a:extLst>
                  <a:ext uri="{FF2B5EF4-FFF2-40B4-BE49-F238E27FC236}">
                    <a16:creationId xmlns:a16="http://schemas.microsoft.com/office/drawing/2014/main" id="{8A27DA7D-A50E-9D39-2535-94E84F17C1C8}"/>
                  </a:ext>
                </a:extLst>
              </p:cNvPr>
              <p:cNvPicPr>
                <a:picLocks noChangeAspect="1"/>
              </p:cNvPicPr>
              <p:nvPr/>
            </p:nvPicPr>
            <p:blipFill rotWithShape="1">
              <a:blip r:embed="rId2"/>
              <a:srcRect l="1" r="71292"/>
              <a:stretch/>
            </p:blipFill>
            <p:spPr>
              <a:xfrm>
                <a:off x="2697189" y="4971374"/>
                <a:ext cx="1697498" cy="759477"/>
              </a:xfrm>
              <a:prstGeom prst="rect">
                <a:avLst/>
              </a:prstGeom>
            </p:spPr>
          </p:pic>
          <p:pic>
            <p:nvPicPr>
              <p:cNvPr id="24" name="Picture 23" descr="A black text on a white background&#10;&#10;Description automatically generated">
                <a:extLst>
                  <a:ext uri="{FF2B5EF4-FFF2-40B4-BE49-F238E27FC236}">
                    <a16:creationId xmlns:a16="http://schemas.microsoft.com/office/drawing/2014/main" id="{0DC91E40-1EBF-F499-6695-117B34FE43B5}"/>
                  </a:ext>
                </a:extLst>
              </p:cNvPr>
              <p:cNvPicPr>
                <a:picLocks noChangeAspect="1"/>
              </p:cNvPicPr>
              <p:nvPr/>
            </p:nvPicPr>
            <p:blipFill>
              <a:blip r:embed="rId3"/>
              <a:stretch>
                <a:fillRect/>
              </a:stretch>
            </p:blipFill>
            <p:spPr>
              <a:xfrm>
                <a:off x="1017914" y="5022115"/>
                <a:ext cx="1679275" cy="534315"/>
              </a:xfrm>
              <a:prstGeom prst="rect">
                <a:avLst/>
              </a:prstGeom>
            </p:spPr>
          </p:pic>
          <p:sp>
            <p:nvSpPr>
              <p:cNvPr id="25" name="Rounded Rectangle 24">
                <a:extLst>
                  <a:ext uri="{FF2B5EF4-FFF2-40B4-BE49-F238E27FC236}">
                    <a16:creationId xmlns:a16="http://schemas.microsoft.com/office/drawing/2014/main" id="{14842179-D416-791D-F133-EE394D139164}"/>
                  </a:ext>
                </a:extLst>
              </p:cNvPr>
              <p:cNvSpPr/>
              <p:nvPr/>
            </p:nvSpPr>
            <p:spPr>
              <a:xfrm>
                <a:off x="838199" y="4853233"/>
                <a:ext cx="3556488" cy="780707"/>
              </a:xfrm>
              <a:prstGeom prst="roundRect">
                <a:avLst/>
              </a:prstGeom>
              <a:noFill/>
              <a:ln w="12700">
                <a:prstDash val="sys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0" name="Group 29">
              <a:extLst>
                <a:ext uri="{FF2B5EF4-FFF2-40B4-BE49-F238E27FC236}">
                  <a16:creationId xmlns:a16="http://schemas.microsoft.com/office/drawing/2014/main" id="{6364579A-ABFC-0DC8-40EC-D52D74C5F011}"/>
                </a:ext>
              </a:extLst>
            </p:cNvPr>
            <p:cNvGrpSpPr/>
            <p:nvPr/>
          </p:nvGrpSpPr>
          <p:grpSpPr>
            <a:xfrm>
              <a:off x="7778153" y="1659405"/>
              <a:ext cx="3556488" cy="780707"/>
              <a:chOff x="7778152" y="3554906"/>
              <a:chExt cx="3556488" cy="780707"/>
            </a:xfrm>
          </p:grpSpPr>
          <p:grpSp>
            <p:nvGrpSpPr>
              <p:cNvPr id="26" name="Group 25">
                <a:extLst>
                  <a:ext uri="{FF2B5EF4-FFF2-40B4-BE49-F238E27FC236}">
                    <a16:creationId xmlns:a16="http://schemas.microsoft.com/office/drawing/2014/main" id="{46CF4DF2-2E04-C3C1-CB48-5A71296371C4}"/>
                  </a:ext>
                </a:extLst>
              </p:cNvPr>
              <p:cNvGrpSpPr/>
              <p:nvPr/>
            </p:nvGrpSpPr>
            <p:grpSpPr>
              <a:xfrm>
                <a:off x="7778152" y="3554906"/>
                <a:ext cx="3556488" cy="780707"/>
                <a:chOff x="838199" y="2620575"/>
                <a:chExt cx="3556488" cy="780707"/>
              </a:xfrm>
            </p:grpSpPr>
            <p:pic>
              <p:nvPicPr>
                <p:cNvPr id="27" name="Picture 26" descr="A black text on a white background&#10;&#10;Description automatically generated">
                  <a:extLst>
                    <a:ext uri="{FF2B5EF4-FFF2-40B4-BE49-F238E27FC236}">
                      <a16:creationId xmlns:a16="http://schemas.microsoft.com/office/drawing/2014/main" id="{4AC40D4A-140E-C207-8B16-7D784BF1A88F}"/>
                    </a:ext>
                  </a:extLst>
                </p:cNvPr>
                <p:cNvPicPr>
                  <a:picLocks noChangeAspect="1"/>
                </p:cNvPicPr>
                <p:nvPr/>
              </p:nvPicPr>
              <p:blipFill>
                <a:blip r:embed="rId3"/>
                <a:stretch>
                  <a:fillRect/>
                </a:stretch>
              </p:blipFill>
              <p:spPr>
                <a:xfrm>
                  <a:off x="1017915" y="2729911"/>
                  <a:ext cx="1679275" cy="534315"/>
                </a:xfrm>
                <a:prstGeom prst="rect">
                  <a:avLst/>
                </a:prstGeom>
              </p:spPr>
            </p:pic>
            <p:sp>
              <p:nvSpPr>
                <p:cNvPr id="28" name="Rounded Rectangle 27">
                  <a:extLst>
                    <a:ext uri="{FF2B5EF4-FFF2-40B4-BE49-F238E27FC236}">
                      <a16:creationId xmlns:a16="http://schemas.microsoft.com/office/drawing/2014/main" id="{6955FDE5-1A0D-606C-9A82-612FAA58DBEC}"/>
                    </a:ext>
                  </a:extLst>
                </p:cNvPr>
                <p:cNvSpPr/>
                <p:nvPr/>
              </p:nvSpPr>
              <p:spPr>
                <a:xfrm>
                  <a:off x="838199" y="2620575"/>
                  <a:ext cx="3556488" cy="780707"/>
                </a:xfrm>
                <a:prstGeom prst="roundRect">
                  <a:avLst/>
                </a:prstGeom>
                <a:noFill/>
                <a:ln w="12700">
                  <a:prstDash val="sys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9" name="Picture 28" descr="A screenshot of a computer&#10;&#10;Description automatically generated">
                <a:extLst>
                  <a:ext uri="{FF2B5EF4-FFF2-40B4-BE49-F238E27FC236}">
                    <a16:creationId xmlns:a16="http://schemas.microsoft.com/office/drawing/2014/main" id="{4D491BF5-54F1-F34B-55F6-C02F3E2650EE}"/>
                  </a:ext>
                </a:extLst>
              </p:cNvPr>
              <p:cNvPicPr>
                <a:picLocks noChangeAspect="1"/>
              </p:cNvPicPr>
              <p:nvPr/>
            </p:nvPicPr>
            <p:blipFill>
              <a:blip r:embed="rId4"/>
              <a:stretch>
                <a:fillRect/>
              </a:stretch>
            </p:blipFill>
            <p:spPr>
              <a:xfrm>
                <a:off x="9802384" y="3605095"/>
                <a:ext cx="1367014" cy="680327"/>
              </a:xfrm>
              <a:prstGeom prst="rect">
                <a:avLst/>
              </a:prstGeom>
            </p:spPr>
          </p:pic>
        </p:grpSp>
      </p:grpSp>
      <p:grpSp>
        <p:nvGrpSpPr>
          <p:cNvPr id="9" name="Group 8">
            <a:extLst>
              <a:ext uri="{FF2B5EF4-FFF2-40B4-BE49-F238E27FC236}">
                <a16:creationId xmlns:a16="http://schemas.microsoft.com/office/drawing/2014/main" id="{50C9EE25-CEFC-85BA-83B8-EA2878C23758}"/>
              </a:ext>
            </a:extLst>
          </p:cNvPr>
          <p:cNvGrpSpPr/>
          <p:nvPr/>
        </p:nvGrpSpPr>
        <p:grpSpPr>
          <a:xfrm>
            <a:off x="838200" y="4476342"/>
            <a:ext cx="10709701" cy="1919783"/>
            <a:chOff x="838200" y="4520946"/>
            <a:chExt cx="10709701" cy="1919783"/>
          </a:xfrm>
        </p:grpSpPr>
        <p:grpSp>
          <p:nvGrpSpPr>
            <p:cNvPr id="6" name="Group 5">
              <a:extLst>
                <a:ext uri="{FF2B5EF4-FFF2-40B4-BE49-F238E27FC236}">
                  <a16:creationId xmlns:a16="http://schemas.microsoft.com/office/drawing/2014/main" id="{8F76CA62-2018-9939-3448-3CAEB30F4B7F}"/>
                </a:ext>
              </a:extLst>
            </p:cNvPr>
            <p:cNvGrpSpPr/>
            <p:nvPr/>
          </p:nvGrpSpPr>
          <p:grpSpPr>
            <a:xfrm>
              <a:off x="838200" y="4520946"/>
              <a:ext cx="10709701" cy="1802580"/>
              <a:chOff x="838200" y="4520946"/>
              <a:chExt cx="10709701" cy="1802580"/>
            </a:xfrm>
          </p:grpSpPr>
          <p:sp>
            <p:nvSpPr>
              <p:cNvPr id="7" name="TextBox 6">
                <a:extLst>
                  <a:ext uri="{FF2B5EF4-FFF2-40B4-BE49-F238E27FC236}">
                    <a16:creationId xmlns:a16="http://schemas.microsoft.com/office/drawing/2014/main" id="{486471D7-F73B-7B18-648A-9C19601CF89D}"/>
                  </a:ext>
                </a:extLst>
              </p:cNvPr>
              <p:cNvSpPr txBox="1"/>
              <p:nvPr/>
            </p:nvSpPr>
            <p:spPr>
              <a:xfrm>
                <a:off x="838200" y="4520946"/>
                <a:ext cx="6703032" cy="954107"/>
              </a:xfrm>
              <a:prstGeom prst="rect">
                <a:avLst/>
              </a:prstGeom>
              <a:solidFill>
                <a:schemeClr val="bg1"/>
              </a:solidFill>
              <a:ln>
                <a:solidFill>
                  <a:schemeClr val="tx1">
                    <a:lumMod val="50000"/>
                    <a:lumOff val="50000"/>
                  </a:schemeClr>
                </a:solidFill>
              </a:ln>
            </p:spPr>
            <p:txBody>
              <a:bodyPr wrap="square">
                <a:spAutoFit/>
              </a:bodyPr>
              <a:lstStyle/>
              <a:p>
                <a:r>
                  <a:rPr lang="en-CA" sz="1400" b="1" dirty="0" err="1"/>
                  <a:t>MAmmoTH</a:t>
                </a:r>
                <a:r>
                  <a:rPr lang="en-CA" sz="1400" b="1" dirty="0"/>
                  <a:t>-VL: Eliciting Multimodal Reasoning with Instruction Tuning at Scale</a:t>
                </a:r>
              </a:p>
              <a:p>
                <a:r>
                  <a:rPr lang="en-CA" sz="1400" dirty="0"/>
                  <a:t>Jarvis Guo, </a:t>
                </a:r>
                <a:r>
                  <a:rPr lang="en-CA" sz="1400" dirty="0" err="1"/>
                  <a:t>Tuney</a:t>
                </a:r>
                <a:r>
                  <a:rPr lang="en-CA" sz="1400" dirty="0"/>
                  <a:t> Zheng, </a:t>
                </a:r>
                <a:r>
                  <a:rPr lang="en-CA" sz="1400" dirty="0" err="1"/>
                  <a:t>Yuelin</a:t>
                </a:r>
                <a:r>
                  <a:rPr lang="en-CA" sz="1400" dirty="0"/>
                  <a:t> Bai, Bo Li, </a:t>
                </a:r>
                <a:r>
                  <a:rPr lang="en-CA" sz="1400" dirty="0" err="1"/>
                  <a:t>Yubo</a:t>
                </a:r>
                <a:r>
                  <a:rPr lang="en-CA" sz="1400" dirty="0"/>
                  <a:t> Wang, King Zhu, </a:t>
                </a:r>
                <a:r>
                  <a:rPr lang="en-CA" sz="1400" dirty="0" err="1"/>
                  <a:t>Yizhi</a:t>
                </a:r>
                <a:r>
                  <a:rPr lang="en-CA" sz="1400" dirty="0"/>
                  <a:t> Li, Graham </a:t>
                </a:r>
                <a:r>
                  <a:rPr lang="en-CA" sz="1400" dirty="0" err="1"/>
                  <a:t>Neubig</a:t>
                </a:r>
                <a:r>
                  <a:rPr lang="en-CA" sz="1400" dirty="0"/>
                  <a:t>, </a:t>
                </a:r>
                <a:r>
                  <a:rPr lang="en-CA" sz="1400" b="1" u="sng" dirty="0" err="1"/>
                  <a:t>Wenhu</a:t>
                </a:r>
                <a:r>
                  <a:rPr lang="en-CA" sz="1400" b="1" u="sng" dirty="0"/>
                  <a:t> Chen</a:t>
                </a:r>
                <a:r>
                  <a:rPr lang="en-CA" sz="1400" dirty="0"/>
                  <a:t>, Xiang Yue</a:t>
                </a:r>
                <a:br>
                  <a:rPr lang="en-CA" sz="1400" dirty="0">
                    <a:cs typeface="Arial" panose="020B0604020202020204" pitchFamily="34" charset="0"/>
                  </a:rPr>
                </a:br>
                <a:r>
                  <a:rPr lang="en-CA" sz="1400" dirty="0" err="1">
                    <a:cs typeface="Arial" panose="020B0604020202020204" pitchFamily="34" charset="0"/>
                  </a:rPr>
                  <a:t>Arxiv</a:t>
                </a:r>
                <a:r>
                  <a:rPr lang="en-CA" sz="1400" dirty="0">
                    <a:cs typeface="Arial" panose="020B0604020202020204" pitchFamily="34" charset="0"/>
                  </a:rPr>
                  <a:t> </a:t>
                </a:r>
                <a:r>
                  <a:rPr lang="en-US" sz="1400" dirty="0">
                    <a:cs typeface="Arial" panose="020B0604020202020204" pitchFamily="34" charset="0"/>
                  </a:rPr>
                  <a:t>2024</a:t>
                </a:r>
              </a:p>
            </p:txBody>
          </p:sp>
          <p:sp>
            <p:nvSpPr>
              <p:cNvPr id="3" name="TextBox 2">
                <a:extLst>
                  <a:ext uri="{FF2B5EF4-FFF2-40B4-BE49-F238E27FC236}">
                    <a16:creationId xmlns:a16="http://schemas.microsoft.com/office/drawing/2014/main" id="{6803242C-61A6-C430-50DD-02D1AAA1C838}"/>
                  </a:ext>
                </a:extLst>
              </p:cNvPr>
              <p:cNvSpPr txBox="1"/>
              <p:nvPr/>
            </p:nvSpPr>
            <p:spPr>
              <a:xfrm>
                <a:off x="838200" y="5584862"/>
                <a:ext cx="6703032" cy="738664"/>
              </a:xfrm>
              <a:prstGeom prst="rect">
                <a:avLst/>
              </a:prstGeom>
              <a:solidFill>
                <a:schemeClr val="bg1"/>
              </a:solidFill>
              <a:ln>
                <a:solidFill>
                  <a:schemeClr val="tx1">
                    <a:lumMod val="50000"/>
                    <a:lumOff val="50000"/>
                  </a:schemeClr>
                </a:solidFill>
              </a:ln>
            </p:spPr>
            <p:txBody>
              <a:bodyPr wrap="square">
                <a:spAutoFit/>
              </a:bodyPr>
              <a:lstStyle/>
              <a:p>
                <a:r>
                  <a:rPr lang="en-CA" sz="1400" b="1" dirty="0" err="1"/>
                  <a:t>VisualWebInstruct</a:t>
                </a:r>
                <a:r>
                  <a:rPr lang="en-CA" sz="1400" b="1" dirty="0"/>
                  <a:t>: Scaling up Multimodal Instruction Data through Web Search</a:t>
                </a:r>
              </a:p>
              <a:p>
                <a:r>
                  <a:rPr lang="en-CA" sz="1400" dirty="0" err="1"/>
                  <a:t>Yiming</a:t>
                </a:r>
                <a:r>
                  <a:rPr lang="en-CA" sz="1400" dirty="0"/>
                  <a:t> Jia, </a:t>
                </a:r>
                <a:r>
                  <a:rPr lang="en-CA" sz="1400" dirty="0" err="1"/>
                  <a:t>Jiachen</a:t>
                </a:r>
                <a:r>
                  <a:rPr lang="en-CA" sz="1400" dirty="0"/>
                  <a:t> Li, Xiang Yue, Bo Li, Ping </a:t>
                </a:r>
                <a:r>
                  <a:rPr lang="en-CA" sz="1400" dirty="0" err="1"/>
                  <a:t>Nie</a:t>
                </a:r>
                <a:r>
                  <a:rPr lang="en-CA" sz="1400" dirty="0"/>
                  <a:t>, Kai Zou, </a:t>
                </a:r>
                <a:r>
                  <a:rPr lang="en-CA" sz="1400" b="1" u="sng" dirty="0" err="1"/>
                  <a:t>Wenhu</a:t>
                </a:r>
                <a:r>
                  <a:rPr lang="en-CA" sz="1400" b="1" u="sng" dirty="0"/>
                  <a:t> Chen</a:t>
                </a:r>
                <a:br>
                  <a:rPr lang="en-CA" sz="1400" dirty="0">
                    <a:cs typeface="Arial" panose="020B0604020202020204" pitchFamily="34" charset="0"/>
                  </a:rPr>
                </a:br>
                <a:r>
                  <a:rPr lang="en-CA" sz="1400" dirty="0" err="1">
                    <a:cs typeface="Arial" panose="020B0604020202020204" pitchFamily="34" charset="0"/>
                  </a:rPr>
                  <a:t>Arxiv</a:t>
                </a:r>
                <a:r>
                  <a:rPr lang="en-CA" sz="1400" dirty="0">
                    <a:cs typeface="Arial" panose="020B0604020202020204" pitchFamily="34" charset="0"/>
                  </a:rPr>
                  <a:t> </a:t>
                </a:r>
                <a:r>
                  <a:rPr lang="en-US" sz="1400" dirty="0">
                    <a:cs typeface="Arial" panose="020B0604020202020204" pitchFamily="34" charset="0"/>
                  </a:rPr>
                  <a:t>2025</a:t>
                </a:r>
              </a:p>
            </p:txBody>
          </p:sp>
          <p:pic>
            <p:nvPicPr>
              <p:cNvPr id="2050" name="Picture 2" descr="MathVista: Evaluating Math Reasoning in Visual Contexts">
                <a:extLst>
                  <a:ext uri="{FF2B5EF4-FFF2-40B4-BE49-F238E27FC236}">
                    <a16:creationId xmlns:a16="http://schemas.microsoft.com/office/drawing/2014/main" id="{E3AC3B0E-4919-B9A5-A94B-AC63540CCE3F}"/>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b="28145"/>
              <a:stretch/>
            </p:blipFill>
            <p:spPr bwMode="auto">
              <a:xfrm>
                <a:off x="7726385" y="4520946"/>
                <a:ext cx="3821516" cy="1550451"/>
              </a:xfrm>
              <a:prstGeom prst="rect">
                <a:avLst/>
              </a:prstGeom>
              <a:noFill/>
              <a:extLst>
                <a:ext uri="{909E8E84-426E-40DD-AFC4-6F175D3DCCD1}">
                  <a14:hiddenFill xmlns:a14="http://schemas.microsoft.com/office/drawing/2010/main">
                    <a:solidFill>
                      <a:srgbClr val="FFFFFF"/>
                    </a:solidFill>
                  </a14:hiddenFill>
                </a:ext>
              </a:extLst>
            </p:spPr>
          </p:pic>
        </p:grpSp>
        <p:sp>
          <p:nvSpPr>
            <p:cNvPr id="8" name="TextBox 7">
              <a:extLst>
                <a:ext uri="{FF2B5EF4-FFF2-40B4-BE49-F238E27FC236}">
                  <a16:creationId xmlns:a16="http://schemas.microsoft.com/office/drawing/2014/main" id="{620CCF20-2A0A-ACB1-7322-9220C5A35014}"/>
                </a:ext>
              </a:extLst>
            </p:cNvPr>
            <p:cNvSpPr txBox="1"/>
            <p:nvPr/>
          </p:nvSpPr>
          <p:spPr>
            <a:xfrm>
              <a:off x="9123353" y="6071397"/>
              <a:ext cx="1358064" cy="369332"/>
            </a:xfrm>
            <a:prstGeom prst="rect">
              <a:avLst/>
            </a:prstGeom>
            <a:noFill/>
          </p:spPr>
          <p:txBody>
            <a:bodyPr wrap="none" rtlCol="0">
              <a:spAutoFit/>
            </a:bodyPr>
            <a:lstStyle/>
            <a:p>
              <a:r>
                <a:rPr lang="en-US" dirty="0"/>
                <a:t>Visual input</a:t>
              </a:r>
            </a:p>
          </p:txBody>
        </p:sp>
      </p:grpSp>
    </p:spTree>
    <p:extLst>
      <p:ext uri="{BB962C8B-B14F-4D97-AF65-F5344CB8AC3E}">
        <p14:creationId xmlns:p14="http://schemas.microsoft.com/office/powerpoint/2010/main" val="29289408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1FE9B-E176-E106-92EC-19770D4B2DA9}"/>
              </a:ext>
            </a:extLst>
          </p:cNvPr>
          <p:cNvSpPr>
            <a:spLocks noGrp="1"/>
          </p:cNvSpPr>
          <p:nvPr>
            <p:ph type="title"/>
          </p:nvPr>
        </p:nvSpPr>
        <p:spPr/>
        <p:txBody>
          <a:bodyPr/>
          <a:lstStyle/>
          <a:p>
            <a:r>
              <a:rPr lang="en-US" dirty="0"/>
              <a:t>Talk Outline</a:t>
            </a:r>
          </a:p>
        </p:txBody>
      </p:sp>
      <p:sp>
        <p:nvSpPr>
          <p:cNvPr id="3" name="Content Placeholder 2">
            <a:extLst>
              <a:ext uri="{FF2B5EF4-FFF2-40B4-BE49-F238E27FC236}">
                <a16:creationId xmlns:a16="http://schemas.microsoft.com/office/drawing/2014/main" id="{781804ED-C963-82E8-F6EA-0FDF5C705A7A}"/>
              </a:ext>
            </a:extLst>
          </p:cNvPr>
          <p:cNvSpPr>
            <a:spLocks noGrp="1"/>
          </p:cNvSpPr>
          <p:nvPr>
            <p:ph idx="1"/>
          </p:nvPr>
        </p:nvSpPr>
        <p:spPr/>
        <p:txBody>
          <a:bodyPr>
            <a:normAutofit/>
          </a:bodyPr>
          <a:lstStyle/>
          <a:p>
            <a:r>
              <a:rPr lang="en-US" dirty="0">
                <a:solidFill>
                  <a:schemeClr val="bg1">
                    <a:lumMod val="95000"/>
                  </a:schemeClr>
                </a:solidFill>
              </a:rPr>
              <a:t>Section 1: Solve Scientific Problems with Interaction</a:t>
            </a:r>
          </a:p>
          <a:p>
            <a:pPr lvl="1"/>
            <a:r>
              <a:rPr lang="en-US" dirty="0">
                <a:solidFill>
                  <a:schemeClr val="bg1">
                    <a:lumMod val="95000"/>
                  </a:schemeClr>
                </a:solidFill>
              </a:rPr>
              <a:t>Interacting with Python Tools</a:t>
            </a:r>
          </a:p>
          <a:p>
            <a:pPr lvl="1"/>
            <a:endParaRPr lang="en-US" dirty="0"/>
          </a:p>
          <a:p>
            <a:r>
              <a:rPr lang="en-US" dirty="0"/>
              <a:t>Section 2: Solve Coding Problems with Interaction</a:t>
            </a:r>
          </a:p>
          <a:p>
            <a:pPr lvl="1"/>
            <a:r>
              <a:rPr lang="en-US" dirty="0"/>
              <a:t>Interacting with Executor &amp; Humans &amp; API-Doc</a:t>
            </a:r>
          </a:p>
          <a:p>
            <a:pPr marL="0" indent="0">
              <a:buNone/>
            </a:pPr>
            <a:endParaRPr lang="en-US" dirty="0"/>
          </a:p>
          <a:p>
            <a:r>
              <a:rPr lang="en-US" dirty="0">
                <a:solidFill>
                  <a:schemeClr val="bg1">
                    <a:lumMod val="95000"/>
                  </a:schemeClr>
                </a:solidFill>
              </a:rPr>
              <a:t>Section 3: Building Interactive Multimodal AI</a:t>
            </a:r>
          </a:p>
          <a:p>
            <a:pPr marL="0" indent="0">
              <a:buNone/>
            </a:pPr>
            <a:endParaRPr lang="en-US" dirty="0">
              <a:solidFill>
                <a:schemeClr val="bg1">
                  <a:lumMod val="95000"/>
                </a:schemeClr>
              </a:solidFill>
            </a:endParaRPr>
          </a:p>
          <a:p>
            <a:r>
              <a:rPr lang="en-US" dirty="0">
                <a:solidFill>
                  <a:schemeClr val="bg1">
                    <a:lumMod val="95000"/>
                  </a:schemeClr>
                </a:solidFill>
              </a:rPr>
              <a:t>Future Work: Multimodal Reasoning</a:t>
            </a:r>
          </a:p>
        </p:txBody>
      </p:sp>
      <p:sp>
        <p:nvSpPr>
          <p:cNvPr id="4" name="Slide Number Placeholder 3">
            <a:extLst>
              <a:ext uri="{FF2B5EF4-FFF2-40B4-BE49-F238E27FC236}">
                <a16:creationId xmlns:a16="http://schemas.microsoft.com/office/drawing/2014/main" id="{9E4FCF7C-09EF-8DD4-8B79-89727004F360}"/>
              </a:ext>
            </a:extLst>
          </p:cNvPr>
          <p:cNvSpPr>
            <a:spLocks noGrp="1"/>
          </p:cNvSpPr>
          <p:nvPr>
            <p:ph type="sldNum" sz="quarter" idx="12"/>
          </p:nvPr>
        </p:nvSpPr>
        <p:spPr/>
        <p:txBody>
          <a:bodyPr/>
          <a:lstStyle/>
          <a:p>
            <a:fld id="{BA64772F-E81F-0045-92B8-B93AB4530561}" type="slidenum">
              <a:rPr lang="en-US" smtClean="0"/>
              <a:t>33</a:t>
            </a:fld>
            <a:endParaRPr lang="en-US"/>
          </a:p>
        </p:txBody>
      </p:sp>
    </p:spTree>
    <p:extLst>
      <p:ext uri="{BB962C8B-B14F-4D97-AF65-F5344CB8AC3E}">
        <p14:creationId xmlns:p14="http://schemas.microsoft.com/office/powerpoint/2010/main" val="196500307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BE0C5-BA68-00E2-8CD5-24D8E87E6353}"/>
              </a:ext>
            </a:extLst>
          </p:cNvPr>
          <p:cNvSpPr>
            <a:spLocks noGrp="1"/>
          </p:cNvSpPr>
          <p:nvPr>
            <p:ph type="title"/>
          </p:nvPr>
        </p:nvSpPr>
        <p:spPr/>
        <p:txBody>
          <a:bodyPr/>
          <a:lstStyle/>
          <a:p>
            <a:r>
              <a:rPr lang="en-US" dirty="0"/>
              <a:t>Background: Code Generation</a:t>
            </a:r>
          </a:p>
        </p:txBody>
      </p:sp>
      <p:pic>
        <p:nvPicPr>
          <p:cNvPr id="7" name="Content Placeholder 6" descr="A screenshot of a computer program&#10;&#10;Description automatically generated">
            <a:extLst>
              <a:ext uri="{FF2B5EF4-FFF2-40B4-BE49-F238E27FC236}">
                <a16:creationId xmlns:a16="http://schemas.microsoft.com/office/drawing/2014/main" id="{7645AE99-C5DF-83D0-BBD9-6214097C43F7}"/>
              </a:ext>
            </a:extLst>
          </p:cNvPr>
          <p:cNvPicPr>
            <a:picLocks noGrp="1" noChangeAspect="1"/>
          </p:cNvPicPr>
          <p:nvPr>
            <p:ph idx="1"/>
          </p:nvPr>
        </p:nvPicPr>
        <p:blipFill>
          <a:blip r:embed="rId3"/>
          <a:stretch>
            <a:fillRect/>
          </a:stretch>
        </p:blipFill>
        <p:spPr>
          <a:xfrm>
            <a:off x="838200" y="2131483"/>
            <a:ext cx="4486952" cy="2465917"/>
          </a:xfrm>
          <a:ln>
            <a:solidFill>
              <a:schemeClr val="tx1">
                <a:lumMod val="50000"/>
                <a:lumOff val="50000"/>
              </a:schemeClr>
            </a:solidFill>
            <a:prstDash val="sysDash"/>
          </a:ln>
        </p:spPr>
      </p:pic>
      <p:sp>
        <p:nvSpPr>
          <p:cNvPr id="5" name="Slide Number Placeholder 4">
            <a:extLst>
              <a:ext uri="{FF2B5EF4-FFF2-40B4-BE49-F238E27FC236}">
                <a16:creationId xmlns:a16="http://schemas.microsoft.com/office/drawing/2014/main" id="{BD6761CB-4708-EAEB-AEAD-FC2407A8EAEE}"/>
              </a:ext>
            </a:extLst>
          </p:cNvPr>
          <p:cNvSpPr>
            <a:spLocks noGrp="1"/>
          </p:cNvSpPr>
          <p:nvPr>
            <p:ph type="sldNum" sz="quarter" idx="12"/>
          </p:nvPr>
        </p:nvSpPr>
        <p:spPr/>
        <p:txBody>
          <a:bodyPr/>
          <a:lstStyle/>
          <a:p>
            <a:fld id="{BA64772F-E81F-0045-92B8-B93AB4530561}" type="slidenum">
              <a:rPr lang="en-US" smtClean="0"/>
              <a:t>34</a:t>
            </a:fld>
            <a:endParaRPr lang="en-US"/>
          </a:p>
        </p:txBody>
      </p:sp>
      <p:pic>
        <p:nvPicPr>
          <p:cNvPr id="1026" name="Picture 2" descr="Text-to-code Generation with TensorFlow, 🤗 &amp; MBPP">
            <a:extLst>
              <a:ext uri="{FF2B5EF4-FFF2-40B4-BE49-F238E27FC236}">
                <a16:creationId xmlns:a16="http://schemas.microsoft.com/office/drawing/2014/main" id="{D53531D2-BBA9-DF5E-6829-E4E0E1A7513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21805" y="2131483"/>
            <a:ext cx="5707729" cy="2465917"/>
          </a:xfrm>
          <a:prstGeom prst="rect">
            <a:avLst/>
          </a:prstGeom>
          <a:noFill/>
          <a:ln>
            <a:solidFill>
              <a:schemeClr val="tx1">
                <a:lumMod val="50000"/>
                <a:lumOff val="50000"/>
              </a:schemeClr>
            </a:solidFill>
            <a:prstDash val="sysDash"/>
          </a:ln>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972AC0EA-1981-7113-A762-40E163FA87F0}"/>
              </a:ext>
            </a:extLst>
          </p:cNvPr>
          <p:cNvSpPr txBox="1"/>
          <p:nvPr/>
        </p:nvSpPr>
        <p:spPr>
          <a:xfrm>
            <a:off x="1329076" y="4917887"/>
            <a:ext cx="3505200" cy="369332"/>
          </a:xfrm>
          <a:prstGeom prst="rect">
            <a:avLst/>
          </a:prstGeom>
          <a:noFill/>
        </p:spPr>
        <p:txBody>
          <a:bodyPr wrap="square" rtlCol="0">
            <a:spAutoFit/>
          </a:bodyPr>
          <a:lstStyle/>
          <a:p>
            <a:r>
              <a:rPr lang="en-US" dirty="0"/>
              <a:t>Function + </a:t>
            </a:r>
            <a:r>
              <a:rPr lang="en-US" dirty="0" err="1"/>
              <a:t>DocString</a:t>
            </a:r>
            <a:r>
              <a:rPr lang="en-US" dirty="0"/>
              <a:t> -&gt; Program</a:t>
            </a:r>
          </a:p>
        </p:txBody>
      </p:sp>
      <p:sp>
        <p:nvSpPr>
          <p:cNvPr id="11" name="TextBox 10">
            <a:extLst>
              <a:ext uri="{FF2B5EF4-FFF2-40B4-BE49-F238E27FC236}">
                <a16:creationId xmlns:a16="http://schemas.microsoft.com/office/drawing/2014/main" id="{10062B15-2FC8-884E-FA4E-77EA09211784}"/>
              </a:ext>
            </a:extLst>
          </p:cNvPr>
          <p:cNvSpPr txBox="1"/>
          <p:nvPr/>
        </p:nvSpPr>
        <p:spPr>
          <a:xfrm>
            <a:off x="6523069" y="4917887"/>
            <a:ext cx="3505200" cy="369332"/>
          </a:xfrm>
          <a:prstGeom prst="rect">
            <a:avLst/>
          </a:prstGeom>
          <a:noFill/>
        </p:spPr>
        <p:txBody>
          <a:bodyPr wrap="square" rtlCol="0">
            <a:spAutoFit/>
          </a:bodyPr>
          <a:lstStyle/>
          <a:p>
            <a:r>
              <a:rPr lang="en-US" dirty="0"/>
              <a:t>Language Instruction -&gt; Program</a:t>
            </a:r>
          </a:p>
        </p:txBody>
      </p:sp>
      <p:sp>
        <p:nvSpPr>
          <p:cNvPr id="13" name="Rounded Rectangle 12">
            <a:extLst>
              <a:ext uri="{FF2B5EF4-FFF2-40B4-BE49-F238E27FC236}">
                <a16:creationId xmlns:a16="http://schemas.microsoft.com/office/drawing/2014/main" id="{1A6F9DE7-D06C-79E2-D96D-08F3F09BF0CC}"/>
              </a:ext>
            </a:extLst>
          </p:cNvPr>
          <p:cNvSpPr/>
          <p:nvPr/>
        </p:nvSpPr>
        <p:spPr>
          <a:xfrm>
            <a:off x="838200" y="1658937"/>
            <a:ext cx="4486952" cy="326571"/>
          </a:xfrm>
          <a:prstGeom prst="roundRect">
            <a:avLst>
              <a:gd name="adj" fmla="val 0"/>
            </a:avLst>
          </a:prstGeom>
          <a:solidFill>
            <a:schemeClr val="bg1">
              <a:lumMod val="95000"/>
            </a:schemeClr>
          </a:solidFill>
          <a:ln w="1270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Code Completion</a:t>
            </a:r>
          </a:p>
        </p:txBody>
      </p:sp>
      <p:sp>
        <p:nvSpPr>
          <p:cNvPr id="14" name="Rounded Rectangle 13">
            <a:extLst>
              <a:ext uri="{FF2B5EF4-FFF2-40B4-BE49-F238E27FC236}">
                <a16:creationId xmlns:a16="http://schemas.microsoft.com/office/drawing/2014/main" id="{EE81497B-6890-959B-6309-5D7930495501}"/>
              </a:ext>
            </a:extLst>
          </p:cNvPr>
          <p:cNvSpPr/>
          <p:nvPr/>
        </p:nvSpPr>
        <p:spPr>
          <a:xfrm>
            <a:off x="5421804" y="1658937"/>
            <a:ext cx="5707729" cy="326571"/>
          </a:xfrm>
          <a:prstGeom prst="roundRect">
            <a:avLst>
              <a:gd name="adj" fmla="val 0"/>
            </a:avLst>
          </a:prstGeom>
          <a:solidFill>
            <a:schemeClr val="bg1">
              <a:lumMod val="95000"/>
            </a:schemeClr>
          </a:solidFill>
          <a:ln w="1270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Code Synthesis</a:t>
            </a:r>
          </a:p>
        </p:txBody>
      </p:sp>
    </p:spTree>
    <p:extLst>
      <p:ext uri="{BB962C8B-B14F-4D97-AF65-F5344CB8AC3E}">
        <p14:creationId xmlns:p14="http://schemas.microsoft.com/office/powerpoint/2010/main" val="309514071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2EBA9D-C2F7-6E3A-1280-ABE9A13AB2E2}"/>
              </a:ext>
            </a:extLst>
          </p:cNvPr>
          <p:cNvSpPr>
            <a:spLocks noGrp="1"/>
          </p:cNvSpPr>
          <p:nvPr>
            <p:ph type="title"/>
          </p:nvPr>
        </p:nvSpPr>
        <p:spPr/>
        <p:txBody>
          <a:bodyPr>
            <a:noAutofit/>
          </a:bodyPr>
          <a:lstStyle/>
          <a:p>
            <a:r>
              <a:rPr lang="en-US" sz="3600" dirty="0"/>
              <a:t>Teaching Coders to Interact with Executor and Humans</a:t>
            </a:r>
          </a:p>
        </p:txBody>
      </p:sp>
      <p:sp>
        <p:nvSpPr>
          <p:cNvPr id="5" name="Slide Number Placeholder 4">
            <a:extLst>
              <a:ext uri="{FF2B5EF4-FFF2-40B4-BE49-F238E27FC236}">
                <a16:creationId xmlns:a16="http://schemas.microsoft.com/office/drawing/2014/main" id="{136DB9B9-FC8A-4139-F4BC-87E086830C72}"/>
              </a:ext>
            </a:extLst>
          </p:cNvPr>
          <p:cNvSpPr>
            <a:spLocks noGrp="1"/>
          </p:cNvSpPr>
          <p:nvPr>
            <p:ph type="sldNum" sz="quarter" idx="12"/>
          </p:nvPr>
        </p:nvSpPr>
        <p:spPr/>
        <p:txBody>
          <a:bodyPr/>
          <a:lstStyle/>
          <a:p>
            <a:fld id="{BA64772F-E81F-0045-92B8-B93AB4530561}" type="slidenum">
              <a:rPr lang="en-US" smtClean="0"/>
              <a:t>35</a:t>
            </a:fld>
            <a:endParaRPr lang="en-US"/>
          </a:p>
        </p:txBody>
      </p:sp>
      <p:sp>
        <p:nvSpPr>
          <p:cNvPr id="39" name="Rounded Rectangle 38">
            <a:extLst>
              <a:ext uri="{FF2B5EF4-FFF2-40B4-BE49-F238E27FC236}">
                <a16:creationId xmlns:a16="http://schemas.microsoft.com/office/drawing/2014/main" id="{78EA9349-E298-D79A-942B-0B77AA6CCAA1}"/>
              </a:ext>
            </a:extLst>
          </p:cNvPr>
          <p:cNvSpPr/>
          <p:nvPr/>
        </p:nvSpPr>
        <p:spPr>
          <a:xfrm>
            <a:off x="927612" y="1685134"/>
            <a:ext cx="801197" cy="430306"/>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dirty="0">
                <a:solidFill>
                  <a:schemeClr val="tx1"/>
                </a:solidFill>
              </a:rPr>
              <a:t>Coder</a:t>
            </a:r>
          </a:p>
        </p:txBody>
      </p:sp>
      <p:cxnSp>
        <p:nvCxnSpPr>
          <p:cNvPr id="41" name="Straight Arrow Connector 40">
            <a:extLst>
              <a:ext uri="{FF2B5EF4-FFF2-40B4-BE49-F238E27FC236}">
                <a16:creationId xmlns:a16="http://schemas.microsoft.com/office/drawing/2014/main" id="{36378FBE-897E-A8B0-1961-9849FD0616EE}"/>
              </a:ext>
            </a:extLst>
          </p:cNvPr>
          <p:cNvCxnSpPr>
            <a:cxnSpLocks/>
            <a:stCxn id="39" idx="3"/>
            <a:endCxn id="3078" idx="1"/>
          </p:cNvCxnSpPr>
          <p:nvPr/>
        </p:nvCxnSpPr>
        <p:spPr>
          <a:xfrm flipV="1">
            <a:off x="1728809" y="1894843"/>
            <a:ext cx="462642" cy="5444"/>
          </a:xfrm>
          <a:prstGeom prst="straightConnector1">
            <a:avLst/>
          </a:prstGeom>
          <a:ln>
            <a:solidFill>
              <a:schemeClr val="tx1"/>
            </a:solidFill>
            <a:tailEnd type="triangle"/>
          </a:ln>
        </p:spPr>
        <p:style>
          <a:lnRef idx="2">
            <a:schemeClr val="accent1"/>
          </a:lnRef>
          <a:fillRef idx="0">
            <a:schemeClr val="accent1"/>
          </a:fillRef>
          <a:effectRef idx="1">
            <a:schemeClr val="accent1"/>
          </a:effectRef>
          <a:fontRef idx="minor">
            <a:schemeClr val="tx1"/>
          </a:fontRef>
        </p:style>
      </p:cxnSp>
      <p:pic>
        <p:nvPicPr>
          <p:cNvPr id="3074" name="Picture 2" descr="Execution - Free marketing icons">
            <a:extLst>
              <a:ext uri="{FF2B5EF4-FFF2-40B4-BE49-F238E27FC236}">
                <a16:creationId xmlns:a16="http://schemas.microsoft.com/office/drawing/2014/main" id="{B3B37028-D2D7-7C6E-93D9-D08A6E64A27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34548" y="1679689"/>
            <a:ext cx="430307" cy="430307"/>
          </a:xfrm>
          <a:prstGeom prst="rect">
            <a:avLst/>
          </a:prstGeom>
          <a:noFill/>
          <a:extLst>
            <a:ext uri="{909E8E84-426E-40DD-AFC4-6F175D3DCCD1}">
              <a14:hiddenFill xmlns:a14="http://schemas.microsoft.com/office/drawing/2010/main">
                <a:solidFill>
                  <a:srgbClr val="FFFFFF"/>
                </a:solidFill>
              </a14:hiddenFill>
            </a:ext>
          </a:extLst>
        </p:spPr>
      </p:pic>
      <p:cxnSp>
        <p:nvCxnSpPr>
          <p:cNvPr id="44" name="Straight Arrow Connector 43">
            <a:extLst>
              <a:ext uri="{FF2B5EF4-FFF2-40B4-BE49-F238E27FC236}">
                <a16:creationId xmlns:a16="http://schemas.microsoft.com/office/drawing/2014/main" id="{D3AF56FC-ADC6-0B85-3969-2E825E832738}"/>
              </a:ext>
            </a:extLst>
          </p:cNvPr>
          <p:cNvCxnSpPr>
            <a:cxnSpLocks/>
            <a:stCxn id="3078" idx="3"/>
            <a:endCxn id="3074" idx="1"/>
          </p:cNvCxnSpPr>
          <p:nvPr/>
        </p:nvCxnSpPr>
        <p:spPr>
          <a:xfrm>
            <a:off x="2945888" y="1894843"/>
            <a:ext cx="388660" cy="0"/>
          </a:xfrm>
          <a:prstGeom prst="straightConnector1">
            <a:avLst/>
          </a:prstGeom>
          <a:ln>
            <a:solidFill>
              <a:schemeClr val="tx1"/>
            </a:solidFill>
            <a:tailEnd type="triangle"/>
          </a:ln>
        </p:spPr>
        <p:style>
          <a:lnRef idx="2">
            <a:schemeClr val="accent1"/>
          </a:lnRef>
          <a:fillRef idx="0">
            <a:schemeClr val="accent1"/>
          </a:fillRef>
          <a:effectRef idx="1">
            <a:schemeClr val="accent1"/>
          </a:effectRef>
          <a:fontRef idx="minor">
            <a:schemeClr val="tx1"/>
          </a:fontRef>
        </p:style>
      </p:cxnSp>
      <p:pic>
        <p:nvPicPr>
          <p:cNvPr id="3076" name="Picture 4" descr="Analyze a stack trace | Android Studio | Android Developers">
            <a:extLst>
              <a:ext uri="{FF2B5EF4-FFF2-40B4-BE49-F238E27FC236}">
                <a16:creationId xmlns:a16="http://schemas.microsoft.com/office/drawing/2014/main" id="{E965493E-DC93-D47B-564F-64F95E046DD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1395" t="19760" r="606" b="12830"/>
          <a:stretch/>
        </p:blipFill>
        <p:spPr bwMode="auto">
          <a:xfrm>
            <a:off x="4096673" y="1666041"/>
            <a:ext cx="1396577" cy="430307"/>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cxnSp>
        <p:nvCxnSpPr>
          <p:cNvPr id="48" name="Straight Arrow Connector 47">
            <a:extLst>
              <a:ext uri="{FF2B5EF4-FFF2-40B4-BE49-F238E27FC236}">
                <a16:creationId xmlns:a16="http://schemas.microsoft.com/office/drawing/2014/main" id="{996AFC75-92CD-D2F1-7CD5-787D769A56DB}"/>
              </a:ext>
            </a:extLst>
          </p:cNvPr>
          <p:cNvCxnSpPr>
            <a:cxnSpLocks/>
            <a:stCxn id="3074" idx="3"/>
            <a:endCxn id="3076" idx="1"/>
          </p:cNvCxnSpPr>
          <p:nvPr/>
        </p:nvCxnSpPr>
        <p:spPr>
          <a:xfrm flipV="1">
            <a:off x="3764855" y="1881195"/>
            <a:ext cx="331818" cy="13648"/>
          </a:xfrm>
          <a:prstGeom prst="straightConnector1">
            <a:avLst/>
          </a:prstGeom>
          <a:ln>
            <a:solidFill>
              <a:schemeClr val="tx1"/>
            </a:solidFill>
            <a:tailEnd type="triangle"/>
          </a:ln>
        </p:spPr>
        <p:style>
          <a:lnRef idx="2">
            <a:schemeClr val="accent1"/>
          </a:lnRef>
          <a:fillRef idx="0">
            <a:schemeClr val="accent1"/>
          </a:fillRef>
          <a:effectRef idx="1">
            <a:schemeClr val="accent1"/>
          </a:effectRef>
          <a:fontRef idx="minor">
            <a:schemeClr val="tx1"/>
          </a:fontRef>
        </p:style>
      </p:cxnSp>
      <p:pic>
        <p:nvPicPr>
          <p:cNvPr id="3078" name="Picture 6" descr="Code Snippet 3D Icon - Free Download User Interface 3D Icons | IconScout">
            <a:extLst>
              <a:ext uri="{FF2B5EF4-FFF2-40B4-BE49-F238E27FC236}">
                <a16:creationId xmlns:a16="http://schemas.microsoft.com/office/drawing/2014/main" id="{EA16E6ED-9A69-909C-6C4D-94A33516B05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191451" y="1517624"/>
            <a:ext cx="754437" cy="754437"/>
          </a:xfrm>
          <a:prstGeom prst="rect">
            <a:avLst/>
          </a:prstGeom>
          <a:noFill/>
          <a:extLst>
            <a:ext uri="{909E8E84-426E-40DD-AFC4-6F175D3DCCD1}">
              <a14:hiddenFill xmlns:a14="http://schemas.microsoft.com/office/drawing/2010/main">
                <a:solidFill>
                  <a:srgbClr val="FFFFFF"/>
                </a:solidFill>
              </a14:hiddenFill>
            </a:ext>
          </a:extLst>
        </p:spPr>
      </p:pic>
      <p:cxnSp>
        <p:nvCxnSpPr>
          <p:cNvPr id="60" name="Elbow Connector 59">
            <a:extLst>
              <a:ext uri="{FF2B5EF4-FFF2-40B4-BE49-F238E27FC236}">
                <a16:creationId xmlns:a16="http://schemas.microsoft.com/office/drawing/2014/main" id="{FB9C6697-5931-9F92-FB89-0971A4CF04D5}"/>
              </a:ext>
            </a:extLst>
          </p:cNvPr>
          <p:cNvCxnSpPr>
            <a:cxnSpLocks/>
            <a:stCxn id="3076" idx="2"/>
            <a:endCxn id="39" idx="2"/>
          </p:cNvCxnSpPr>
          <p:nvPr/>
        </p:nvCxnSpPr>
        <p:spPr>
          <a:xfrm rot="5400000">
            <a:off x="3052041" y="372519"/>
            <a:ext cx="19092" cy="3466751"/>
          </a:xfrm>
          <a:prstGeom prst="bentConnector3">
            <a:avLst>
              <a:gd name="adj1" fmla="val 1297360"/>
            </a:avLst>
          </a:prstGeom>
          <a:ln w="12700">
            <a:solidFill>
              <a:schemeClr val="tx1"/>
            </a:solidFill>
            <a:prstDash val="dash"/>
            <a:tailEnd type="triangle"/>
          </a:ln>
        </p:spPr>
        <p:style>
          <a:lnRef idx="2">
            <a:schemeClr val="accent1"/>
          </a:lnRef>
          <a:fillRef idx="0">
            <a:schemeClr val="accent1"/>
          </a:fillRef>
          <a:effectRef idx="1">
            <a:schemeClr val="accent1"/>
          </a:effectRef>
          <a:fontRef idx="minor">
            <a:schemeClr val="tx1"/>
          </a:fontRef>
        </p:style>
      </p:cxnSp>
      <p:sp>
        <p:nvSpPr>
          <p:cNvPr id="3072" name="TextBox 3071">
            <a:extLst>
              <a:ext uri="{FF2B5EF4-FFF2-40B4-BE49-F238E27FC236}">
                <a16:creationId xmlns:a16="http://schemas.microsoft.com/office/drawing/2014/main" id="{E9030FC9-4AF6-D78F-65C9-B03402F01D94}"/>
              </a:ext>
            </a:extLst>
          </p:cNvPr>
          <p:cNvSpPr txBox="1"/>
          <p:nvPr/>
        </p:nvSpPr>
        <p:spPr>
          <a:xfrm>
            <a:off x="2297197" y="2426100"/>
            <a:ext cx="1111458" cy="369332"/>
          </a:xfrm>
          <a:prstGeom prst="rect">
            <a:avLst/>
          </a:prstGeom>
          <a:noFill/>
        </p:spPr>
        <p:txBody>
          <a:bodyPr wrap="none" rtlCol="0">
            <a:spAutoFit/>
          </a:bodyPr>
          <a:lstStyle/>
          <a:p>
            <a:r>
              <a:rPr lang="en-US" dirty="0"/>
              <a:t>feedback</a:t>
            </a:r>
          </a:p>
        </p:txBody>
      </p:sp>
      <p:sp>
        <p:nvSpPr>
          <p:cNvPr id="3" name="Rectangle 2">
            <a:extLst>
              <a:ext uri="{FF2B5EF4-FFF2-40B4-BE49-F238E27FC236}">
                <a16:creationId xmlns:a16="http://schemas.microsoft.com/office/drawing/2014/main" id="{13A9B9D8-1505-165A-9D88-EDF926E991C2}"/>
              </a:ext>
            </a:extLst>
          </p:cNvPr>
          <p:cNvSpPr/>
          <p:nvPr/>
        </p:nvSpPr>
        <p:spPr>
          <a:xfrm>
            <a:off x="887164" y="1528555"/>
            <a:ext cx="4719088" cy="1370275"/>
          </a:xfrm>
          <a:prstGeom prst="rect">
            <a:avLst/>
          </a:prstGeom>
          <a:noFill/>
          <a:ln>
            <a:prstDash val="sysDo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Box 13">
            <a:extLst>
              <a:ext uri="{FF2B5EF4-FFF2-40B4-BE49-F238E27FC236}">
                <a16:creationId xmlns:a16="http://schemas.microsoft.com/office/drawing/2014/main" id="{3E53D664-561C-B613-C959-1AF23A614941}"/>
              </a:ext>
            </a:extLst>
          </p:cNvPr>
          <p:cNvSpPr txBox="1"/>
          <p:nvPr/>
        </p:nvSpPr>
        <p:spPr>
          <a:xfrm>
            <a:off x="5869570" y="1502169"/>
            <a:ext cx="5317598" cy="923330"/>
          </a:xfrm>
          <a:prstGeom prst="rect">
            <a:avLst/>
          </a:prstGeom>
          <a:solidFill>
            <a:schemeClr val="bg1"/>
          </a:solidFill>
          <a:ln>
            <a:solidFill>
              <a:schemeClr val="accent1">
                <a:shade val="15000"/>
              </a:schemeClr>
            </a:solidFill>
          </a:ln>
        </p:spPr>
        <p:txBody>
          <a:bodyPr wrap="square">
            <a:spAutoFit/>
          </a:bodyPr>
          <a:lstStyle/>
          <a:p>
            <a:r>
              <a:rPr lang="en-US" sz="1800" b="1" dirty="0" err="1"/>
              <a:t>OpenCodeInterpreter</a:t>
            </a:r>
            <a:r>
              <a:rPr lang="en-US" sz="1800" b="1" dirty="0"/>
              <a:t>: Integrating Code Generation with Execution and Refinement</a:t>
            </a:r>
            <a:br>
              <a:rPr lang="en-US" dirty="0"/>
            </a:br>
            <a:r>
              <a:rPr lang="en-US" dirty="0"/>
              <a:t>Findings of ACL 2024</a:t>
            </a:r>
          </a:p>
        </p:txBody>
      </p:sp>
      <p:pic>
        <p:nvPicPr>
          <p:cNvPr id="4" name="Picture 3" descr="profile photo">
            <a:extLst>
              <a:ext uri="{FF2B5EF4-FFF2-40B4-BE49-F238E27FC236}">
                <a16:creationId xmlns:a16="http://schemas.microsoft.com/office/drawing/2014/main" id="{97D90C1B-B5EC-15B9-F8B5-CE1F04AB7B0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093666" y="2528053"/>
            <a:ext cx="1006782" cy="986459"/>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8" descr="xiangyue9607 (Xiang Yue) · GitHub">
            <a:extLst>
              <a:ext uri="{FF2B5EF4-FFF2-40B4-BE49-F238E27FC236}">
                <a16:creationId xmlns:a16="http://schemas.microsoft.com/office/drawing/2014/main" id="{7EC74E71-7061-DD60-2E68-C2BF36DCA2F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200709" y="2528053"/>
            <a:ext cx="986459" cy="986459"/>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16">
            <a:extLst>
              <a:ext uri="{FF2B5EF4-FFF2-40B4-BE49-F238E27FC236}">
                <a16:creationId xmlns:a16="http://schemas.microsoft.com/office/drawing/2014/main" id="{027AD362-030B-BCAB-5606-9C49F80E34A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620824" y="2528053"/>
            <a:ext cx="986459" cy="986459"/>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a:extLst>
              <a:ext uri="{FF2B5EF4-FFF2-40B4-BE49-F238E27FC236}">
                <a16:creationId xmlns:a16="http://schemas.microsoft.com/office/drawing/2014/main" id="{33151275-4166-0940-7E6E-89F33A101466}"/>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b="18264"/>
          <a:stretch/>
        </p:blipFill>
        <p:spPr bwMode="auto">
          <a:xfrm>
            <a:off x="7999121" y="2530838"/>
            <a:ext cx="994283" cy="986459"/>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descr="A person smiling for the camera&#10;&#10;Description automatically generated">
            <a:extLst>
              <a:ext uri="{FF2B5EF4-FFF2-40B4-BE49-F238E27FC236}">
                <a16:creationId xmlns:a16="http://schemas.microsoft.com/office/drawing/2014/main" id="{15515D48-8A44-731B-011D-8CFA981FE576}"/>
              </a:ext>
            </a:extLst>
          </p:cNvPr>
          <p:cNvPicPr>
            <a:picLocks noChangeAspect="1"/>
          </p:cNvPicPr>
          <p:nvPr/>
        </p:nvPicPr>
        <p:blipFill>
          <a:blip r:embed="rId10"/>
          <a:stretch>
            <a:fillRect/>
          </a:stretch>
        </p:blipFill>
        <p:spPr>
          <a:xfrm>
            <a:off x="5858419" y="2528053"/>
            <a:ext cx="662143" cy="986458"/>
          </a:xfrm>
          <a:prstGeom prst="rect">
            <a:avLst/>
          </a:prstGeom>
        </p:spPr>
      </p:pic>
      <p:pic>
        <p:nvPicPr>
          <p:cNvPr id="8" name="Picture 4" descr="省略号(汉语词语)_搜狗百科">
            <a:extLst>
              <a:ext uri="{FF2B5EF4-FFF2-40B4-BE49-F238E27FC236}">
                <a16:creationId xmlns:a16="http://schemas.microsoft.com/office/drawing/2014/main" id="{21A18860-66B8-E415-4372-C4AEF711A9B8}"/>
              </a:ext>
            </a:extLst>
          </p:cNvPr>
          <p:cNvPicPr>
            <a:picLocks noChangeAspect="1" noChangeArrowheads="1"/>
          </p:cNvPicPr>
          <p:nvPr/>
        </p:nvPicPr>
        <p:blipFill rotWithShape="1">
          <a:blip r:embed="rId11">
            <a:extLst>
              <a:ext uri="{28A0092B-C50C-407E-A947-70E740481C1C}">
                <a14:useLocalDpi xmlns:a14="http://schemas.microsoft.com/office/drawing/2010/main" val="0"/>
              </a:ext>
            </a:extLst>
          </a:blip>
          <a:srcRect l="25957" t="37398" r="29648" b="42303"/>
          <a:stretch/>
        </p:blipFill>
        <p:spPr bwMode="auto">
          <a:xfrm flipV="1">
            <a:off x="7707545" y="2981421"/>
            <a:ext cx="191314" cy="79721"/>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2" descr="GitHub Logo and symbol, meaning, history, PNG, brand">
            <a:extLst>
              <a:ext uri="{FF2B5EF4-FFF2-40B4-BE49-F238E27FC236}">
                <a16:creationId xmlns:a16="http://schemas.microsoft.com/office/drawing/2014/main" id="{6463A658-B034-0674-D837-D3296BF799BB}"/>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871270" y="3843574"/>
            <a:ext cx="812760" cy="457178"/>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5D0874F2-CBC5-4FBC-A3F7-888D13641184}"/>
              </a:ext>
            </a:extLst>
          </p:cNvPr>
          <p:cNvSpPr txBox="1"/>
          <p:nvPr/>
        </p:nvSpPr>
        <p:spPr>
          <a:xfrm>
            <a:off x="1582957" y="3682758"/>
            <a:ext cx="4030151" cy="338554"/>
          </a:xfrm>
          <a:prstGeom prst="rect">
            <a:avLst/>
          </a:prstGeom>
          <a:noFill/>
        </p:spPr>
        <p:txBody>
          <a:bodyPr wrap="square">
            <a:spAutoFit/>
          </a:bodyPr>
          <a:lstStyle/>
          <a:p>
            <a:r>
              <a:rPr lang="en-US" sz="1600" dirty="0" err="1"/>
              <a:t>OpenCodeInterpreter</a:t>
            </a:r>
            <a:r>
              <a:rPr lang="en-US" sz="1600" dirty="0"/>
              <a:t>/</a:t>
            </a:r>
            <a:r>
              <a:rPr lang="en-US" sz="1600" dirty="0" err="1"/>
              <a:t>OpenCodeInterpreter</a:t>
            </a:r>
            <a:endParaRPr lang="en-US" sz="1600" dirty="0"/>
          </a:p>
        </p:txBody>
      </p:sp>
      <p:pic>
        <p:nvPicPr>
          <p:cNvPr id="15" name="Picture 14" descr="A set of icons with a star&#10;&#10;Description automatically generated">
            <a:extLst>
              <a:ext uri="{FF2B5EF4-FFF2-40B4-BE49-F238E27FC236}">
                <a16:creationId xmlns:a16="http://schemas.microsoft.com/office/drawing/2014/main" id="{64553EDF-25C4-E287-CB18-83881D6CB8BA}"/>
              </a:ext>
            </a:extLst>
          </p:cNvPr>
          <p:cNvPicPr>
            <a:picLocks noChangeAspect="1"/>
          </p:cNvPicPr>
          <p:nvPr/>
        </p:nvPicPr>
        <p:blipFill>
          <a:blip r:embed="rId13"/>
          <a:stretch>
            <a:fillRect/>
          </a:stretch>
        </p:blipFill>
        <p:spPr>
          <a:xfrm>
            <a:off x="1625095" y="3968580"/>
            <a:ext cx="3280090" cy="427095"/>
          </a:xfrm>
          <a:prstGeom prst="rect">
            <a:avLst/>
          </a:prstGeom>
        </p:spPr>
      </p:pic>
      <p:sp>
        <p:nvSpPr>
          <p:cNvPr id="21" name="TextBox 20">
            <a:extLst>
              <a:ext uri="{FF2B5EF4-FFF2-40B4-BE49-F238E27FC236}">
                <a16:creationId xmlns:a16="http://schemas.microsoft.com/office/drawing/2014/main" id="{1D89078B-9A77-7829-C1CF-F9508AFF994D}"/>
              </a:ext>
            </a:extLst>
          </p:cNvPr>
          <p:cNvSpPr txBox="1"/>
          <p:nvPr/>
        </p:nvSpPr>
        <p:spPr>
          <a:xfrm>
            <a:off x="5858419" y="3811220"/>
            <a:ext cx="5328749" cy="923330"/>
          </a:xfrm>
          <a:prstGeom prst="rect">
            <a:avLst/>
          </a:prstGeom>
          <a:solidFill>
            <a:schemeClr val="bg1"/>
          </a:solidFill>
          <a:ln>
            <a:solidFill>
              <a:schemeClr val="accent1">
                <a:shade val="15000"/>
              </a:schemeClr>
            </a:solidFill>
          </a:ln>
        </p:spPr>
        <p:txBody>
          <a:bodyPr wrap="square">
            <a:spAutoFit/>
          </a:bodyPr>
          <a:lstStyle/>
          <a:p>
            <a:r>
              <a:rPr lang="en-US" sz="1800" b="1" dirty="0"/>
              <a:t>ACECODER: Acing Coder RL via Automated Test-Case Synthesis</a:t>
            </a:r>
            <a:br>
              <a:rPr lang="en-US" dirty="0">
                <a:solidFill>
                  <a:schemeClr val="tx1"/>
                </a:solidFill>
              </a:rPr>
            </a:br>
            <a:r>
              <a:rPr lang="en-US" dirty="0" err="1">
                <a:solidFill>
                  <a:schemeClr val="tx1"/>
                </a:solidFill>
              </a:rPr>
              <a:t>Arxiv</a:t>
            </a:r>
            <a:r>
              <a:rPr lang="en-US" dirty="0">
                <a:solidFill>
                  <a:schemeClr val="tx1"/>
                </a:solidFill>
              </a:rPr>
              <a:t> 2025</a:t>
            </a:r>
          </a:p>
        </p:txBody>
      </p:sp>
      <p:pic>
        <p:nvPicPr>
          <p:cNvPr id="22" name="Picture 2" descr="Photo of Wyett">
            <a:extLst>
              <a:ext uri="{FF2B5EF4-FFF2-40B4-BE49-F238E27FC236}">
                <a16:creationId xmlns:a16="http://schemas.microsoft.com/office/drawing/2014/main" id="{CF6560BB-526D-F1A7-15B0-BEEA9FF0509A}"/>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5879749" y="4822076"/>
            <a:ext cx="968786" cy="986400"/>
          </a:xfrm>
          <a:prstGeom prst="rect">
            <a:avLst/>
          </a:prstGeom>
          <a:noFill/>
          <a:extLst>
            <a:ext uri="{909E8E84-426E-40DD-AFC4-6F175D3DCCD1}">
              <a14:hiddenFill xmlns:a14="http://schemas.microsoft.com/office/drawing/2010/main">
                <a:solidFill>
                  <a:srgbClr val="FFFFFF"/>
                </a:solidFill>
              </a14:hiddenFill>
            </a:ext>
          </a:extLst>
        </p:spPr>
      </p:pic>
      <p:pic>
        <p:nvPicPr>
          <p:cNvPr id="23" name="Picture 12" descr="Dongfu Jiang (姜东甫)">
            <a:extLst>
              <a:ext uri="{FF2B5EF4-FFF2-40B4-BE49-F238E27FC236}">
                <a16:creationId xmlns:a16="http://schemas.microsoft.com/office/drawing/2014/main" id="{578D4422-393B-438C-45DC-305CEF31EF3C}"/>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6927566" y="4819615"/>
            <a:ext cx="1058328" cy="991322"/>
          </a:xfrm>
          <a:prstGeom prst="rect">
            <a:avLst/>
          </a:prstGeom>
          <a:noFill/>
          <a:extLst>
            <a:ext uri="{909E8E84-426E-40DD-AFC4-6F175D3DCCD1}">
              <a14:hiddenFill xmlns:a14="http://schemas.microsoft.com/office/drawing/2010/main">
                <a:solidFill>
                  <a:srgbClr val="FFFFFF"/>
                </a:solidFill>
              </a14:hiddenFill>
            </a:ext>
          </a:extLst>
        </p:spPr>
      </p:pic>
      <p:pic>
        <p:nvPicPr>
          <p:cNvPr id="24" name="Picture 4" descr="Haozhe Wang">
            <a:extLst>
              <a:ext uri="{FF2B5EF4-FFF2-40B4-BE49-F238E27FC236}">
                <a16:creationId xmlns:a16="http://schemas.microsoft.com/office/drawing/2014/main" id="{F8A5BDEC-6357-86E9-E234-7F4CC16D1BB3}"/>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8064925" y="4822076"/>
            <a:ext cx="986400" cy="986400"/>
          </a:xfrm>
          <a:prstGeom prst="rect">
            <a:avLst/>
          </a:prstGeom>
          <a:noFill/>
          <a:extLst>
            <a:ext uri="{909E8E84-426E-40DD-AFC4-6F175D3DCCD1}">
              <a14:hiddenFill xmlns:a14="http://schemas.microsoft.com/office/drawing/2010/main">
                <a:solidFill>
                  <a:srgbClr val="FFFFFF"/>
                </a:solidFill>
              </a14:hiddenFill>
            </a:ext>
          </a:extLst>
        </p:spPr>
      </p:pic>
      <p:pic>
        <p:nvPicPr>
          <p:cNvPr id="25" name="Picture 24" descr="profile photo">
            <a:extLst>
              <a:ext uri="{FF2B5EF4-FFF2-40B4-BE49-F238E27FC236}">
                <a16:creationId xmlns:a16="http://schemas.microsoft.com/office/drawing/2014/main" id="{FCC0A225-E3C9-327B-BA74-44217C1E276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200709" y="4822046"/>
            <a:ext cx="1006782" cy="986459"/>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descr="Ping Nie">
            <a:extLst>
              <a:ext uri="{FF2B5EF4-FFF2-40B4-BE49-F238E27FC236}">
                <a16:creationId xmlns:a16="http://schemas.microsoft.com/office/drawing/2014/main" id="{BFF788EC-5520-9C1D-781F-3E94023361D3}"/>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9130356" y="4827235"/>
            <a:ext cx="991322" cy="9913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0785182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EE5744-4C1C-4E71-A54E-8327DA6343ED}"/>
              </a:ext>
            </a:extLst>
          </p:cNvPr>
          <p:cNvSpPr>
            <a:spLocks noGrp="1"/>
          </p:cNvSpPr>
          <p:nvPr>
            <p:ph type="title"/>
          </p:nvPr>
        </p:nvSpPr>
        <p:spPr/>
        <p:txBody>
          <a:bodyPr>
            <a:normAutofit/>
          </a:bodyPr>
          <a:lstStyle/>
          <a:p>
            <a:r>
              <a:rPr lang="en-US" dirty="0"/>
              <a:t>Coding is a Highly Interactive Task</a:t>
            </a:r>
          </a:p>
        </p:txBody>
      </p:sp>
      <p:sp>
        <p:nvSpPr>
          <p:cNvPr id="5" name="Slide Number Placeholder 4">
            <a:extLst>
              <a:ext uri="{FF2B5EF4-FFF2-40B4-BE49-F238E27FC236}">
                <a16:creationId xmlns:a16="http://schemas.microsoft.com/office/drawing/2014/main" id="{FB9B4240-BB51-F6E3-A784-C25EFABFFBDE}"/>
              </a:ext>
            </a:extLst>
          </p:cNvPr>
          <p:cNvSpPr>
            <a:spLocks noGrp="1"/>
          </p:cNvSpPr>
          <p:nvPr>
            <p:ph type="sldNum" sz="quarter" idx="12"/>
          </p:nvPr>
        </p:nvSpPr>
        <p:spPr/>
        <p:txBody>
          <a:bodyPr/>
          <a:lstStyle/>
          <a:p>
            <a:fld id="{BA64772F-E81F-0045-92B8-B93AB4530561}" type="slidenum">
              <a:rPr lang="en-US" smtClean="0"/>
              <a:t>36</a:t>
            </a:fld>
            <a:endParaRPr lang="en-US"/>
          </a:p>
        </p:txBody>
      </p:sp>
      <p:sp>
        <p:nvSpPr>
          <p:cNvPr id="10" name="Rounded Rectangle 9">
            <a:extLst>
              <a:ext uri="{FF2B5EF4-FFF2-40B4-BE49-F238E27FC236}">
                <a16:creationId xmlns:a16="http://schemas.microsoft.com/office/drawing/2014/main" id="{92B806E2-E23A-2D80-9F21-60D605D2CBEE}"/>
              </a:ext>
            </a:extLst>
          </p:cNvPr>
          <p:cNvSpPr/>
          <p:nvPr/>
        </p:nvSpPr>
        <p:spPr>
          <a:xfrm>
            <a:off x="1752599" y="1782298"/>
            <a:ext cx="3086648" cy="1017108"/>
          </a:xfrm>
          <a:prstGeom prst="roundRect">
            <a:avLst/>
          </a:prstGeom>
          <a:solidFill>
            <a:srgbClr val="F8F5EB"/>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1200" dirty="0">
                <a:solidFill>
                  <a:schemeClr val="tx1"/>
                </a:solidFill>
              </a:rPr>
              <a:t>Given an array of integers and a target sum, find all unique pairs of numbers that add up to the target sum. You should not use the same element twice in a pair. Return the list of unique pairs.</a:t>
            </a:r>
          </a:p>
        </p:txBody>
      </p:sp>
      <p:pic>
        <p:nvPicPr>
          <p:cNvPr id="13" name="Picture 12" descr="A screenshot of a computer code&#10;&#10;Description automatically generated">
            <a:extLst>
              <a:ext uri="{FF2B5EF4-FFF2-40B4-BE49-F238E27FC236}">
                <a16:creationId xmlns:a16="http://schemas.microsoft.com/office/drawing/2014/main" id="{0647D247-668E-DEC0-457E-8401E4E0CBC8}"/>
              </a:ext>
            </a:extLst>
          </p:cNvPr>
          <p:cNvPicPr>
            <a:picLocks noChangeAspect="1"/>
          </p:cNvPicPr>
          <p:nvPr/>
        </p:nvPicPr>
        <p:blipFill rotWithShape="1">
          <a:blip r:embed="rId3"/>
          <a:srcRect t="10235"/>
          <a:stretch/>
        </p:blipFill>
        <p:spPr>
          <a:xfrm>
            <a:off x="1724405" y="3781205"/>
            <a:ext cx="2552915" cy="1393165"/>
          </a:xfrm>
          <a:prstGeom prst="rect">
            <a:avLst/>
          </a:prstGeom>
          <a:ln>
            <a:solidFill>
              <a:schemeClr val="accent1">
                <a:shade val="15000"/>
              </a:schemeClr>
            </a:solidFill>
          </a:ln>
        </p:spPr>
      </p:pic>
      <p:pic>
        <p:nvPicPr>
          <p:cNvPr id="15" name="Picture 14" descr="A close-up of a code&#10;&#10;Description automatically generated">
            <a:extLst>
              <a:ext uri="{FF2B5EF4-FFF2-40B4-BE49-F238E27FC236}">
                <a16:creationId xmlns:a16="http://schemas.microsoft.com/office/drawing/2014/main" id="{B8EDF02E-6213-76BA-0D01-EC8884C685FA}"/>
              </a:ext>
            </a:extLst>
          </p:cNvPr>
          <p:cNvPicPr>
            <a:picLocks noChangeAspect="1"/>
          </p:cNvPicPr>
          <p:nvPr/>
        </p:nvPicPr>
        <p:blipFill>
          <a:blip r:embed="rId4"/>
          <a:stretch>
            <a:fillRect/>
          </a:stretch>
        </p:blipFill>
        <p:spPr>
          <a:xfrm>
            <a:off x="4319463" y="5497533"/>
            <a:ext cx="1943100" cy="337631"/>
          </a:xfrm>
          <a:prstGeom prst="rect">
            <a:avLst/>
          </a:prstGeom>
          <a:ln>
            <a:solidFill>
              <a:schemeClr val="accent1">
                <a:shade val="15000"/>
              </a:schemeClr>
            </a:solidFill>
          </a:ln>
        </p:spPr>
      </p:pic>
      <p:cxnSp>
        <p:nvCxnSpPr>
          <p:cNvPr id="17" name="Straight Arrow Connector 16">
            <a:extLst>
              <a:ext uri="{FF2B5EF4-FFF2-40B4-BE49-F238E27FC236}">
                <a16:creationId xmlns:a16="http://schemas.microsoft.com/office/drawing/2014/main" id="{A7594E00-F1BE-499C-A039-C754EAF99D11}"/>
              </a:ext>
            </a:extLst>
          </p:cNvPr>
          <p:cNvCxnSpPr>
            <a:cxnSpLocks/>
            <a:stCxn id="13" idx="3"/>
            <a:endCxn id="4" idx="1"/>
          </p:cNvCxnSpPr>
          <p:nvPr/>
        </p:nvCxnSpPr>
        <p:spPr>
          <a:xfrm flipV="1">
            <a:off x="4277320" y="4475808"/>
            <a:ext cx="703784" cy="1980"/>
          </a:xfrm>
          <a:prstGeom prst="straightConnector1">
            <a:avLst/>
          </a:prstGeom>
          <a:ln w="12700">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23" name="Straight Arrow Connector 22">
            <a:extLst>
              <a:ext uri="{FF2B5EF4-FFF2-40B4-BE49-F238E27FC236}">
                <a16:creationId xmlns:a16="http://schemas.microsoft.com/office/drawing/2014/main" id="{11D9048D-1D35-CCAD-DB91-C1E888453EE7}"/>
              </a:ext>
            </a:extLst>
          </p:cNvPr>
          <p:cNvCxnSpPr>
            <a:cxnSpLocks/>
            <a:stCxn id="4" idx="2"/>
            <a:endCxn id="15" idx="0"/>
          </p:cNvCxnSpPr>
          <p:nvPr/>
        </p:nvCxnSpPr>
        <p:spPr>
          <a:xfrm flipH="1">
            <a:off x="5291013" y="4788545"/>
            <a:ext cx="2829" cy="708988"/>
          </a:xfrm>
          <a:prstGeom prst="straightConnector1">
            <a:avLst/>
          </a:prstGeom>
          <a:ln w="12700">
            <a:solidFill>
              <a:schemeClr val="tx1"/>
            </a:solidFill>
            <a:tailEnd type="triangle"/>
          </a:ln>
        </p:spPr>
        <p:style>
          <a:lnRef idx="2">
            <a:schemeClr val="accent1"/>
          </a:lnRef>
          <a:fillRef idx="0">
            <a:schemeClr val="accent1"/>
          </a:fillRef>
          <a:effectRef idx="1">
            <a:schemeClr val="accent1"/>
          </a:effectRef>
          <a:fontRef idx="minor">
            <a:schemeClr val="tx1"/>
          </a:fontRef>
        </p:style>
      </p:cxnSp>
      <p:pic>
        <p:nvPicPr>
          <p:cNvPr id="3" name="Picture 2" descr="A cartoon of a person sitting at a desk with a computer&#10;&#10;Description automatically generated">
            <a:extLst>
              <a:ext uri="{FF2B5EF4-FFF2-40B4-BE49-F238E27FC236}">
                <a16:creationId xmlns:a16="http://schemas.microsoft.com/office/drawing/2014/main" id="{9E16684A-AFE9-38EC-C194-B98426274259}"/>
              </a:ext>
            </a:extLst>
          </p:cNvPr>
          <p:cNvPicPr>
            <a:picLocks noChangeAspect="1"/>
          </p:cNvPicPr>
          <p:nvPr/>
        </p:nvPicPr>
        <p:blipFill>
          <a:blip r:embed="rId5"/>
          <a:stretch>
            <a:fillRect/>
          </a:stretch>
        </p:blipFill>
        <p:spPr>
          <a:xfrm>
            <a:off x="1111179" y="1560999"/>
            <a:ext cx="508000" cy="635000"/>
          </a:xfrm>
          <a:prstGeom prst="rect">
            <a:avLst/>
          </a:prstGeom>
        </p:spPr>
      </p:pic>
      <p:pic>
        <p:nvPicPr>
          <p:cNvPr id="3095" name="Picture 2" descr="Programmer - Free computer icons">
            <a:extLst>
              <a:ext uri="{FF2B5EF4-FFF2-40B4-BE49-F238E27FC236}">
                <a16:creationId xmlns:a16="http://schemas.microsoft.com/office/drawing/2014/main" id="{41BED32A-DAB9-B71F-5782-D16053F59AC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78769" y="3522043"/>
            <a:ext cx="518323" cy="518323"/>
          </a:xfrm>
          <a:prstGeom prst="rect">
            <a:avLst/>
          </a:prstGeom>
          <a:noFill/>
          <a:extLst>
            <a:ext uri="{909E8E84-426E-40DD-AFC4-6F175D3DCCD1}">
              <a14:hiddenFill xmlns:a14="http://schemas.microsoft.com/office/drawing/2010/main">
                <a:solidFill>
                  <a:srgbClr val="FFFFFF"/>
                </a:solidFill>
              </a14:hiddenFill>
            </a:ext>
          </a:extLst>
        </p:spPr>
      </p:pic>
      <p:cxnSp>
        <p:nvCxnSpPr>
          <p:cNvPr id="8" name="Straight Arrow Connector 7">
            <a:extLst>
              <a:ext uri="{FF2B5EF4-FFF2-40B4-BE49-F238E27FC236}">
                <a16:creationId xmlns:a16="http://schemas.microsoft.com/office/drawing/2014/main" id="{421C5348-0E36-308E-0272-59199E244F77}"/>
              </a:ext>
            </a:extLst>
          </p:cNvPr>
          <p:cNvCxnSpPr>
            <a:cxnSpLocks/>
            <a:stCxn id="4" idx="3"/>
            <a:endCxn id="16" idx="1"/>
          </p:cNvCxnSpPr>
          <p:nvPr/>
        </p:nvCxnSpPr>
        <p:spPr>
          <a:xfrm>
            <a:off x="5606579" y="4475808"/>
            <a:ext cx="703784" cy="0"/>
          </a:xfrm>
          <a:prstGeom prst="straightConnector1">
            <a:avLst/>
          </a:prstGeom>
          <a:ln w="12700">
            <a:solidFill>
              <a:schemeClr val="tx1"/>
            </a:solidFill>
            <a:tailEnd type="triangle"/>
          </a:ln>
        </p:spPr>
        <p:style>
          <a:lnRef idx="2">
            <a:schemeClr val="accent1"/>
          </a:lnRef>
          <a:fillRef idx="0">
            <a:schemeClr val="accent1"/>
          </a:fillRef>
          <a:effectRef idx="1">
            <a:schemeClr val="accent1"/>
          </a:effectRef>
          <a:fontRef idx="minor">
            <a:schemeClr val="tx1"/>
          </a:fontRef>
        </p:style>
      </p:cxnSp>
      <p:grpSp>
        <p:nvGrpSpPr>
          <p:cNvPr id="19" name="Group 18">
            <a:extLst>
              <a:ext uri="{FF2B5EF4-FFF2-40B4-BE49-F238E27FC236}">
                <a16:creationId xmlns:a16="http://schemas.microsoft.com/office/drawing/2014/main" id="{ABDEFB3F-A40F-7884-C000-0556C5853DD1}"/>
              </a:ext>
            </a:extLst>
          </p:cNvPr>
          <p:cNvGrpSpPr/>
          <p:nvPr/>
        </p:nvGrpSpPr>
        <p:grpSpPr>
          <a:xfrm>
            <a:off x="6310363" y="3889650"/>
            <a:ext cx="2069549" cy="1172316"/>
            <a:chOff x="6310363" y="3883068"/>
            <a:chExt cx="2069549" cy="1172316"/>
          </a:xfrm>
        </p:grpSpPr>
        <p:grpSp>
          <p:nvGrpSpPr>
            <p:cNvPr id="7" name="Group 6">
              <a:extLst>
                <a:ext uri="{FF2B5EF4-FFF2-40B4-BE49-F238E27FC236}">
                  <a16:creationId xmlns:a16="http://schemas.microsoft.com/office/drawing/2014/main" id="{1A4D7051-461D-9913-CCAB-A84E72399DBA}"/>
                </a:ext>
              </a:extLst>
            </p:cNvPr>
            <p:cNvGrpSpPr/>
            <p:nvPr/>
          </p:nvGrpSpPr>
          <p:grpSpPr>
            <a:xfrm>
              <a:off x="6310363" y="4040366"/>
              <a:ext cx="1921355" cy="1015018"/>
              <a:chOff x="6355284" y="3849611"/>
              <a:chExt cx="1921355" cy="1015018"/>
            </a:xfrm>
          </p:grpSpPr>
          <p:pic>
            <p:nvPicPr>
              <p:cNvPr id="1028" name="Picture 4" descr="What my Stackoverflow dependency did to my career | by Tayo Koleoso | The  Way We Work">
                <a:extLst>
                  <a:ext uri="{FF2B5EF4-FFF2-40B4-BE49-F238E27FC236}">
                    <a16:creationId xmlns:a16="http://schemas.microsoft.com/office/drawing/2014/main" id="{E185A3F5-A1BE-5FC8-A22D-3B83C65B209D}"/>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7280" t="35146" r="7616" b="32427"/>
              <a:stretch/>
            </p:blipFill>
            <p:spPr bwMode="auto">
              <a:xfrm>
                <a:off x="6355284" y="3849611"/>
                <a:ext cx="1921355" cy="487892"/>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6" descr="Search engine - Free seo and web icons">
                <a:extLst>
                  <a:ext uri="{FF2B5EF4-FFF2-40B4-BE49-F238E27FC236}">
                    <a16:creationId xmlns:a16="http://schemas.microsoft.com/office/drawing/2014/main" id="{B5C0D13C-4A7B-4489-08B2-35AB84748A23}"/>
                  </a:ext>
                </a:extLst>
              </p:cNvPr>
              <p:cNvPicPr>
                <a:picLocks noChangeAspect="1" noChangeArrowheads="1"/>
              </p:cNvPicPr>
              <p:nvPr/>
            </p:nvPicPr>
            <p:blipFill rotWithShape="1">
              <a:blip r:embed="rId8">
                <a:alphaModFix/>
                <a:extLst>
                  <a:ext uri="{28A0092B-C50C-407E-A947-70E740481C1C}">
                    <a14:useLocalDpi xmlns:a14="http://schemas.microsoft.com/office/drawing/2010/main" val="0"/>
                  </a:ext>
                </a:extLst>
              </a:blip>
              <a:srcRect t="27451" b="22326"/>
              <a:stretch/>
            </p:blipFill>
            <p:spPr bwMode="auto">
              <a:xfrm>
                <a:off x="6830235" y="4376737"/>
                <a:ext cx="971455" cy="487892"/>
              </a:xfrm>
              <a:prstGeom prst="rect">
                <a:avLst/>
              </a:prstGeom>
              <a:noFill/>
              <a:extLst>
                <a:ext uri="{909E8E84-426E-40DD-AFC4-6F175D3DCCD1}">
                  <a14:hiddenFill xmlns:a14="http://schemas.microsoft.com/office/drawing/2010/main">
                    <a:solidFill>
                      <a:srgbClr val="FFFFFF"/>
                    </a:solidFill>
                  </a14:hiddenFill>
                </a:ext>
              </a:extLst>
            </p:spPr>
          </p:pic>
        </p:grpSp>
        <p:sp>
          <p:nvSpPr>
            <p:cNvPr id="16" name="Rounded Rectangle 15">
              <a:extLst>
                <a:ext uri="{FF2B5EF4-FFF2-40B4-BE49-F238E27FC236}">
                  <a16:creationId xmlns:a16="http://schemas.microsoft.com/office/drawing/2014/main" id="{E9659A6F-9204-90F9-C8C6-7CAE9097F722}"/>
                </a:ext>
              </a:extLst>
            </p:cNvPr>
            <p:cNvSpPr/>
            <p:nvPr/>
          </p:nvSpPr>
          <p:spPr>
            <a:xfrm>
              <a:off x="6310363" y="3883068"/>
              <a:ext cx="2069549" cy="1172316"/>
            </a:xfrm>
            <a:prstGeom prst="roundRect">
              <a:avLst/>
            </a:prstGeom>
            <a:noFill/>
            <a:ln w="127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cxnSp>
        <p:nvCxnSpPr>
          <p:cNvPr id="24" name="Straight Arrow Connector 23">
            <a:extLst>
              <a:ext uri="{FF2B5EF4-FFF2-40B4-BE49-F238E27FC236}">
                <a16:creationId xmlns:a16="http://schemas.microsoft.com/office/drawing/2014/main" id="{0F0FB19B-F093-7903-3452-853A8C319D2D}"/>
              </a:ext>
            </a:extLst>
          </p:cNvPr>
          <p:cNvCxnSpPr>
            <a:cxnSpLocks/>
            <a:stCxn id="16" idx="3"/>
            <a:endCxn id="1030" idx="1"/>
          </p:cNvCxnSpPr>
          <p:nvPr/>
        </p:nvCxnSpPr>
        <p:spPr>
          <a:xfrm>
            <a:off x="8379912" y="4475808"/>
            <a:ext cx="658994" cy="0"/>
          </a:xfrm>
          <a:prstGeom prst="straightConnector1">
            <a:avLst/>
          </a:prstGeom>
          <a:ln w="12700">
            <a:solidFill>
              <a:schemeClr val="tx1"/>
            </a:solidFill>
            <a:tailEnd type="triangle"/>
          </a:ln>
        </p:spPr>
        <p:style>
          <a:lnRef idx="2">
            <a:schemeClr val="accent1"/>
          </a:lnRef>
          <a:fillRef idx="0">
            <a:schemeClr val="accent1"/>
          </a:fillRef>
          <a:effectRef idx="1">
            <a:schemeClr val="accent1"/>
          </a:effectRef>
          <a:fontRef idx="minor">
            <a:schemeClr val="tx1"/>
          </a:fontRef>
        </p:style>
      </p:cxnSp>
      <p:pic>
        <p:nvPicPr>
          <p:cNvPr id="1030" name="Picture 6" descr="Thinking icons for free download | Freepik">
            <a:extLst>
              <a:ext uri="{FF2B5EF4-FFF2-40B4-BE49-F238E27FC236}">
                <a16:creationId xmlns:a16="http://schemas.microsoft.com/office/drawing/2014/main" id="{BEE4AE86-8323-6525-2F9A-23F81E7FFC2B}"/>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038906" y="4115453"/>
            <a:ext cx="720710" cy="72071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0E22F544-AC77-36AA-F0ED-36B131D89A8A}"/>
              </a:ext>
            </a:extLst>
          </p:cNvPr>
          <p:cNvPicPr>
            <a:picLocks noChangeAspect="1"/>
          </p:cNvPicPr>
          <p:nvPr/>
        </p:nvPicPr>
        <p:blipFill>
          <a:blip r:embed="rId10"/>
          <a:stretch>
            <a:fillRect/>
          </a:stretch>
        </p:blipFill>
        <p:spPr>
          <a:xfrm>
            <a:off x="4981104" y="4163070"/>
            <a:ext cx="625475" cy="625475"/>
          </a:xfrm>
          <a:prstGeom prst="rect">
            <a:avLst/>
          </a:prstGeom>
        </p:spPr>
      </p:pic>
    </p:spTree>
    <p:extLst>
      <p:ext uri="{BB962C8B-B14F-4D97-AF65-F5344CB8AC3E}">
        <p14:creationId xmlns:p14="http://schemas.microsoft.com/office/powerpoint/2010/main" val="5172328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3"/>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5"/>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8"/>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9"/>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24"/>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03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EE5744-4C1C-4E71-A54E-8327DA6343ED}"/>
              </a:ext>
            </a:extLst>
          </p:cNvPr>
          <p:cNvSpPr>
            <a:spLocks noGrp="1"/>
          </p:cNvSpPr>
          <p:nvPr>
            <p:ph type="title"/>
          </p:nvPr>
        </p:nvSpPr>
        <p:spPr/>
        <p:txBody>
          <a:bodyPr>
            <a:normAutofit/>
          </a:bodyPr>
          <a:lstStyle/>
          <a:p>
            <a:r>
              <a:rPr lang="en-US" dirty="0"/>
              <a:t>Coding is a Highly Interactive Task</a:t>
            </a:r>
          </a:p>
        </p:txBody>
      </p:sp>
      <p:sp>
        <p:nvSpPr>
          <p:cNvPr id="5" name="Slide Number Placeholder 4">
            <a:extLst>
              <a:ext uri="{FF2B5EF4-FFF2-40B4-BE49-F238E27FC236}">
                <a16:creationId xmlns:a16="http://schemas.microsoft.com/office/drawing/2014/main" id="{FB9B4240-BB51-F6E3-A784-C25EFABFFBDE}"/>
              </a:ext>
            </a:extLst>
          </p:cNvPr>
          <p:cNvSpPr>
            <a:spLocks noGrp="1"/>
          </p:cNvSpPr>
          <p:nvPr>
            <p:ph type="sldNum" sz="quarter" idx="12"/>
          </p:nvPr>
        </p:nvSpPr>
        <p:spPr/>
        <p:txBody>
          <a:bodyPr/>
          <a:lstStyle/>
          <a:p>
            <a:fld id="{BA64772F-E81F-0045-92B8-B93AB4530561}" type="slidenum">
              <a:rPr lang="en-US" smtClean="0"/>
              <a:t>37</a:t>
            </a:fld>
            <a:endParaRPr lang="en-US"/>
          </a:p>
        </p:txBody>
      </p:sp>
      <p:sp>
        <p:nvSpPr>
          <p:cNvPr id="10" name="Rounded Rectangle 9">
            <a:extLst>
              <a:ext uri="{FF2B5EF4-FFF2-40B4-BE49-F238E27FC236}">
                <a16:creationId xmlns:a16="http://schemas.microsoft.com/office/drawing/2014/main" id="{92B806E2-E23A-2D80-9F21-60D605D2CBEE}"/>
              </a:ext>
            </a:extLst>
          </p:cNvPr>
          <p:cNvSpPr/>
          <p:nvPr/>
        </p:nvSpPr>
        <p:spPr>
          <a:xfrm>
            <a:off x="1752599" y="1782298"/>
            <a:ext cx="3086648" cy="1017108"/>
          </a:xfrm>
          <a:prstGeom prst="roundRect">
            <a:avLst/>
          </a:prstGeom>
          <a:solidFill>
            <a:srgbClr val="F8F5EB"/>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1200" dirty="0">
                <a:solidFill>
                  <a:schemeClr val="tx1"/>
                </a:solidFill>
              </a:rPr>
              <a:t>Given an array of integers and a target sum, find all unique pairs of numbers that add up to the target sum. You should not use the same element twice in a pair. Return the list of unique pairs.</a:t>
            </a:r>
          </a:p>
        </p:txBody>
      </p:sp>
      <p:pic>
        <p:nvPicPr>
          <p:cNvPr id="32" name="Picture 31" descr="A screenshot of a computer program&#10;&#10;Description automatically generated">
            <a:extLst>
              <a:ext uri="{FF2B5EF4-FFF2-40B4-BE49-F238E27FC236}">
                <a16:creationId xmlns:a16="http://schemas.microsoft.com/office/drawing/2014/main" id="{E559EE19-B2D3-362E-381E-41DCEDD94152}"/>
              </a:ext>
            </a:extLst>
          </p:cNvPr>
          <p:cNvPicPr>
            <a:picLocks noChangeAspect="1"/>
          </p:cNvPicPr>
          <p:nvPr/>
        </p:nvPicPr>
        <p:blipFill rotWithShape="1">
          <a:blip r:embed="rId3"/>
          <a:srcRect t="10235"/>
          <a:stretch/>
        </p:blipFill>
        <p:spPr>
          <a:xfrm>
            <a:off x="4254898" y="3739643"/>
            <a:ext cx="2502404" cy="1393165"/>
          </a:xfrm>
          <a:prstGeom prst="rect">
            <a:avLst/>
          </a:prstGeom>
          <a:ln>
            <a:solidFill>
              <a:schemeClr val="tx1">
                <a:lumMod val="50000"/>
                <a:lumOff val="50000"/>
              </a:schemeClr>
            </a:solidFill>
          </a:ln>
        </p:spPr>
      </p:pic>
      <p:pic>
        <p:nvPicPr>
          <p:cNvPr id="3" name="Picture 2" descr="A cartoon of a person sitting at a desk with a computer&#10;&#10;Description automatically generated">
            <a:extLst>
              <a:ext uri="{FF2B5EF4-FFF2-40B4-BE49-F238E27FC236}">
                <a16:creationId xmlns:a16="http://schemas.microsoft.com/office/drawing/2014/main" id="{9E16684A-AFE9-38EC-C194-B98426274259}"/>
              </a:ext>
            </a:extLst>
          </p:cNvPr>
          <p:cNvPicPr>
            <a:picLocks noChangeAspect="1"/>
          </p:cNvPicPr>
          <p:nvPr/>
        </p:nvPicPr>
        <p:blipFill>
          <a:blip r:embed="rId4"/>
          <a:stretch>
            <a:fillRect/>
          </a:stretch>
        </p:blipFill>
        <p:spPr>
          <a:xfrm>
            <a:off x="1111179" y="1560999"/>
            <a:ext cx="508000" cy="635000"/>
          </a:xfrm>
          <a:prstGeom prst="rect">
            <a:avLst/>
          </a:prstGeom>
        </p:spPr>
      </p:pic>
      <p:cxnSp>
        <p:nvCxnSpPr>
          <p:cNvPr id="36" name="Straight Arrow Connector 35">
            <a:extLst>
              <a:ext uri="{FF2B5EF4-FFF2-40B4-BE49-F238E27FC236}">
                <a16:creationId xmlns:a16="http://schemas.microsoft.com/office/drawing/2014/main" id="{491A69A8-68D3-4916-A6FD-726F60DF696C}"/>
              </a:ext>
            </a:extLst>
          </p:cNvPr>
          <p:cNvCxnSpPr>
            <a:cxnSpLocks/>
            <a:endCxn id="6" idx="1"/>
          </p:cNvCxnSpPr>
          <p:nvPr/>
        </p:nvCxnSpPr>
        <p:spPr>
          <a:xfrm>
            <a:off x="6757302" y="4436226"/>
            <a:ext cx="473597" cy="5759"/>
          </a:xfrm>
          <a:prstGeom prst="straightConnector1">
            <a:avLst/>
          </a:prstGeom>
          <a:ln w="12700">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61" name="Straight Arrow Connector 60">
            <a:extLst>
              <a:ext uri="{FF2B5EF4-FFF2-40B4-BE49-F238E27FC236}">
                <a16:creationId xmlns:a16="http://schemas.microsoft.com/office/drawing/2014/main" id="{92678627-7464-5F64-A8FF-16A42DAE4723}"/>
              </a:ext>
            </a:extLst>
          </p:cNvPr>
          <p:cNvCxnSpPr>
            <a:cxnSpLocks/>
          </p:cNvCxnSpPr>
          <p:nvPr/>
        </p:nvCxnSpPr>
        <p:spPr>
          <a:xfrm>
            <a:off x="3805650" y="4434205"/>
            <a:ext cx="449248" cy="4041"/>
          </a:xfrm>
          <a:prstGeom prst="straightConnector1">
            <a:avLst/>
          </a:prstGeom>
          <a:ln w="12700">
            <a:solidFill>
              <a:schemeClr val="tx1"/>
            </a:solidFill>
            <a:tailEnd type="triangle"/>
          </a:ln>
        </p:spPr>
        <p:style>
          <a:lnRef idx="2">
            <a:schemeClr val="accent1"/>
          </a:lnRef>
          <a:fillRef idx="0">
            <a:schemeClr val="accent1"/>
          </a:fillRef>
          <a:effectRef idx="1">
            <a:schemeClr val="accent1"/>
          </a:effectRef>
          <a:fontRef idx="minor">
            <a:schemeClr val="tx1"/>
          </a:fontRef>
        </p:style>
      </p:cxnSp>
      <p:grpSp>
        <p:nvGrpSpPr>
          <p:cNvPr id="3077" name="Group 3076">
            <a:extLst>
              <a:ext uri="{FF2B5EF4-FFF2-40B4-BE49-F238E27FC236}">
                <a16:creationId xmlns:a16="http://schemas.microsoft.com/office/drawing/2014/main" id="{B816E45A-5408-BD99-AC99-E63460FE0748}"/>
              </a:ext>
            </a:extLst>
          </p:cNvPr>
          <p:cNvGrpSpPr/>
          <p:nvPr/>
        </p:nvGrpSpPr>
        <p:grpSpPr>
          <a:xfrm>
            <a:off x="8383235" y="3769754"/>
            <a:ext cx="1670438" cy="1332943"/>
            <a:chOff x="6896264" y="4196028"/>
            <a:chExt cx="1670438" cy="1332943"/>
          </a:xfrm>
        </p:grpSpPr>
        <p:grpSp>
          <p:nvGrpSpPr>
            <p:cNvPr id="3078" name="Group 3077">
              <a:extLst>
                <a:ext uri="{FF2B5EF4-FFF2-40B4-BE49-F238E27FC236}">
                  <a16:creationId xmlns:a16="http://schemas.microsoft.com/office/drawing/2014/main" id="{CBDC5737-F97E-58DD-2915-FC3465DFC8F6}"/>
                </a:ext>
              </a:extLst>
            </p:cNvPr>
            <p:cNvGrpSpPr/>
            <p:nvPr/>
          </p:nvGrpSpPr>
          <p:grpSpPr>
            <a:xfrm>
              <a:off x="6896264" y="4196028"/>
              <a:ext cx="1670438" cy="391423"/>
              <a:chOff x="7595142" y="3763211"/>
              <a:chExt cx="1670438" cy="391423"/>
            </a:xfrm>
          </p:grpSpPr>
          <p:sp>
            <p:nvSpPr>
              <p:cNvPr id="3088" name="TextBox 3087">
                <a:extLst>
                  <a:ext uri="{FF2B5EF4-FFF2-40B4-BE49-F238E27FC236}">
                    <a16:creationId xmlns:a16="http://schemas.microsoft.com/office/drawing/2014/main" id="{D37925CF-D43E-EEE1-B724-10CDB248DC9A}"/>
                  </a:ext>
                </a:extLst>
              </p:cNvPr>
              <p:cNvSpPr txBox="1"/>
              <p:nvPr/>
            </p:nvSpPr>
            <p:spPr>
              <a:xfrm>
                <a:off x="8012803" y="3785979"/>
                <a:ext cx="1188146" cy="338554"/>
              </a:xfrm>
              <a:prstGeom prst="rect">
                <a:avLst/>
              </a:prstGeom>
              <a:noFill/>
            </p:spPr>
            <p:txBody>
              <a:bodyPr wrap="none" rtlCol="0">
                <a:spAutoFit/>
              </a:bodyPr>
              <a:lstStyle/>
              <a:p>
                <a:r>
                  <a:rPr lang="en-US" sz="1600" dirty="0"/>
                  <a:t>Test Case 1</a:t>
                </a:r>
              </a:p>
            </p:txBody>
          </p:sp>
          <p:sp>
            <p:nvSpPr>
              <p:cNvPr id="3089" name="Rounded Rectangle 3088">
                <a:extLst>
                  <a:ext uri="{FF2B5EF4-FFF2-40B4-BE49-F238E27FC236}">
                    <a16:creationId xmlns:a16="http://schemas.microsoft.com/office/drawing/2014/main" id="{30D34D3E-EDB6-D1F4-5D80-1E223E64EF28}"/>
                  </a:ext>
                </a:extLst>
              </p:cNvPr>
              <p:cNvSpPr/>
              <p:nvPr/>
            </p:nvSpPr>
            <p:spPr>
              <a:xfrm>
                <a:off x="7595142" y="3763211"/>
                <a:ext cx="1670438" cy="391423"/>
              </a:xfrm>
              <a:prstGeom prst="roundRect">
                <a:avLst/>
              </a:prstGeom>
              <a:noFill/>
              <a:ln w="127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079" name="Group 3078">
              <a:extLst>
                <a:ext uri="{FF2B5EF4-FFF2-40B4-BE49-F238E27FC236}">
                  <a16:creationId xmlns:a16="http://schemas.microsoft.com/office/drawing/2014/main" id="{9141F35C-9C8D-9506-D46E-A94EE1B48675}"/>
                </a:ext>
              </a:extLst>
            </p:cNvPr>
            <p:cNvGrpSpPr/>
            <p:nvPr/>
          </p:nvGrpSpPr>
          <p:grpSpPr>
            <a:xfrm>
              <a:off x="6896264" y="4669541"/>
              <a:ext cx="1670438" cy="391423"/>
              <a:chOff x="7595142" y="4236724"/>
              <a:chExt cx="1670438" cy="391423"/>
            </a:xfrm>
          </p:grpSpPr>
          <p:sp>
            <p:nvSpPr>
              <p:cNvPr id="3086" name="TextBox 3085">
                <a:extLst>
                  <a:ext uri="{FF2B5EF4-FFF2-40B4-BE49-F238E27FC236}">
                    <a16:creationId xmlns:a16="http://schemas.microsoft.com/office/drawing/2014/main" id="{25FFB871-C97F-DF38-D39A-248A253D5CCE}"/>
                  </a:ext>
                </a:extLst>
              </p:cNvPr>
              <p:cNvSpPr txBox="1"/>
              <p:nvPr/>
            </p:nvSpPr>
            <p:spPr>
              <a:xfrm>
                <a:off x="8012803" y="4266165"/>
                <a:ext cx="1188146" cy="338554"/>
              </a:xfrm>
              <a:prstGeom prst="rect">
                <a:avLst/>
              </a:prstGeom>
              <a:noFill/>
            </p:spPr>
            <p:txBody>
              <a:bodyPr wrap="none" rtlCol="0">
                <a:spAutoFit/>
              </a:bodyPr>
              <a:lstStyle/>
              <a:p>
                <a:r>
                  <a:rPr lang="en-US" sz="1600" dirty="0"/>
                  <a:t>Test Case 2</a:t>
                </a:r>
              </a:p>
            </p:txBody>
          </p:sp>
          <p:sp>
            <p:nvSpPr>
              <p:cNvPr id="3087" name="Rounded Rectangle 3086">
                <a:extLst>
                  <a:ext uri="{FF2B5EF4-FFF2-40B4-BE49-F238E27FC236}">
                    <a16:creationId xmlns:a16="http://schemas.microsoft.com/office/drawing/2014/main" id="{4F43E4F6-80EE-530F-A2C6-A654AEC95128}"/>
                  </a:ext>
                </a:extLst>
              </p:cNvPr>
              <p:cNvSpPr/>
              <p:nvPr/>
            </p:nvSpPr>
            <p:spPr>
              <a:xfrm>
                <a:off x="7595142" y="4236724"/>
                <a:ext cx="1670438" cy="391423"/>
              </a:xfrm>
              <a:prstGeom prst="roundRect">
                <a:avLst/>
              </a:prstGeom>
              <a:noFill/>
              <a:ln w="127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080" name="Group 3079">
              <a:extLst>
                <a:ext uri="{FF2B5EF4-FFF2-40B4-BE49-F238E27FC236}">
                  <a16:creationId xmlns:a16="http://schemas.microsoft.com/office/drawing/2014/main" id="{7CF46722-CB94-5DA2-67AC-C1C18FFC5D1E}"/>
                </a:ext>
              </a:extLst>
            </p:cNvPr>
            <p:cNvGrpSpPr/>
            <p:nvPr/>
          </p:nvGrpSpPr>
          <p:grpSpPr>
            <a:xfrm>
              <a:off x="6896264" y="5137548"/>
              <a:ext cx="1670438" cy="391423"/>
              <a:chOff x="7595142" y="4704731"/>
              <a:chExt cx="1670438" cy="391423"/>
            </a:xfrm>
          </p:grpSpPr>
          <p:sp>
            <p:nvSpPr>
              <p:cNvPr id="3083" name="TextBox 3082">
                <a:extLst>
                  <a:ext uri="{FF2B5EF4-FFF2-40B4-BE49-F238E27FC236}">
                    <a16:creationId xmlns:a16="http://schemas.microsoft.com/office/drawing/2014/main" id="{A7042E09-6E5B-6AB3-DFA0-2B5665A4AAC6}"/>
                  </a:ext>
                </a:extLst>
              </p:cNvPr>
              <p:cNvSpPr txBox="1"/>
              <p:nvPr/>
            </p:nvSpPr>
            <p:spPr>
              <a:xfrm>
                <a:off x="8012803" y="4722905"/>
                <a:ext cx="1188146" cy="338554"/>
              </a:xfrm>
              <a:prstGeom prst="rect">
                <a:avLst/>
              </a:prstGeom>
              <a:noFill/>
            </p:spPr>
            <p:txBody>
              <a:bodyPr wrap="none" rtlCol="0">
                <a:spAutoFit/>
              </a:bodyPr>
              <a:lstStyle/>
              <a:p>
                <a:r>
                  <a:rPr lang="en-US" sz="1600" dirty="0"/>
                  <a:t>Test Case 3</a:t>
                </a:r>
              </a:p>
            </p:txBody>
          </p:sp>
          <p:pic>
            <p:nvPicPr>
              <p:cNvPr id="3084" name="Picture 4" descr="10,800+ Tick Wrong Icon Stock Illustrations, Royalty-Free Vector Graphics &amp;  Clip Art - iStock">
                <a:extLst>
                  <a:ext uri="{FF2B5EF4-FFF2-40B4-BE49-F238E27FC236}">
                    <a16:creationId xmlns:a16="http://schemas.microsoft.com/office/drawing/2014/main" id="{65008C8B-6346-05E3-8495-BED820B68CAB}"/>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4829" t="14527" r="50579" b="14410"/>
              <a:stretch/>
            </p:blipFill>
            <p:spPr bwMode="auto">
              <a:xfrm>
                <a:off x="7681791" y="4753114"/>
                <a:ext cx="289249" cy="285468"/>
              </a:xfrm>
              <a:prstGeom prst="rect">
                <a:avLst/>
              </a:prstGeom>
              <a:noFill/>
              <a:extLst>
                <a:ext uri="{909E8E84-426E-40DD-AFC4-6F175D3DCCD1}">
                  <a14:hiddenFill xmlns:a14="http://schemas.microsoft.com/office/drawing/2010/main">
                    <a:solidFill>
                      <a:srgbClr val="FFFFFF"/>
                    </a:solidFill>
                  </a14:hiddenFill>
                </a:ext>
              </a:extLst>
            </p:spPr>
          </p:pic>
          <p:sp>
            <p:nvSpPr>
              <p:cNvPr id="3085" name="Rounded Rectangle 3084">
                <a:extLst>
                  <a:ext uri="{FF2B5EF4-FFF2-40B4-BE49-F238E27FC236}">
                    <a16:creationId xmlns:a16="http://schemas.microsoft.com/office/drawing/2014/main" id="{41EB26EE-41D0-B491-C841-9F81BBAC3C0E}"/>
                  </a:ext>
                </a:extLst>
              </p:cNvPr>
              <p:cNvSpPr/>
              <p:nvPr/>
            </p:nvSpPr>
            <p:spPr>
              <a:xfrm>
                <a:off x="7595142" y="4704731"/>
                <a:ext cx="1670438" cy="391423"/>
              </a:xfrm>
              <a:prstGeom prst="roundRect">
                <a:avLst/>
              </a:prstGeom>
              <a:noFill/>
              <a:ln w="127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3081" name="Picture 4" descr="10,800+ Tick Wrong Icon Stock Illustrations, Royalty-Free Vector Graphics &amp;  Clip Art - iStock">
              <a:extLst>
                <a:ext uri="{FF2B5EF4-FFF2-40B4-BE49-F238E27FC236}">
                  <a16:creationId xmlns:a16="http://schemas.microsoft.com/office/drawing/2014/main" id="{41DEF89C-D55A-7769-FCE7-49D345F14126}"/>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4829" t="14527" r="50579" b="14410"/>
            <a:stretch/>
          </p:blipFill>
          <p:spPr bwMode="auto">
            <a:xfrm>
              <a:off x="6982913" y="4702807"/>
              <a:ext cx="289249" cy="285468"/>
            </a:xfrm>
            <a:prstGeom prst="rect">
              <a:avLst/>
            </a:prstGeom>
            <a:noFill/>
            <a:extLst>
              <a:ext uri="{909E8E84-426E-40DD-AFC4-6F175D3DCCD1}">
                <a14:hiddenFill xmlns:a14="http://schemas.microsoft.com/office/drawing/2010/main">
                  <a:solidFill>
                    <a:srgbClr val="FFFFFF"/>
                  </a:solidFill>
                </a14:hiddenFill>
              </a:ext>
            </a:extLst>
          </p:spPr>
        </p:pic>
        <p:pic>
          <p:nvPicPr>
            <p:cNvPr id="3082" name="Picture 4" descr="10,800+ Tick Wrong Icon Stock Illustrations, Royalty-Free Vector Graphics &amp;  Clip Art - iStock">
              <a:extLst>
                <a:ext uri="{FF2B5EF4-FFF2-40B4-BE49-F238E27FC236}">
                  <a16:creationId xmlns:a16="http://schemas.microsoft.com/office/drawing/2014/main" id="{E09A492D-014A-852E-FD24-E70453EB6B0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4829" t="14527" r="50579" b="14410"/>
            <a:stretch/>
          </p:blipFill>
          <p:spPr bwMode="auto">
            <a:xfrm>
              <a:off x="6978264" y="4245339"/>
              <a:ext cx="289249" cy="285468"/>
            </a:xfrm>
            <a:prstGeom prst="rect">
              <a:avLst/>
            </a:prstGeom>
            <a:noFill/>
            <a:extLst>
              <a:ext uri="{909E8E84-426E-40DD-AFC4-6F175D3DCCD1}">
                <a14:hiddenFill xmlns:a14="http://schemas.microsoft.com/office/drawing/2010/main">
                  <a:solidFill>
                    <a:srgbClr val="FFFFFF"/>
                  </a:solidFill>
                </a14:hiddenFill>
              </a:ext>
            </a:extLst>
          </p:spPr>
        </p:pic>
      </p:grpSp>
      <p:cxnSp>
        <p:nvCxnSpPr>
          <p:cNvPr id="3090" name="Straight Arrow Connector 3089">
            <a:extLst>
              <a:ext uri="{FF2B5EF4-FFF2-40B4-BE49-F238E27FC236}">
                <a16:creationId xmlns:a16="http://schemas.microsoft.com/office/drawing/2014/main" id="{6189923E-9372-1430-D629-DCA53EA86E10}"/>
              </a:ext>
            </a:extLst>
          </p:cNvPr>
          <p:cNvCxnSpPr>
            <a:cxnSpLocks/>
            <a:stCxn id="6" idx="3"/>
            <a:endCxn id="3087" idx="1"/>
          </p:cNvCxnSpPr>
          <p:nvPr/>
        </p:nvCxnSpPr>
        <p:spPr>
          <a:xfrm flipV="1">
            <a:off x="7856374" y="4438979"/>
            <a:ext cx="526861" cy="3006"/>
          </a:xfrm>
          <a:prstGeom prst="straightConnector1">
            <a:avLst/>
          </a:prstGeom>
          <a:ln w="12700">
            <a:solidFill>
              <a:schemeClr val="tx1"/>
            </a:solidFill>
            <a:tailEnd type="triangle"/>
          </a:ln>
        </p:spPr>
        <p:style>
          <a:lnRef idx="2">
            <a:schemeClr val="accent1"/>
          </a:lnRef>
          <a:fillRef idx="0">
            <a:schemeClr val="accent1"/>
          </a:fillRef>
          <a:effectRef idx="1">
            <a:schemeClr val="accent1"/>
          </a:effectRef>
          <a:fontRef idx="minor">
            <a:schemeClr val="tx1"/>
          </a:fontRef>
        </p:style>
      </p:cxnSp>
      <p:pic>
        <p:nvPicPr>
          <p:cNvPr id="3095" name="Picture 2" descr="Programmer - Free computer icons">
            <a:extLst>
              <a:ext uri="{FF2B5EF4-FFF2-40B4-BE49-F238E27FC236}">
                <a16:creationId xmlns:a16="http://schemas.microsoft.com/office/drawing/2014/main" id="{41BED32A-DAB9-B71F-5782-D16053F59AC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78769" y="3522043"/>
            <a:ext cx="518323" cy="518323"/>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6" descr="Thinking icons for free download | Freepik">
            <a:extLst>
              <a:ext uri="{FF2B5EF4-FFF2-40B4-BE49-F238E27FC236}">
                <a16:creationId xmlns:a16="http://schemas.microsoft.com/office/drawing/2014/main" id="{247A683F-C9E3-CF5D-30AE-922F19CD4753}"/>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084940" y="4075870"/>
            <a:ext cx="720710" cy="720710"/>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Letter, notebook, notepad, scratch pad, writing pad icon - Download on  Iconfinder">
            <a:extLst>
              <a:ext uri="{FF2B5EF4-FFF2-40B4-BE49-F238E27FC236}">
                <a16:creationId xmlns:a16="http://schemas.microsoft.com/office/drawing/2014/main" id="{33DC1B1F-C772-A06C-FB57-F30C0F8AF6B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898105" y="4075870"/>
            <a:ext cx="720710" cy="720710"/>
          </a:xfrm>
          <a:prstGeom prst="rect">
            <a:avLst/>
          </a:prstGeom>
          <a:noFill/>
          <a:extLst>
            <a:ext uri="{909E8E84-426E-40DD-AFC4-6F175D3DCCD1}">
              <a14:hiddenFill xmlns:a14="http://schemas.microsoft.com/office/drawing/2010/main">
                <a:solidFill>
                  <a:srgbClr val="FFFFFF"/>
                </a:solidFill>
              </a14:hiddenFill>
            </a:ext>
          </a:extLst>
        </p:spPr>
      </p:pic>
      <p:cxnSp>
        <p:nvCxnSpPr>
          <p:cNvPr id="8" name="Straight Arrow Connector 7">
            <a:extLst>
              <a:ext uri="{FF2B5EF4-FFF2-40B4-BE49-F238E27FC236}">
                <a16:creationId xmlns:a16="http://schemas.microsoft.com/office/drawing/2014/main" id="{36523053-CAA0-471E-145B-9696E27518A6}"/>
              </a:ext>
            </a:extLst>
          </p:cNvPr>
          <p:cNvCxnSpPr>
            <a:cxnSpLocks/>
          </p:cNvCxnSpPr>
          <p:nvPr/>
        </p:nvCxnSpPr>
        <p:spPr>
          <a:xfrm>
            <a:off x="2618815" y="4436225"/>
            <a:ext cx="466125" cy="0"/>
          </a:xfrm>
          <a:prstGeom prst="straightConnector1">
            <a:avLst/>
          </a:prstGeom>
          <a:ln w="12700">
            <a:solidFill>
              <a:schemeClr val="tx1"/>
            </a:solidFill>
            <a:tailEnd type="triangle"/>
          </a:ln>
        </p:spPr>
        <p:style>
          <a:lnRef idx="2">
            <a:schemeClr val="accent1"/>
          </a:lnRef>
          <a:fillRef idx="0">
            <a:schemeClr val="accent1"/>
          </a:fillRef>
          <a:effectRef idx="1">
            <a:schemeClr val="accent1"/>
          </a:effectRef>
          <a:fontRef idx="minor">
            <a:schemeClr val="tx1"/>
          </a:fontRef>
        </p:style>
      </p:cxnSp>
      <p:pic>
        <p:nvPicPr>
          <p:cNvPr id="6" name="Picture 5">
            <a:extLst>
              <a:ext uri="{FF2B5EF4-FFF2-40B4-BE49-F238E27FC236}">
                <a16:creationId xmlns:a16="http://schemas.microsoft.com/office/drawing/2014/main" id="{008AB419-F92F-7961-BBB6-47E4877A2736}"/>
              </a:ext>
            </a:extLst>
          </p:cNvPr>
          <p:cNvPicPr>
            <a:picLocks noChangeAspect="1"/>
          </p:cNvPicPr>
          <p:nvPr/>
        </p:nvPicPr>
        <p:blipFill>
          <a:blip r:embed="rId9"/>
          <a:stretch>
            <a:fillRect/>
          </a:stretch>
        </p:blipFill>
        <p:spPr>
          <a:xfrm>
            <a:off x="7230899" y="4129247"/>
            <a:ext cx="625475" cy="625475"/>
          </a:xfrm>
          <a:prstGeom prst="rect">
            <a:avLst/>
          </a:prstGeom>
        </p:spPr>
      </p:pic>
    </p:spTree>
    <p:extLst>
      <p:ext uri="{BB962C8B-B14F-4D97-AF65-F5344CB8AC3E}">
        <p14:creationId xmlns:p14="http://schemas.microsoft.com/office/powerpoint/2010/main" val="1777947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1"/>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2"/>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6"/>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6"/>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090"/>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07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C8795E-1415-4FA8-0F8D-8801B1175B89}"/>
              </a:ext>
            </a:extLst>
          </p:cNvPr>
          <p:cNvSpPr>
            <a:spLocks noGrp="1"/>
          </p:cNvSpPr>
          <p:nvPr>
            <p:ph type="title"/>
          </p:nvPr>
        </p:nvSpPr>
        <p:spPr/>
        <p:txBody>
          <a:bodyPr/>
          <a:lstStyle/>
          <a:p>
            <a:r>
              <a:rPr lang="en-US" dirty="0"/>
              <a:t>Pass@1 Evaluation</a:t>
            </a:r>
          </a:p>
        </p:txBody>
      </p:sp>
      <p:pic>
        <p:nvPicPr>
          <p:cNvPr id="6" name="Content Placeholder 5" descr="A screenshot of a computer screen&#10;&#10;Description automatically generated">
            <a:extLst>
              <a:ext uri="{FF2B5EF4-FFF2-40B4-BE49-F238E27FC236}">
                <a16:creationId xmlns:a16="http://schemas.microsoft.com/office/drawing/2014/main" id="{1E20257F-988D-949B-2546-DD2ED7080930}"/>
              </a:ext>
            </a:extLst>
          </p:cNvPr>
          <p:cNvPicPr>
            <a:picLocks noGrp="1" noChangeAspect="1"/>
          </p:cNvPicPr>
          <p:nvPr>
            <p:ph idx="1"/>
          </p:nvPr>
        </p:nvPicPr>
        <p:blipFill>
          <a:blip r:embed="rId3"/>
          <a:stretch>
            <a:fillRect/>
          </a:stretch>
        </p:blipFill>
        <p:spPr>
          <a:xfrm>
            <a:off x="1143000" y="2471801"/>
            <a:ext cx="4752109" cy="3548027"/>
          </a:xfrm>
        </p:spPr>
      </p:pic>
      <p:sp>
        <p:nvSpPr>
          <p:cNvPr id="4" name="Slide Number Placeholder 3">
            <a:extLst>
              <a:ext uri="{FF2B5EF4-FFF2-40B4-BE49-F238E27FC236}">
                <a16:creationId xmlns:a16="http://schemas.microsoft.com/office/drawing/2014/main" id="{497BAFF0-0E02-29D8-2C36-DB73DA5FA87B}"/>
              </a:ext>
            </a:extLst>
          </p:cNvPr>
          <p:cNvSpPr>
            <a:spLocks noGrp="1"/>
          </p:cNvSpPr>
          <p:nvPr>
            <p:ph type="sldNum" sz="quarter" idx="12"/>
          </p:nvPr>
        </p:nvSpPr>
        <p:spPr/>
        <p:txBody>
          <a:bodyPr/>
          <a:lstStyle/>
          <a:p>
            <a:fld id="{BA64772F-E81F-0045-92B8-B93AB4530561}" type="slidenum">
              <a:rPr lang="en-US" smtClean="0"/>
              <a:t>38</a:t>
            </a:fld>
            <a:endParaRPr lang="en-US"/>
          </a:p>
        </p:txBody>
      </p:sp>
      <p:pic>
        <p:nvPicPr>
          <p:cNvPr id="8" name="Picture 7" descr="A black text on a white background&#10;&#10;Description automatically generated">
            <a:extLst>
              <a:ext uri="{FF2B5EF4-FFF2-40B4-BE49-F238E27FC236}">
                <a16:creationId xmlns:a16="http://schemas.microsoft.com/office/drawing/2014/main" id="{1A81EDFC-2163-BC03-A0FA-29A0897DC3F9}"/>
              </a:ext>
            </a:extLst>
          </p:cNvPr>
          <p:cNvPicPr>
            <a:picLocks noChangeAspect="1"/>
          </p:cNvPicPr>
          <p:nvPr/>
        </p:nvPicPr>
        <p:blipFill>
          <a:blip r:embed="rId4"/>
          <a:stretch>
            <a:fillRect/>
          </a:stretch>
        </p:blipFill>
        <p:spPr>
          <a:xfrm>
            <a:off x="1299438" y="1472592"/>
            <a:ext cx="4512541" cy="916079"/>
          </a:xfrm>
          <a:prstGeom prst="rect">
            <a:avLst/>
          </a:prstGeom>
        </p:spPr>
      </p:pic>
      <p:pic>
        <p:nvPicPr>
          <p:cNvPr id="10" name="Picture 9" descr="A screenshot of a computer&#10;&#10;Description automatically generated">
            <a:extLst>
              <a:ext uri="{FF2B5EF4-FFF2-40B4-BE49-F238E27FC236}">
                <a16:creationId xmlns:a16="http://schemas.microsoft.com/office/drawing/2014/main" id="{5F17A675-95A9-623A-794B-2ECA6598D0F4}"/>
              </a:ext>
            </a:extLst>
          </p:cNvPr>
          <p:cNvPicPr>
            <a:picLocks noChangeAspect="1"/>
          </p:cNvPicPr>
          <p:nvPr/>
        </p:nvPicPr>
        <p:blipFill>
          <a:blip r:embed="rId5"/>
          <a:stretch>
            <a:fillRect/>
          </a:stretch>
        </p:blipFill>
        <p:spPr>
          <a:xfrm>
            <a:off x="6409723" y="2471801"/>
            <a:ext cx="4770048" cy="3548027"/>
          </a:xfrm>
          <a:prstGeom prst="rect">
            <a:avLst/>
          </a:prstGeom>
        </p:spPr>
      </p:pic>
      <p:pic>
        <p:nvPicPr>
          <p:cNvPr id="12" name="Picture 11" descr="A black text on a white background&#10;&#10;Description automatically generated">
            <a:extLst>
              <a:ext uri="{FF2B5EF4-FFF2-40B4-BE49-F238E27FC236}">
                <a16:creationId xmlns:a16="http://schemas.microsoft.com/office/drawing/2014/main" id="{74FF32D6-C55F-BB71-596C-DA9FDC6FDD08}"/>
              </a:ext>
            </a:extLst>
          </p:cNvPr>
          <p:cNvPicPr>
            <a:picLocks noChangeAspect="1"/>
          </p:cNvPicPr>
          <p:nvPr/>
        </p:nvPicPr>
        <p:blipFill>
          <a:blip r:embed="rId6"/>
          <a:stretch>
            <a:fillRect/>
          </a:stretch>
        </p:blipFill>
        <p:spPr>
          <a:xfrm>
            <a:off x="6543530" y="1700442"/>
            <a:ext cx="4134139" cy="603098"/>
          </a:xfrm>
          <a:prstGeom prst="rect">
            <a:avLst/>
          </a:prstGeom>
        </p:spPr>
      </p:pic>
    </p:spTree>
    <p:extLst>
      <p:ext uri="{BB962C8B-B14F-4D97-AF65-F5344CB8AC3E}">
        <p14:creationId xmlns:p14="http://schemas.microsoft.com/office/powerpoint/2010/main" val="211312625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0C9F9-07A5-1EFC-EAE4-6125FBD6C234}"/>
              </a:ext>
            </a:extLst>
          </p:cNvPr>
          <p:cNvSpPr>
            <a:spLocks noGrp="1"/>
          </p:cNvSpPr>
          <p:nvPr>
            <p:ph type="title"/>
          </p:nvPr>
        </p:nvSpPr>
        <p:spPr/>
        <p:txBody>
          <a:bodyPr>
            <a:normAutofit/>
          </a:bodyPr>
          <a:lstStyle/>
          <a:p>
            <a:r>
              <a:rPr lang="en-US" dirty="0"/>
              <a:t>Open Models can’t Self-Improve</a:t>
            </a:r>
          </a:p>
        </p:txBody>
      </p:sp>
      <p:sp>
        <p:nvSpPr>
          <p:cNvPr id="5" name="Slide Number Placeholder 4">
            <a:extLst>
              <a:ext uri="{FF2B5EF4-FFF2-40B4-BE49-F238E27FC236}">
                <a16:creationId xmlns:a16="http://schemas.microsoft.com/office/drawing/2014/main" id="{DF1F08F6-3C0E-495E-6CF5-D8B3CD4A594E}"/>
              </a:ext>
            </a:extLst>
          </p:cNvPr>
          <p:cNvSpPr>
            <a:spLocks noGrp="1"/>
          </p:cNvSpPr>
          <p:nvPr>
            <p:ph type="sldNum" sz="quarter" idx="12"/>
          </p:nvPr>
        </p:nvSpPr>
        <p:spPr/>
        <p:txBody>
          <a:bodyPr/>
          <a:lstStyle/>
          <a:p>
            <a:fld id="{BA64772F-E81F-0045-92B8-B93AB4530561}" type="slidenum">
              <a:rPr lang="en-US" smtClean="0"/>
              <a:t>39</a:t>
            </a:fld>
            <a:endParaRPr lang="en-US"/>
          </a:p>
        </p:txBody>
      </p:sp>
      <p:pic>
        <p:nvPicPr>
          <p:cNvPr id="16" name="Picture 15" descr="A close-up of a code&#10;&#10;Description automatically generated">
            <a:extLst>
              <a:ext uri="{FF2B5EF4-FFF2-40B4-BE49-F238E27FC236}">
                <a16:creationId xmlns:a16="http://schemas.microsoft.com/office/drawing/2014/main" id="{C346169B-1594-814B-2BD2-E9E296B89D27}"/>
              </a:ext>
            </a:extLst>
          </p:cNvPr>
          <p:cNvPicPr>
            <a:picLocks noChangeAspect="1"/>
          </p:cNvPicPr>
          <p:nvPr/>
        </p:nvPicPr>
        <p:blipFill>
          <a:blip r:embed="rId3"/>
          <a:stretch>
            <a:fillRect/>
          </a:stretch>
        </p:blipFill>
        <p:spPr>
          <a:xfrm>
            <a:off x="792461" y="3110940"/>
            <a:ext cx="3826413" cy="664873"/>
          </a:xfrm>
          <a:prstGeom prst="rect">
            <a:avLst/>
          </a:prstGeom>
          <a:ln>
            <a:solidFill>
              <a:schemeClr val="accent1">
                <a:shade val="15000"/>
              </a:schemeClr>
            </a:solidFill>
          </a:ln>
        </p:spPr>
      </p:pic>
      <p:grpSp>
        <p:nvGrpSpPr>
          <p:cNvPr id="22" name="Group 21">
            <a:extLst>
              <a:ext uri="{FF2B5EF4-FFF2-40B4-BE49-F238E27FC236}">
                <a16:creationId xmlns:a16="http://schemas.microsoft.com/office/drawing/2014/main" id="{5AD3D2F8-D565-E0D3-96F5-73C9FADCBFBB}"/>
              </a:ext>
            </a:extLst>
          </p:cNvPr>
          <p:cNvGrpSpPr/>
          <p:nvPr/>
        </p:nvGrpSpPr>
        <p:grpSpPr>
          <a:xfrm>
            <a:off x="5931409" y="3491346"/>
            <a:ext cx="2195478" cy="1178484"/>
            <a:chOff x="5286411" y="3457522"/>
            <a:chExt cx="2195478" cy="1178484"/>
          </a:xfrm>
        </p:grpSpPr>
        <p:sp>
          <p:nvSpPr>
            <p:cNvPr id="10" name="Rectangle 9">
              <a:extLst>
                <a:ext uri="{FF2B5EF4-FFF2-40B4-BE49-F238E27FC236}">
                  <a16:creationId xmlns:a16="http://schemas.microsoft.com/office/drawing/2014/main" id="{80D85E9C-3C06-8EA6-5E4D-5D94C895A08E}"/>
                </a:ext>
              </a:extLst>
            </p:cNvPr>
            <p:cNvSpPr/>
            <p:nvPr/>
          </p:nvSpPr>
          <p:spPr>
            <a:xfrm>
              <a:off x="5286411" y="3457522"/>
              <a:ext cx="2195478" cy="1168479"/>
            </a:xfrm>
            <a:prstGeom prst="rect">
              <a:avLst/>
            </a:prstGeom>
            <a:noFill/>
            <a:ln w="12700">
              <a:prstDash val="sysDo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Code Llama - Kodora | Leading AI Company in Australia">
              <a:extLst>
                <a:ext uri="{FF2B5EF4-FFF2-40B4-BE49-F238E27FC236}">
                  <a16:creationId xmlns:a16="http://schemas.microsoft.com/office/drawing/2014/main" id="{03A0FFEB-7639-1FBC-B734-E256261A653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85184" y="3661015"/>
              <a:ext cx="548907" cy="548907"/>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4" descr="DeepSeek-Coder-V2: A Powerful and Permissive Open-Source Model for Code –  Did you know?">
              <a:extLst>
                <a:ext uri="{FF2B5EF4-FFF2-40B4-BE49-F238E27FC236}">
                  <a16:creationId xmlns:a16="http://schemas.microsoft.com/office/drawing/2014/main" id="{4662B83B-5EDB-0AFD-F3BA-F5C777041B92}"/>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0751" t="9210" r="15971" b="47227"/>
            <a:stretch/>
          </p:blipFill>
          <p:spPr bwMode="auto">
            <a:xfrm>
              <a:off x="6051023" y="3704618"/>
              <a:ext cx="733949" cy="500735"/>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2" descr="Project Starcoder -">
              <a:extLst>
                <a:ext uri="{FF2B5EF4-FFF2-40B4-BE49-F238E27FC236}">
                  <a16:creationId xmlns:a16="http://schemas.microsoft.com/office/drawing/2014/main" id="{24853598-54D1-D542-49F4-B63554138B68}"/>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5870" r="68241"/>
            <a:stretch/>
          </p:blipFill>
          <p:spPr bwMode="auto">
            <a:xfrm>
              <a:off x="6836795" y="3611227"/>
              <a:ext cx="548907" cy="648481"/>
            </a:xfrm>
            <a:prstGeom prst="rect">
              <a:avLst/>
            </a:prstGeom>
            <a:noFill/>
            <a:extLst>
              <a:ext uri="{909E8E84-426E-40DD-AFC4-6F175D3DCCD1}">
                <a14:hiddenFill xmlns:a14="http://schemas.microsoft.com/office/drawing/2010/main">
                  <a:solidFill>
                    <a:srgbClr val="FFFFFF"/>
                  </a:solidFill>
                </a14:hiddenFill>
              </a:ext>
            </a:extLst>
          </p:spPr>
        </p:pic>
        <p:sp>
          <p:nvSpPr>
            <p:cNvPr id="19" name="TextBox 18">
              <a:extLst>
                <a:ext uri="{FF2B5EF4-FFF2-40B4-BE49-F238E27FC236}">
                  <a16:creationId xmlns:a16="http://schemas.microsoft.com/office/drawing/2014/main" id="{7B931DD3-02DB-AB3A-BA28-FF8A1F13594A}"/>
                </a:ext>
              </a:extLst>
            </p:cNvPr>
            <p:cNvSpPr txBox="1"/>
            <p:nvPr/>
          </p:nvSpPr>
          <p:spPr>
            <a:xfrm>
              <a:off x="5594511" y="4266674"/>
              <a:ext cx="1579278" cy="369332"/>
            </a:xfrm>
            <a:prstGeom prst="rect">
              <a:avLst/>
            </a:prstGeom>
            <a:noFill/>
          </p:spPr>
          <p:txBody>
            <a:bodyPr wrap="none" rtlCol="0">
              <a:spAutoFit/>
            </a:bodyPr>
            <a:lstStyle/>
            <a:p>
              <a:r>
                <a:rPr lang="en-US" dirty="0"/>
                <a:t>Coder Models</a:t>
              </a:r>
            </a:p>
          </p:txBody>
        </p:sp>
      </p:grpSp>
      <p:sp>
        <p:nvSpPr>
          <p:cNvPr id="23" name="TextBox 22">
            <a:extLst>
              <a:ext uri="{FF2B5EF4-FFF2-40B4-BE49-F238E27FC236}">
                <a16:creationId xmlns:a16="http://schemas.microsoft.com/office/drawing/2014/main" id="{3AD21F5D-D78F-080B-D900-EAA15A31495C}"/>
              </a:ext>
            </a:extLst>
          </p:cNvPr>
          <p:cNvSpPr txBox="1"/>
          <p:nvPr/>
        </p:nvSpPr>
        <p:spPr>
          <a:xfrm>
            <a:off x="792461" y="2692528"/>
            <a:ext cx="1598515" cy="369332"/>
          </a:xfrm>
          <a:prstGeom prst="rect">
            <a:avLst/>
          </a:prstGeom>
          <a:noFill/>
        </p:spPr>
        <p:txBody>
          <a:bodyPr wrap="none" rtlCol="0">
            <a:spAutoFit/>
          </a:bodyPr>
          <a:lstStyle/>
          <a:p>
            <a:r>
              <a:rPr lang="en-US" dirty="0"/>
              <a:t>Error Message</a:t>
            </a:r>
          </a:p>
        </p:txBody>
      </p:sp>
      <p:sp>
        <p:nvSpPr>
          <p:cNvPr id="6" name="TextBox 5">
            <a:extLst>
              <a:ext uri="{FF2B5EF4-FFF2-40B4-BE49-F238E27FC236}">
                <a16:creationId xmlns:a16="http://schemas.microsoft.com/office/drawing/2014/main" id="{B9589DE0-22D2-34CE-AC6D-1EA07139BEC2}"/>
              </a:ext>
            </a:extLst>
          </p:cNvPr>
          <p:cNvSpPr txBox="1"/>
          <p:nvPr/>
        </p:nvSpPr>
        <p:spPr>
          <a:xfrm>
            <a:off x="838200" y="1440012"/>
            <a:ext cx="1160511" cy="369332"/>
          </a:xfrm>
          <a:prstGeom prst="rect">
            <a:avLst/>
          </a:prstGeom>
          <a:noFill/>
        </p:spPr>
        <p:txBody>
          <a:bodyPr wrap="none" rtlCol="0">
            <a:spAutoFit/>
          </a:bodyPr>
          <a:lstStyle/>
          <a:p>
            <a:r>
              <a:rPr lang="en-US" dirty="0">
                <a:solidFill>
                  <a:srgbClr val="FF0000"/>
                </a:solidFill>
              </a:rPr>
              <a:t>Late 2023</a:t>
            </a:r>
          </a:p>
        </p:txBody>
      </p:sp>
      <p:grpSp>
        <p:nvGrpSpPr>
          <p:cNvPr id="15" name="Group 14">
            <a:extLst>
              <a:ext uri="{FF2B5EF4-FFF2-40B4-BE49-F238E27FC236}">
                <a16:creationId xmlns:a16="http://schemas.microsoft.com/office/drawing/2014/main" id="{0A72C5BB-FA62-4395-B30B-A0F4544AC6C6}"/>
              </a:ext>
            </a:extLst>
          </p:cNvPr>
          <p:cNvGrpSpPr/>
          <p:nvPr/>
        </p:nvGrpSpPr>
        <p:grpSpPr>
          <a:xfrm>
            <a:off x="6580112" y="1657591"/>
            <a:ext cx="4058955" cy="1577120"/>
            <a:chOff x="7295808" y="1658636"/>
            <a:chExt cx="4058955" cy="1577120"/>
          </a:xfrm>
        </p:grpSpPr>
        <p:sp>
          <p:nvSpPr>
            <p:cNvPr id="9" name="Rectangular Callout 8">
              <a:extLst>
                <a:ext uri="{FF2B5EF4-FFF2-40B4-BE49-F238E27FC236}">
                  <a16:creationId xmlns:a16="http://schemas.microsoft.com/office/drawing/2014/main" id="{EDFAA884-0570-1C62-5BEF-31A9926B2D8E}"/>
                </a:ext>
              </a:extLst>
            </p:cNvPr>
            <p:cNvSpPr/>
            <p:nvPr/>
          </p:nvSpPr>
          <p:spPr>
            <a:xfrm>
              <a:off x="7548479" y="1658636"/>
              <a:ext cx="3806284" cy="986976"/>
            </a:xfrm>
            <a:prstGeom prst="wedgeRectCallout">
              <a:avLst>
                <a:gd name="adj1" fmla="val -42625"/>
                <a:gd name="adj2" fmla="val 63466"/>
              </a:avLst>
            </a:prstGeom>
            <a:solidFill>
              <a:schemeClr val="bg1">
                <a:lumMod val="95000"/>
              </a:schemeClr>
            </a:solidFill>
            <a:ln w="127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Let’s teach open models how to interact with executor or humans by simulating interactive traces!</a:t>
              </a:r>
            </a:p>
          </p:txBody>
        </p:sp>
        <p:pic>
          <p:nvPicPr>
            <p:cNvPr id="11" name="Picture 10" descr="A cartoon of a person sitting at a desk with a computer&#10;&#10;Description automatically generated">
              <a:extLst>
                <a:ext uri="{FF2B5EF4-FFF2-40B4-BE49-F238E27FC236}">
                  <a16:creationId xmlns:a16="http://schemas.microsoft.com/office/drawing/2014/main" id="{D87FCC71-5EA9-DE8B-7E4F-E7F93DA295A6}"/>
                </a:ext>
              </a:extLst>
            </p:cNvPr>
            <p:cNvPicPr>
              <a:picLocks noChangeAspect="1"/>
            </p:cNvPicPr>
            <p:nvPr/>
          </p:nvPicPr>
          <p:blipFill>
            <a:blip r:embed="rId7"/>
            <a:stretch>
              <a:fillRect/>
            </a:stretch>
          </p:blipFill>
          <p:spPr>
            <a:xfrm>
              <a:off x="7295808" y="2600756"/>
              <a:ext cx="508000" cy="635000"/>
            </a:xfrm>
            <a:prstGeom prst="rect">
              <a:avLst/>
            </a:prstGeom>
          </p:spPr>
        </p:pic>
      </p:grpSp>
      <p:sp>
        <p:nvSpPr>
          <p:cNvPr id="13" name="TextBox 12">
            <a:extLst>
              <a:ext uri="{FF2B5EF4-FFF2-40B4-BE49-F238E27FC236}">
                <a16:creationId xmlns:a16="http://schemas.microsoft.com/office/drawing/2014/main" id="{7DAA9B78-0418-2D41-5123-DBCBCBBB7B41}"/>
              </a:ext>
            </a:extLst>
          </p:cNvPr>
          <p:cNvSpPr txBox="1"/>
          <p:nvPr/>
        </p:nvSpPr>
        <p:spPr>
          <a:xfrm>
            <a:off x="9268941" y="3920089"/>
            <a:ext cx="1913088" cy="369332"/>
          </a:xfrm>
          <a:prstGeom prst="rect">
            <a:avLst/>
          </a:prstGeom>
          <a:noFill/>
        </p:spPr>
        <p:txBody>
          <a:bodyPr wrap="none" rtlCol="0">
            <a:spAutoFit/>
          </a:bodyPr>
          <a:lstStyle/>
          <a:p>
            <a:r>
              <a:rPr lang="en-US" dirty="0"/>
              <a:t>No improvement!</a:t>
            </a:r>
          </a:p>
        </p:txBody>
      </p:sp>
      <p:sp>
        <p:nvSpPr>
          <p:cNvPr id="25" name="Right Arrow 24">
            <a:extLst>
              <a:ext uri="{FF2B5EF4-FFF2-40B4-BE49-F238E27FC236}">
                <a16:creationId xmlns:a16="http://schemas.microsoft.com/office/drawing/2014/main" id="{7A43247B-D9F5-9130-16BD-BFECF3942D04}"/>
              </a:ext>
            </a:extLst>
          </p:cNvPr>
          <p:cNvSpPr/>
          <p:nvPr/>
        </p:nvSpPr>
        <p:spPr>
          <a:xfrm>
            <a:off x="5268145" y="3969001"/>
            <a:ext cx="344860" cy="259146"/>
          </a:xfrm>
          <a:prstGeom prst="rightArrow">
            <a:avLst>
              <a:gd name="adj1" fmla="val 41029"/>
              <a:gd name="adj2" fmla="val 50000"/>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ight Arrow 25">
            <a:extLst>
              <a:ext uri="{FF2B5EF4-FFF2-40B4-BE49-F238E27FC236}">
                <a16:creationId xmlns:a16="http://schemas.microsoft.com/office/drawing/2014/main" id="{333183DF-62F3-9826-72FC-9AB2412F608A}"/>
              </a:ext>
            </a:extLst>
          </p:cNvPr>
          <p:cNvSpPr/>
          <p:nvPr/>
        </p:nvSpPr>
        <p:spPr>
          <a:xfrm>
            <a:off x="8500254" y="3963024"/>
            <a:ext cx="344860" cy="259146"/>
          </a:xfrm>
          <a:prstGeom prst="rightArrow">
            <a:avLst>
              <a:gd name="adj1" fmla="val 41029"/>
              <a:gd name="adj2" fmla="val 50000"/>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cartoon of a person sitting at a desk with a computer&#10;&#10;Description automatically generated">
            <a:extLst>
              <a:ext uri="{FF2B5EF4-FFF2-40B4-BE49-F238E27FC236}">
                <a16:creationId xmlns:a16="http://schemas.microsoft.com/office/drawing/2014/main" id="{AE7CC01B-4C36-8BBA-C673-45DC75457E5B}"/>
              </a:ext>
            </a:extLst>
          </p:cNvPr>
          <p:cNvPicPr>
            <a:picLocks noChangeAspect="1"/>
          </p:cNvPicPr>
          <p:nvPr/>
        </p:nvPicPr>
        <p:blipFill>
          <a:blip r:embed="rId7"/>
          <a:stretch>
            <a:fillRect/>
          </a:stretch>
        </p:blipFill>
        <p:spPr>
          <a:xfrm>
            <a:off x="838200" y="3920089"/>
            <a:ext cx="508000" cy="635000"/>
          </a:xfrm>
          <a:prstGeom prst="rect">
            <a:avLst/>
          </a:prstGeom>
        </p:spPr>
      </p:pic>
      <p:sp>
        <p:nvSpPr>
          <p:cNvPr id="17" name="Rectangle 16">
            <a:extLst>
              <a:ext uri="{FF2B5EF4-FFF2-40B4-BE49-F238E27FC236}">
                <a16:creationId xmlns:a16="http://schemas.microsoft.com/office/drawing/2014/main" id="{FDD56E6C-C14C-10BB-BD72-1C45B6DB8DDB}"/>
              </a:ext>
            </a:extLst>
          </p:cNvPr>
          <p:cNvSpPr/>
          <p:nvPr/>
        </p:nvSpPr>
        <p:spPr>
          <a:xfrm>
            <a:off x="792461" y="4573374"/>
            <a:ext cx="3826413" cy="751469"/>
          </a:xfrm>
          <a:prstGeom prst="rect">
            <a:avLst/>
          </a:prstGeom>
          <a:solidFill>
            <a:schemeClr val="bg1">
              <a:lumMod val="95000"/>
            </a:schemeClr>
          </a:solidFill>
          <a:ln w="127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tx1"/>
                </a:solidFill>
              </a:rPr>
              <a:t>The algorithm didn’t cover the corner case when n=0, please improve the code to cover that. Otherwise, it won’t pass the tests.</a:t>
            </a:r>
          </a:p>
        </p:txBody>
      </p:sp>
    </p:spTree>
    <p:extLst>
      <p:ext uri="{BB962C8B-B14F-4D97-AF65-F5344CB8AC3E}">
        <p14:creationId xmlns:p14="http://schemas.microsoft.com/office/powerpoint/2010/main" val="4165736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5"/>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3"/>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25" grpId="0" animBg="1"/>
      <p:bldP spid="26"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1CDE87-C3B0-FD28-4B71-2589A20F7628}"/>
              </a:ext>
            </a:extLst>
          </p:cNvPr>
          <p:cNvSpPr>
            <a:spLocks noGrp="1"/>
          </p:cNvSpPr>
          <p:nvPr>
            <p:ph type="title"/>
          </p:nvPr>
        </p:nvSpPr>
        <p:spPr/>
        <p:txBody>
          <a:bodyPr/>
          <a:lstStyle/>
          <a:p>
            <a:r>
              <a:rPr lang="en-US" dirty="0"/>
              <a:t>1. Simulating Interaction with Executor</a:t>
            </a:r>
          </a:p>
        </p:txBody>
      </p:sp>
      <p:sp>
        <p:nvSpPr>
          <p:cNvPr id="5" name="Slide Number Placeholder 4">
            <a:extLst>
              <a:ext uri="{FF2B5EF4-FFF2-40B4-BE49-F238E27FC236}">
                <a16:creationId xmlns:a16="http://schemas.microsoft.com/office/drawing/2014/main" id="{2B92D19E-3CE3-6F15-4F09-A6E937E61E29}"/>
              </a:ext>
            </a:extLst>
          </p:cNvPr>
          <p:cNvSpPr>
            <a:spLocks noGrp="1"/>
          </p:cNvSpPr>
          <p:nvPr>
            <p:ph type="sldNum" sz="quarter" idx="12"/>
          </p:nvPr>
        </p:nvSpPr>
        <p:spPr/>
        <p:txBody>
          <a:bodyPr/>
          <a:lstStyle/>
          <a:p>
            <a:fld id="{BA64772F-E81F-0045-92B8-B93AB4530561}" type="slidenum">
              <a:rPr lang="en-US" smtClean="0"/>
              <a:t>40</a:t>
            </a:fld>
            <a:endParaRPr lang="en-US"/>
          </a:p>
        </p:txBody>
      </p:sp>
      <p:cxnSp>
        <p:nvCxnSpPr>
          <p:cNvPr id="21" name="Straight Arrow Connector 20">
            <a:extLst>
              <a:ext uri="{FF2B5EF4-FFF2-40B4-BE49-F238E27FC236}">
                <a16:creationId xmlns:a16="http://schemas.microsoft.com/office/drawing/2014/main" id="{80696332-8BAB-7E22-BE9B-377A99C3DA31}"/>
              </a:ext>
            </a:extLst>
          </p:cNvPr>
          <p:cNvCxnSpPr>
            <a:cxnSpLocks/>
            <a:stCxn id="12314" idx="2"/>
          </p:cNvCxnSpPr>
          <p:nvPr/>
        </p:nvCxnSpPr>
        <p:spPr>
          <a:xfrm flipH="1">
            <a:off x="2317752" y="3541389"/>
            <a:ext cx="1" cy="403284"/>
          </a:xfrm>
          <a:prstGeom prst="straightConnector1">
            <a:avLst/>
          </a:prstGeom>
          <a:ln w="12700">
            <a:tailEnd type="triangle"/>
          </a:ln>
        </p:spPr>
        <p:style>
          <a:lnRef idx="2">
            <a:schemeClr val="dk1"/>
          </a:lnRef>
          <a:fillRef idx="0">
            <a:schemeClr val="dk1"/>
          </a:fillRef>
          <a:effectRef idx="1">
            <a:schemeClr val="dk1"/>
          </a:effectRef>
          <a:fontRef idx="minor">
            <a:schemeClr val="tx1"/>
          </a:fontRef>
        </p:style>
      </p:cxnSp>
      <p:cxnSp>
        <p:nvCxnSpPr>
          <p:cNvPr id="25" name="Straight Arrow Connector 24">
            <a:extLst>
              <a:ext uri="{FF2B5EF4-FFF2-40B4-BE49-F238E27FC236}">
                <a16:creationId xmlns:a16="http://schemas.microsoft.com/office/drawing/2014/main" id="{52A59FAC-86A6-CA71-79AF-8FF1AAA45333}"/>
              </a:ext>
            </a:extLst>
          </p:cNvPr>
          <p:cNvCxnSpPr>
            <a:cxnSpLocks/>
          </p:cNvCxnSpPr>
          <p:nvPr/>
        </p:nvCxnSpPr>
        <p:spPr>
          <a:xfrm>
            <a:off x="2900595" y="4527516"/>
            <a:ext cx="606396" cy="0"/>
          </a:xfrm>
          <a:prstGeom prst="straightConnector1">
            <a:avLst/>
          </a:prstGeom>
          <a:ln w="12700">
            <a:tailEnd type="triangle"/>
          </a:ln>
        </p:spPr>
        <p:style>
          <a:lnRef idx="2">
            <a:schemeClr val="dk1"/>
          </a:lnRef>
          <a:fillRef idx="0">
            <a:schemeClr val="dk1"/>
          </a:fillRef>
          <a:effectRef idx="1">
            <a:schemeClr val="dk1"/>
          </a:effectRef>
          <a:fontRef idx="minor">
            <a:schemeClr val="tx1"/>
          </a:fontRef>
        </p:style>
      </p:cxnSp>
      <p:pic>
        <p:nvPicPr>
          <p:cNvPr id="12294" name="Picture 6" descr="GPT-4 can help data mining for energy management: Researchers">
            <a:extLst>
              <a:ext uri="{FF2B5EF4-FFF2-40B4-BE49-F238E27FC236}">
                <a16:creationId xmlns:a16="http://schemas.microsoft.com/office/drawing/2014/main" id="{3E654BAB-5FC7-BE2A-E2CE-364241E6712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8746" t="16156" r="29136" b="14039"/>
          <a:stretch/>
        </p:blipFill>
        <p:spPr bwMode="auto">
          <a:xfrm>
            <a:off x="9395463" y="2454816"/>
            <a:ext cx="789418" cy="981260"/>
          </a:xfrm>
          <a:prstGeom prst="rect">
            <a:avLst/>
          </a:prstGeom>
          <a:noFill/>
          <a:extLst>
            <a:ext uri="{909E8E84-426E-40DD-AFC4-6F175D3DCCD1}">
              <a14:hiddenFill xmlns:a14="http://schemas.microsoft.com/office/drawing/2010/main">
                <a:solidFill>
                  <a:srgbClr val="FFFFFF"/>
                </a:solidFill>
              </a14:hiddenFill>
            </a:ext>
          </a:extLst>
        </p:spPr>
      </p:pic>
      <p:cxnSp>
        <p:nvCxnSpPr>
          <p:cNvPr id="39" name="Straight Arrow Connector 38">
            <a:extLst>
              <a:ext uri="{FF2B5EF4-FFF2-40B4-BE49-F238E27FC236}">
                <a16:creationId xmlns:a16="http://schemas.microsoft.com/office/drawing/2014/main" id="{29A51362-746F-51C6-62FE-330DCDBF60D2}"/>
              </a:ext>
            </a:extLst>
          </p:cNvPr>
          <p:cNvCxnSpPr>
            <a:cxnSpLocks/>
            <a:stCxn id="7" idx="3"/>
            <a:endCxn id="6" idx="1"/>
          </p:cNvCxnSpPr>
          <p:nvPr/>
        </p:nvCxnSpPr>
        <p:spPr>
          <a:xfrm flipV="1">
            <a:off x="7987308" y="4527516"/>
            <a:ext cx="431264" cy="4"/>
          </a:xfrm>
          <a:prstGeom prst="straightConnector1">
            <a:avLst/>
          </a:prstGeom>
          <a:ln w="12700">
            <a:tailEnd type="triangle"/>
          </a:ln>
        </p:spPr>
        <p:style>
          <a:lnRef idx="2">
            <a:schemeClr val="dk1"/>
          </a:lnRef>
          <a:fillRef idx="0">
            <a:schemeClr val="dk1"/>
          </a:fillRef>
          <a:effectRef idx="1">
            <a:schemeClr val="dk1"/>
          </a:effectRef>
          <a:fontRef idx="minor">
            <a:schemeClr val="tx1"/>
          </a:fontRef>
        </p:style>
      </p:cxnSp>
      <p:cxnSp>
        <p:nvCxnSpPr>
          <p:cNvPr id="46" name="Straight Arrow Connector 45">
            <a:extLst>
              <a:ext uri="{FF2B5EF4-FFF2-40B4-BE49-F238E27FC236}">
                <a16:creationId xmlns:a16="http://schemas.microsoft.com/office/drawing/2014/main" id="{B5B17FF6-CE39-5706-04C6-7EAF1725D3E5}"/>
              </a:ext>
            </a:extLst>
          </p:cNvPr>
          <p:cNvCxnSpPr>
            <a:cxnSpLocks/>
            <a:stCxn id="6" idx="0"/>
            <a:endCxn id="12294" idx="2"/>
          </p:cNvCxnSpPr>
          <p:nvPr/>
        </p:nvCxnSpPr>
        <p:spPr>
          <a:xfrm flipV="1">
            <a:off x="9790172" y="3436076"/>
            <a:ext cx="0" cy="768274"/>
          </a:xfrm>
          <a:prstGeom prst="straightConnector1">
            <a:avLst/>
          </a:prstGeom>
          <a:ln w="12700">
            <a:tailEnd type="triangle"/>
          </a:ln>
        </p:spPr>
        <p:style>
          <a:lnRef idx="2">
            <a:schemeClr val="dk1"/>
          </a:lnRef>
          <a:fillRef idx="0">
            <a:schemeClr val="dk1"/>
          </a:fillRef>
          <a:effectRef idx="1">
            <a:schemeClr val="dk1"/>
          </a:effectRef>
          <a:fontRef idx="minor">
            <a:schemeClr val="tx1"/>
          </a:fontRef>
        </p:style>
      </p:cxnSp>
      <p:cxnSp>
        <p:nvCxnSpPr>
          <p:cNvPr id="12288" name="Elbow Connector 12287">
            <a:extLst>
              <a:ext uri="{FF2B5EF4-FFF2-40B4-BE49-F238E27FC236}">
                <a16:creationId xmlns:a16="http://schemas.microsoft.com/office/drawing/2014/main" id="{B17B1712-EE1A-B603-A129-0FCCD4F5F249}"/>
              </a:ext>
            </a:extLst>
          </p:cNvPr>
          <p:cNvCxnSpPr>
            <a:cxnSpLocks/>
            <a:stCxn id="12294" idx="1"/>
          </p:cNvCxnSpPr>
          <p:nvPr/>
        </p:nvCxnSpPr>
        <p:spPr>
          <a:xfrm rot="10800000" flipV="1">
            <a:off x="4695713" y="2945446"/>
            <a:ext cx="4699751" cy="1125374"/>
          </a:xfrm>
          <a:prstGeom prst="bentConnector2">
            <a:avLst/>
          </a:prstGeom>
          <a:ln w="12700">
            <a:solidFill>
              <a:schemeClr val="tx1"/>
            </a:solidFill>
            <a:prstDash val="solid"/>
            <a:tailEnd type="triangle"/>
          </a:ln>
        </p:spPr>
        <p:style>
          <a:lnRef idx="2">
            <a:schemeClr val="accent1"/>
          </a:lnRef>
          <a:fillRef idx="0">
            <a:schemeClr val="accent1"/>
          </a:fillRef>
          <a:effectRef idx="1">
            <a:schemeClr val="accent1"/>
          </a:effectRef>
          <a:fontRef idx="minor">
            <a:schemeClr val="tx1"/>
          </a:fontRef>
        </p:style>
      </p:cxnSp>
      <p:sp>
        <p:nvSpPr>
          <p:cNvPr id="12314" name="Rounded Rectangle 12313">
            <a:extLst>
              <a:ext uri="{FF2B5EF4-FFF2-40B4-BE49-F238E27FC236}">
                <a16:creationId xmlns:a16="http://schemas.microsoft.com/office/drawing/2014/main" id="{1C2772C3-E8CF-E571-C398-96CFB2E4C5EB}"/>
              </a:ext>
            </a:extLst>
          </p:cNvPr>
          <p:cNvSpPr/>
          <p:nvPr/>
        </p:nvSpPr>
        <p:spPr>
          <a:xfrm>
            <a:off x="784267" y="1802043"/>
            <a:ext cx="3066971" cy="1739346"/>
          </a:xfrm>
          <a:prstGeom prst="roundRect">
            <a:avLst/>
          </a:prstGeom>
          <a:solidFill>
            <a:srgbClr val="F8F5EB"/>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CA" sz="1400" dirty="0">
                <a:solidFill>
                  <a:srgbClr val="1A1A1A"/>
                </a:solidFill>
                <a:effectLst/>
                <a:latin typeface="consolas" panose="020B0609020204030204" pitchFamily="49" charset="0"/>
              </a:rPr>
              <a:t>Given an array of integers and a target sum, find all unique pairs of numbers that add up to the target sum. You should not use the same element twice in a pair. Return the list of unique pairs.</a:t>
            </a:r>
          </a:p>
        </p:txBody>
      </p:sp>
      <p:cxnSp>
        <p:nvCxnSpPr>
          <p:cNvPr id="12333" name="Straight Arrow Connector 12332">
            <a:extLst>
              <a:ext uri="{FF2B5EF4-FFF2-40B4-BE49-F238E27FC236}">
                <a16:creationId xmlns:a16="http://schemas.microsoft.com/office/drawing/2014/main" id="{2495CF81-DC55-32F9-2324-5E6BC8A219B9}"/>
              </a:ext>
            </a:extLst>
          </p:cNvPr>
          <p:cNvCxnSpPr>
            <a:cxnSpLocks/>
            <a:endCxn id="7" idx="1"/>
          </p:cNvCxnSpPr>
          <p:nvPr/>
        </p:nvCxnSpPr>
        <p:spPr>
          <a:xfrm>
            <a:off x="6964878" y="4527516"/>
            <a:ext cx="396955" cy="4"/>
          </a:xfrm>
          <a:prstGeom prst="straightConnector1">
            <a:avLst/>
          </a:prstGeom>
          <a:ln w="12700">
            <a:tailEnd type="triangle"/>
          </a:ln>
        </p:spPr>
        <p:style>
          <a:lnRef idx="2">
            <a:schemeClr val="dk1"/>
          </a:lnRef>
          <a:fillRef idx="0">
            <a:schemeClr val="dk1"/>
          </a:fillRef>
          <a:effectRef idx="1">
            <a:schemeClr val="dk1"/>
          </a:effectRef>
          <a:fontRef idx="minor">
            <a:schemeClr val="tx1"/>
          </a:fontRef>
        </p:style>
      </p:cxnSp>
      <p:sp>
        <p:nvSpPr>
          <p:cNvPr id="12351" name="TextBox 12350">
            <a:extLst>
              <a:ext uri="{FF2B5EF4-FFF2-40B4-BE49-F238E27FC236}">
                <a16:creationId xmlns:a16="http://schemas.microsoft.com/office/drawing/2014/main" id="{F4CBBDF5-908B-AE86-5153-B581B33801CA}"/>
              </a:ext>
            </a:extLst>
          </p:cNvPr>
          <p:cNvSpPr txBox="1"/>
          <p:nvPr/>
        </p:nvSpPr>
        <p:spPr>
          <a:xfrm>
            <a:off x="6579613" y="2897103"/>
            <a:ext cx="817853" cy="369332"/>
          </a:xfrm>
          <a:prstGeom prst="rect">
            <a:avLst/>
          </a:prstGeom>
          <a:noFill/>
        </p:spPr>
        <p:txBody>
          <a:bodyPr wrap="none" rtlCol="0">
            <a:spAutoFit/>
          </a:bodyPr>
          <a:lstStyle/>
          <a:p>
            <a:r>
              <a:rPr lang="en-US" dirty="0"/>
              <a:t>Refine</a:t>
            </a:r>
          </a:p>
        </p:txBody>
      </p:sp>
      <p:pic>
        <p:nvPicPr>
          <p:cNvPr id="4" name="Picture 3" descr="A screenshot of a computer code&#10;&#10;Description automatically generated">
            <a:extLst>
              <a:ext uri="{FF2B5EF4-FFF2-40B4-BE49-F238E27FC236}">
                <a16:creationId xmlns:a16="http://schemas.microsoft.com/office/drawing/2014/main" id="{3F776231-3084-3A5D-78E6-C93394A55B88}"/>
              </a:ext>
            </a:extLst>
          </p:cNvPr>
          <p:cNvPicPr>
            <a:picLocks noChangeAspect="1"/>
          </p:cNvPicPr>
          <p:nvPr/>
        </p:nvPicPr>
        <p:blipFill rotWithShape="1">
          <a:blip r:embed="rId4"/>
          <a:srcRect t="8622"/>
          <a:stretch/>
        </p:blipFill>
        <p:spPr>
          <a:xfrm>
            <a:off x="3608138" y="4177737"/>
            <a:ext cx="3313654" cy="1840797"/>
          </a:xfrm>
          <a:prstGeom prst="rect">
            <a:avLst/>
          </a:prstGeom>
          <a:ln>
            <a:solidFill>
              <a:schemeClr val="accent1">
                <a:shade val="15000"/>
              </a:schemeClr>
            </a:solidFill>
          </a:ln>
        </p:spPr>
      </p:pic>
      <p:pic>
        <p:nvPicPr>
          <p:cNvPr id="6" name="Picture 5" descr="A close-up of a code&#10;&#10;Description automatically generated">
            <a:extLst>
              <a:ext uri="{FF2B5EF4-FFF2-40B4-BE49-F238E27FC236}">
                <a16:creationId xmlns:a16="http://schemas.microsoft.com/office/drawing/2014/main" id="{305EC566-039C-D07C-F27A-2E30624FB216}"/>
              </a:ext>
            </a:extLst>
          </p:cNvPr>
          <p:cNvPicPr>
            <a:picLocks noChangeAspect="1"/>
          </p:cNvPicPr>
          <p:nvPr/>
        </p:nvPicPr>
        <p:blipFill rotWithShape="1">
          <a:blip r:embed="rId5"/>
          <a:srcRect t="2788" r="28308" b="1"/>
          <a:stretch/>
        </p:blipFill>
        <p:spPr>
          <a:xfrm>
            <a:off x="8418572" y="4204350"/>
            <a:ext cx="2743200" cy="646332"/>
          </a:xfrm>
          <a:prstGeom prst="rect">
            <a:avLst/>
          </a:prstGeom>
          <a:ln>
            <a:solidFill>
              <a:schemeClr val="accent1">
                <a:shade val="15000"/>
              </a:schemeClr>
            </a:solidFill>
          </a:ln>
        </p:spPr>
      </p:pic>
      <p:pic>
        <p:nvPicPr>
          <p:cNvPr id="7" name="Picture 6">
            <a:extLst>
              <a:ext uri="{FF2B5EF4-FFF2-40B4-BE49-F238E27FC236}">
                <a16:creationId xmlns:a16="http://schemas.microsoft.com/office/drawing/2014/main" id="{9590E2B8-5CCD-E34C-292E-7D5BBFBA7A12}"/>
              </a:ext>
            </a:extLst>
          </p:cNvPr>
          <p:cNvPicPr>
            <a:picLocks noChangeAspect="1"/>
          </p:cNvPicPr>
          <p:nvPr/>
        </p:nvPicPr>
        <p:blipFill>
          <a:blip r:embed="rId6"/>
          <a:stretch>
            <a:fillRect/>
          </a:stretch>
        </p:blipFill>
        <p:spPr>
          <a:xfrm>
            <a:off x="7361833" y="4214782"/>
            <a:ext cx="625475" cy="625475"/>
          </a:xfrm>
          <a:prstGeom prst="rect">
            <a:avLst/>
          </a:prstGeom>
        </p:spPr>
      </p:pic>
      <p:pic>
        <p:nvPicPr>
          <p:cNvPr id="3" name="Picture 2" descr="Code Llama - Kodora | Leading AI Company in Australia">
            <a:extLst>
              <a:ext uri="{FF2B5EF4-FFF2-40B4-BE49-F238E27FC236}">
                <a16:creationId xmlns:a16="http://schemas.microsoft.com/office/drawing/2014/main" id="{3B7C5FDA-E8B7-8D79-DC70-73B72DCF4D9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036388" y="4253062"/>
            <a:ext cx="548907" cy="548907"/>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8497BE91-0EE9-B858-7BA5-C4217F2ABE83}"/>
              </a:ext>
            </a:extLst>
          </p:cNvPr>
          <p:cNvSpPr txBox="1"/>
          <p:nvPr/>
        </p:nvSpPr>
        <p:spPr>
          <a:xfrm>
            <a:off x="1698984" y="4840257"/>
            <a:ext cx="1201611" cy="369332"/>
          </a:xfrm>
          <a:prstGeom prst="rect">
            <a:avLst/>
          </a:prstGeom>
          <a:noFill/>
        </p:spPr>
        <p:txBody>
          <a:bodyPr wrap="none" rtlCol="0">
            <a:spAutoFit/>
          </a:bodyPr>
          <a:lstStyle/>
          <a:p>
            <a:r>
              <a:rPr lang="en-US" dirty="0"/>
              <a:t>Weak LLM</a:t>
            </a:r>
          </a:p>
        </p:txBody>
      </p:sp>
    </p:spTree>
    <p:extLst>
      <p:ext uri="{BB962C8B-B14F-4D97-AF65-F5344CB8AC3E}">
        <p14:creationId xmlns:p14="http://schemas.microsoft.com/office/powerpoint/2010/main" val="26572642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1"/>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5"/>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9"/>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2333"/>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6"/>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46"/>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2294"/>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2288"/>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235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51"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BE9CEE-11F5-CF83-5212-3A42144F26FB}"/>
              </a:ext>
            </a:extLst>
          </p:cNvPr>
          <p:cNvSpPr>
            <a:spLocks noGrp="1"/>
          </p:cNvSpPr>
          <p:nvPr>
            <p:ph type="title"/>
          </p:nvPr>
        </p:nvSpPr>
        <p:spPr/>
        <p:txBody>
          <a:bodyPr/>
          <a:lstStyle/>
          <a:p>
            <a:r>
              <a:rPr lang="en-US" dirty="0"/>
              <a:t>1. Simulating Interaction with Executor</a:t>
            </a:r>
          </a:p>
        </p:txBody>
      </p:sp>
      <p:sp>
        <p:nvSpPr>
          <p:cNvPr id="5" name="Slide Number Placeholder 4">
            <a:extLst>
              <a:ext uri="{FF2B5EF4-FFF2-40B4-BE49-F238E27FC236}">
                <a16:creationId xmlns:a16="http://schemas.microsoft.com/office/drawing/2014/main" id="{F87AE6C5-0C4B-E8F3-6D30-12D08022E039}"/>
              </a:ext>
            </a:extLst>
          </p:cNvPr>
          <p:cNvSpPr>
            <a:spLocks noGrp="1"/>
          </p:cNvSpPr>
          <p:nvPr>
            <p:ph type="sldNum" sz="quarter" idx="12"/>
          </p:nvPr>
        </p:nvSpPr>
        <p:spPr/>
        <p:txBody>
          <a:bodyPr/>
          <a:lstStyle/>
          <a:p>
            <a:fld id="{BA64772F-E81F-0045-92B8-B93AB4530561}" type="slidenum">
              <a:rPr lang="en-US" smtClean="0"/>
              <a:t>41</a:t>
            </a:fld>
            <a:endParaRPr lang="en-US"/>
          </a:p>
        </p:txBody>
      </p:sp>
      <p:cxnSp>
        <p:nvCxnSpPr>
          <p:cNvPr id="10" name="Straight Arrow Connector 9">
            <a:extLst>
              <a:ext uri="{FF2B5EF4-FFF2-40B4-BE49-F238E27FC236}">
                <a16:creationId xmlns:a16="http://schemas.microsoft.com/office/drawing/2014/main" id="{E1307442-E313-FAE4-5E3E-C145703B09C4}"/>
              </a:ext>
            </a:extLst>
          </p:cNvPr>
          <p:cNvCxnSpPr>
            <a:cxnSpLocks/>
            <a:stCxn id="12" idx="2"/>
          </p:cNvCxnSpPr>
          <p:nvPr/>
        </p:nvCxnSpPr>
        <p:spPr>
          <a:xfrm flipH="1">
            <a:off x="2317752" y="3541389"/>
            <a:ext cx="1" cy="403284"/>
          </a:xfrm>
          <a:prstGeom prst="straightConnector1">
            <a:avLst/>
          </a:prstGeom>
          <a:ln w="12700">
            <a:tailEnd type="triangle"/>
          </a:ln>
        </p:spPr>
        <p:style>
          <a:lnRef idx="2">
            <a:schemeClr val="dk1"/>
          </a:lnRef>
          <a:fillRef idx="0">
            <a:schemeClr val="dk1"/>
          </a:fillRef>
          <a:effectRef idx="1">
            <a:schemeClr val="dk1"/>
          </a:effectRef>
          <a:fontRef idx="minor">
            <a:schemeClr val="tx1"/>
          </a:fontRef>
        </p:style>
      </p:cxnSp>
      <p:cxnSp>
        <p:nvCxnSpPr>
          <p:cNvPr id="11" name="Straight Arrow Connector 10">
            <a:extLst>
              <a:ext uri="{FF2B5EF4-FFF2-40B4-BE49-F238E27FC236}">
                <a16:creationId xmlns:a16="http://schemas.microsoft.com/office/drawing/2014/main" id="{D45CF412-BFC8-76DC-7F06-6A8BE285CCF3}"/>
              </a:ext>
            </a:extLst>
          </p:cNvPr>
          <p:cNvCxnSpPr>
            <a:cxnSpLocks/>
          </p:cNvCxnSpPr>
          <p:nvPr/>
        </p:nvCxnSpPr>
        <p:spPr>
          <a:xfrm>
            <a:off x="2900595" y="4527516"/>
            <a:ext cx="606397" cy="0"/>
          </a:xfrm>
          <a:prstGeom prst="straightConnector1">
            <a:avLst/>
          </a:prstGeom>
          <a:ln w="12700">
            <a:tailEnd type="triangle"/>
          </a:ln>
        </p:spPr>
        <p:style>
          <a:lnRef idx="2">
            <a:schemeClr val="dk1"/>
          </a:lnRef>
          <a:fillRef idx="0">
            <a:schemeClr val="dk1"/>
          </a:fillRef>
          <a:effectRef idx="1">
            <a:schemeClr val="dk1"/>
          </a:effectRef>
          <a:fontRef idx="minor">
            <a:schemeClr val="tx1"/>
          </a:fontRef>
        </p:style>
      </p:cxnSp>
      <p:sp>
        <p:nvSpPr>
          <p:cNvPr id="12" name="Rounded Rectangle 11">
            <a:extLst>
              <a:ext uri="{FF2B5EF4-FFF2-40B4-BE49-F238E27FC236}">
                <a16:creationId xmlns:a16="http://schemas.microsoft.com/office/drawing/2014/main" id="{B374FA3D-C33E-624E-D641-6EF6C7EECD2B}"/>
              </a:ext>
            </a:extLst>
          </p:cNvPr>
          <p:cNvSpPr/>
          <p:nvPr/>
        </p:nvSpPr>
        <p:spPr>
          <a:xfrm>
            <a:off x="784267" y="1802043"/>
            <a:ext cx="3066971" cy="1739346"/>
          </a:xfrm>
          <a:prstGeom prst="roundRect">
            <a:avLst/>
          </a:prstGeom>
          <a:solidFill>
            <a:srgbClr val="F8F5EB"/>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CA" sz="1400" dirty="0">
                <a:solidFill>
                  <a:srgbClr val="1A1A1A"/>
                </a:solidFill>
                <a:effectLst/>
                <a:latin typeface="consolas" panose="020B0609020204030204" pitchFamily="49" charset="0"/>
              </a:rPr>
              <a:t>Given an array of integers and a target sum, find all unique pairs of numbers that add up to the target sum. You should not use the same element twice in a pair. Return the list of unique pairs.</a:t>
            </a:r>
          </a:p>
        </p:txBody>
      </p:sp>
      <p:pic>
        <p:nvPicPr>
          <p:cNvPr id="4" name="Picture 3" descr="A screenshot of a computer program&#10;&#10;Description automatically generated">
            <a:extLst>
              <a:ext uri="{FF2B5EF4-FFF2-40B4-BE49-F238E27FC236}">
                <a16:creationId xmlns:a16="http://schemas.microsoft.com/office/drawing/2014/main" id="{1AD0EB3F-C823-04FB-DE8D-8E68E505FD7C}"/>
              </a:ext>
            </a:extLst>
          </p:cNvPr>
          <p:cNvPicPr>
            <a:picLocks noChangeAspect="1"/>
          </p:cNvPicPr>
          <p:nvPr/>
        </p:nvPicPr>
        <p:blipFill rotWithShape="1">
          <a:blip r:embed="rId3"/>
          <a:srcRect t="8761"/>
          <a:stretch/>
        </p:blipFill>
        <p:spPr>
          <a:xfrm>
            <a:off x="3604303" y="4178878"/>
            <a:ext cx="3312000" cy="1845328"/>
          </a:xfrm>
          <a:prstGeom prst="rect">
            <a:avLst/>
          </a:prstGeom>
          <a:ln>
            <a:solidFill>
              <a:schemeClr val="tx1"/>
            </a:solidFill>
          </a:ln>
        </p:spPr>
      </p:pic>
      <p:pic>
        <p:nvPicPr>
          <p:cNvPr id="17" name="Picture 6" descr="GPT-4 can help data mining for energy management: Researchers">
            <a:extLst>
              <a:ext uri="{FF2B5EF4-FFF2-40B4-BE49-F238E27FC236}">
                <a16:creationId xmlns:a16="http://schemas.microsoft.com/office/drawing/2014/main" id="{586AE794-272D-3DB4-A2C1-B3003FF6CD8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8746" t="16156" r="29136" b="14039"/>
          <a:stretch/>
        </p:blipFill>
        <p:spPr bwMode="auto">
          <a:xfrm>
            <a:off x="9395463" y="2447740"/>
            <a:ext cx="789418" cy="981260"/>
          </a:xfrm>
          <a:prstGeom prst="rect">
            <a:avLst/>
          </a:prstGeom>
          <a:noFill/>
          <a:extLst>
            <a:ext uri="{909E8E84-426E-40DD-AFC4-6F175D3DCCD1}">
              <a14:hiddenFill xmlns:a14="http://schemas.microsoft.com/office/drawing/2010/main">
                <a:solidFill>
                  <a:srgbClr val="FFFFFF"/>
                </a:solidFill>
              </a14:hiddenFill>
            </a:ext>
          </a:extLst>
        </p:spPr>
      </p:pic>
      <p:cxnSp>
        <p:nvCxnSpPr>
          <p:cNvPr id="19" name="Straight Arrow Connector 18">
            <a:extLst>
              <a:ext uri="{FF2B5EF4-FFF2-40B4-BE49-F238E27FC236}">
                <a16:creationId xmlns:a16="http://schemas.microsoft.com/office/drawing/2014/main" id="{5B817C73-4D43-90D1-2441-7350EC7F6B52}"/>
              </a:ext>
            </a:extLst>
          </p:cNvPr>
          <p:cNvCxnSpPr>
            <a:cxnSpLocks/>
            <a:stCxn id="17" idx="2"/>
            <a:endCxn id="27" idx="0"/>
          </p:cNvCxnSpPr>
          <p:nvPr/>
        </p:nvCxnSpPr>
        <p:spPr>
          <a:xfrm>
            <a:off x="9790172" y="3429000"/>
            <a:ext cx="0" cy="785774"/>
          </a:xfrm>
          <a:prstGeom prst="straightConnector1">
            <a:avLst/>
          </a:prstGeom>
          <a:ln w="12700">
            <a:tailEnd type="triangle"/>
          </a:ln>
        </p:spPr>
        <p:style>
          <a:lnRef idx="2">
            <a:schemeClr val="dk1"/>
          </a:lnRef>
          <a:fillRef idx="0">
            <a:schemeClr val="dk1"/>
          </a:fillRef>
          <a:effectRef idx="1">
            <a:schemeClr val="dk1"/>
          </a:effectRef>
          <a:fontRef idx="minor">
            <a:schemeClr val="tx1"/>
          </a:fontRef>
        </p:style>
      </p:cxnSp>
      <p:pic>
        <p:nvPicPr>
          <p:cNvPr id="27" name="Picture 26" descr="A number with numbers and symbols&#10;&#10;Description automatically generated with medium confidence">
            <a:extLst>
              <a:ext uri="{FF2B5EF4-FFF2-40B4-BE49-F238E27FC236}">
                <a16:creationId xmlns:a16="http://schemas.microsoft.com/office/drawing/2014/main" id="{A406D6D3-61AF-6D99-B62B-DAB383223110}"/>
              </a:ext>
            </a:extLst>
          </p:cNvPr>
          <p:cNvPicPr>
            <a:picLocks noChangeAspect="1"/>
          </p:cNvPicPr>
          <p:nvPr/>
        </p:nvPicPr>
        <p:blipFill>
          <a:blip r:embed="rId5"/>
          <a:stretch>
            <a:fillRect/>
          </a:stretch>
        </p:blipFill>
        <p:spPr>
          <a:xfrm>
            <a:off x="8518615" y="4214774"/>
            <a:ext cx="2543114" cy="625483"/>
          </a:xfrm>
          <a:prstGeom prst="rect">
            <a:avLst/>
          </a:prstGeom>
          <a:ln>
            <a:solidFill>
              <a:schemeClr val="dk1"/>
            </a:solidFill>
          </a:ln>
        </p:spPr>
      </p:pic>
      <p:cxnSp>
        <p:nvCxnSpPr>
          <p:cNvPr id="21" name="Straight Arrow Connector 20">
            <a:extLst>
              <a:ext uri="{FF2B5EF4-FFF2-40B4-BE49-F238E27FC236}">
                <a16:creationId xmlns:a16="http://schemas.microsoft.com/office/drawing/2014/main" id="{DFCBC910-2F55-1154-EFD1-12342C8FDE9D}"/>
              </a:ext>
            </a:extLst>
          </p:cNvPr>
          <p:cNvCxnSpPr>
            <a:cxnSpLocks/>
            <a:endCxn id="16" idx="1"/>
          </p:cNvCxnSpPr>
          <p:nvPr/>
        </p:nvCxnSpPr>
        <p:spPr>
          <a:xfrm>
            <a:off x="6964878" y="4527516"/>
            <a:ext cx="396955" cy="4"/>
          </a:xfrm>
          <a:prstGeom prst="straightConnector1">
            <a:avLst/>
          </a:prstGeom>
          <a:ln w="12700">
            <a:tailEnd type="triangle"/>
          </a:ln>
        </p:spPr>
        <p:style>
          <a:lnRef idx="2">
            <a:schemeClr val="dk1"/>
          </a:lnRef>
          <a:fillRef idx="0">
            <a:schemeClr val="dk1"/>
          </a:fillRef>
          <a:effectRef idx="1">
            <a:schemeClr val="dk1"/>
          </a:effectRef>
          <a:fontRef idx="minor">
            <a:schemeClr val="tx1"/>
          </a:fontRef>
        </p:style>
      </p:cxnSp>
      <p:cxnSp>
        <p:nvCxnSpPr>
          <p:cNvPr id="23" name="Straight Arrow Connector 22">
            <a:extLst>
              <a:ext uri="{FF2B5EF4-FFF2-40B4-BE49-F238E27FC236}">
                <a16:creationId xmlns:a16="http://schemas.microsoft.com/office/drawing/2014/main" id="{DB7BCE98-44B1-3D66-2220-4879BEC6CCC8}"/>
              </a:ext>
            </a:extLst>
          </p:cNvPr>
          <p:cNvCxnSpPr>
            <a:cxnSpLocks/>
            <a:stCxn id="16" idx="3"/>
            <a:endCxn id="27" idx="1"/>
          </p:cNvCxnSpPr>
          <p:nvPr/>
        </p:nvCxnSpPr>
        <p:spPr>
          <a:xfrm flipV="1">
            <a:off x="7987308" y="4527516"/>
            <a:ext cx="531307" cy="4"/>
          </a:xfrm>
          <a:prstGeom prst="straightConnector1">
            <a:avLst/>
          </a:prstGeom>
          <a:ln w="12700">
            <a:tailEnd type="triangle"/>
          </a:ln>
        </p:spPr>
        <p:style>
          <a:lnRef idx="2">
            <a:schemeClr val="dk1"/>
          </a:lnRef>
          <a:fillRef idx="0">
            <a:schemeClr val="dk1"/>
          </a:fillRef>
          <a:effectRef idx="1">
            <a:schemeClr val="dk1"/>
          </a:effectRef>
          <a:fontRef idx="minor">
            <a:schemeClr val="tx1"/>
          </a:fontRef>
        </p:style>
      </p:cxnSp>
      <p:pic>
        <p:nvPicPr>
          <p:cNvPr id="15" name="Picture 4" descr="10,800+ Tick Wrong Icon Stock Illustrations, Royalty-Free Vector Graphics &amp;  Clip Art - iStock">
            <a:extLst>
              <a:ext uri="{FF2B5EF4-FFF2-40B4-BE49-F238E27FC236}">
                <a16:creationId xmlns:a16="http://schemas.microsoft.com/office/drawing/2014/main" id="{33197944-8C99-A911-1AE3-5B1F44D395A7}"/>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4829" t="14527" r="50579" b="14410"/>
          <a:stretch/>
        </p:blipFill>
        <p:spPr bwMode="auto">
          <a:xfrm>
            <a:off x="9875188" y="3622893"/>
            <a:ext cx="289249" cy="285468"/>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15">
            <a:extLst>
              <a:ext uri="{FF2B5EF4-FFF2-40B4-BE49-F238E27FC236}">
                <a16:creationId xmlns:a16="http://schemas.microsoft.com/office/drawing/2014/main" id="{636B0A77-CCD7-D4BF-BC7B-7FAC614B5FB9}"/>
              </a:ext>
            </a:extLst>
          </p:cNvPr>
          <p:cNvPicPr>
            <a:picLocks noChangeAspect="1"/>
          </p:cNvPicPr>
          <p:nvPr/>
        </p:nvPicPr>
        <p:blipFill>
          <a:blip r:embed="rId7"/>
          <a:stretch>
            <a:fillRect/>
          </a:stretch>
        </p:blipFill>
        <p:spPr>
          <a:xfrm>
            <a:off x="7361833" y="4214782"/>
            <a:ext cx="625475" cy="625475"/>
          </a:xfrm>
          <a:prstGeom prst="rect">
            <a:avLst/>
          </a:prstGeom>
        </p:spPr>
      </p:pic>
      <p:pic>
        <p:nvPicPr>
          <p:cNvPr id="6" name="Picture 5" descr="Code Llama - Kodora | Leading AI Company in Australia">
            <a:extLst>
              <a:ext uri="{FF2B5EF4-FFF2-40B4-BE49-F238E27FC236}">
                <a16:creationId xmlns:a16="http://schemas.microsoft.com/office/drawing/2014/main" id="{D04DACEE-8320-1290-CDF2-8C26DB460B3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036388" y="4253062"/>
            <a:ext cx="548907" cy="548907"/>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91D30CEA-53B6-7CB4-6A53-70C84C947AC2}"/>
              </a:ext>
            </a:extLst>
          </p:cNvPr>
          <p:cNvSpPr txBox="1"/>
          <p:nvPr/>
        </p:nvSpPr>
        <p:spPr>
          <a:xfrm>
            <a:off x="1698984" y="4840257"/>
            <a:ext cx="1201611" cy="369332"/>
          </a:xfrm>
          <a:prstGeom prst="rect">
            <a:avLst/>
          </a:prstGeom>
          <a:noFill/>
        </p:spPr>
        <p:txBody>
          <a:bodyPr wrap="none" rtlCol="0">
            <a:spAutoFit/>
          </a:bodyPr>
          <a:lstStyle/>
          <a:p>
            <a:r>
              <a:rPr lang="en-US" dirty="0"/>
              <a:t>Weak LLM</a:t>
            </a:r>
          </a:p>
        </p:txBody>
      </p:sp>
    </p:spTree>
    <p:extLst>
      <p:ext uri="{BB962C8B-B14F-4D97-AF65-F5344CB8AC3E}">
        <p14:creationId xmlns:p14="http://schemas.microsoft.com/office/powerpoint/2010/main" val="41149958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7"/>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1"/>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3"/>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6"/>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7"/>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9"/>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BE9CEE-11F5-CF83-5212-3A42144F26FB}"/>
              </a:ext>
            </a:extLst>
          </p:cNvPr>
          <p:cNvSpPr>
            <a:spLocks noGrp="1"/>
          </p:cNvSpPr>
          <p:nvPr>
            <p:ph type="title"/>
          </p:nvPr>
        </p:nvSpPr>
        <p:spPr/>
        <p:txBody>
          <a:bodyPr>
            <a:normAutofit/>
          </a:bodyPr>
          <a:lstStyle/>
          <a:p>
            <a:r>
              <a:rPr lang="en-US" dirty="0"/>
              <a:t>2. Simulating Interaction with Humans</a:t>
            </a:r>
          </a:p>
        </p:txBody>
      </p:sp>
      <p:sp>
        <p:nvSpPr>
          <p:cNvPr id="5" name="Slide Number Placeholder 4">
            <a:extLst>
              <a:ext uri="{FF2B5EF4-FFF2-40B4-BE49-F238E27FC236}">
                <a16:creationId xmlns:a16="http://schemas.microsoft.com/office/drawing/2014/main" id="{F87AE6C5-0C4B-E8F3-6D30-12D08022E039}"/>
              </a:ext>
            </a:extLst>
          </p:cNvPr>
          <p:cNvSpPr>
            <a:spLocks noGrp="1"/>
          </p:cNvSpPr>
          <p:nvPr>
            <p:ph type="sldNum" sz="quarter" idx="12"/>
          </p:nvPr>
        </p:nvSpPr>
        <p:spPr/>
        <p:txBody>
          <a:bodyPr/>
          <a:lstStyle/>
          <a:p>
            <a:fld id="{BA64772F-E81F-0045-92B8-B93AB4530561}" type="slidenum">
              <a:rPr lang="en-US" smtClean="0"/>
              <a:t>42</a:t>
            </a:fld>
            <a:endParaRPr lang="en-US"/>
          </a:p>
        </p:txBody>
      </p:sp>
      <p:cxnSp>
        <p:nvCxnSpPr>
          <p:cNvPr id="10" name="Straight Arrow Connector 9">
            <a:extLst>
              <a:ext uri="{FF2B5EF4-FFF2-40B4-BE49-F238E27FC236}">
                <a16:creationId xmlns:a16="http://schemas.microsoft.com/office/drawing/2014/main" id="{E1307442-E313-FAE4-5E3E-C145703B09C4}"/>
              </a:ext>
            </a:extLst>
          </p:cNvPr>
          <p:cNvCxnSpPr>
            <a:cxnSpLocks/>
            <a:stCxn id="12" idx="2"/>
          </p:cNvCxnSpPr>
          <p:nvPr/>
        </p:nvCxnSpPr>
        <p:spPr>
          <a:xfrm flipH="1">
            <a:off x="2317752" y="3541389"/>
            <a:ext cx="1" cy="403284"/>
          </a:xfrm>
          <a:prstGeom prst="straightConnector1">
            <a:avLst/>
          </a:prstGeom>
          <a:ln w="12700">
            <a:tailEnd type="triangle"/>
          </a:ln>
        </p:spPr>
        <p:style>
          <a:lnRef idx="2">
            <a:schemeClr val="dk1"/>
          </a:lnRef>
          <a:fillRef idx="0">
            <a:schemeClr val="dk1"/>
          </a:fillRef>
          <a:effectRef idx="1">
            <a:schemeClr val="dk1"/>
          </a:effectRef>
          <a:fontRef idx="minor">
            <a:schemeClr val="tx1"/>
          </a:fontRef>
        </p:style>
      </p:cxnSp>
      <p:cxnSp>
        <p:nvCxnSpPr>
          <p:cNvPr id="11" name="Straight Arrow Connector 10">
            <a:extLst>
              <a:ext uri="{FF2B5EF4-FFF2-40B4-BE49-F238E27FC236}">
                <a16:creationId xmlns:a16="http://schemas.microsoft.com/office/drawing/2014/main" id="{D45CF412-BFC8-76DC-7F06-6A8BE285CCF3}"/>
              </a:ext>
            </a:extLst>
          </p:cNvPr>
          <p:cNvCxnSpPr>
            <a:cxnSpLocks/>
          </p:cNvCxnSpPr>
          <p:nvPr/>
        </p:nvCxnSpPr>
        <p:spPr>
          <a:xfrm>
            <a:off x="2900595" y="4527516"/>
            <a:ext cx="606397" cy="0"/>
          </a:xfrm>
          <a:prstGeom prst="straightConnector1">
            <a:avLst/>
          </a:prstGeom>
          <a:ln w="12700">
            <a:tailEnd type="triangle"/>
          </a:ln>
        </p:spPr>
        <p:style>
          <a:lnRef idx="2">
            <a:schemeClr val="dk1"/>
          </a:lnRef>
          <a:fillRef idx="0">
            <a:schemeClr val="dk1"/>
          </a:fillRef>
          <a:effectRef idx="1">
            <a:schemeClr val="dk1"/>
          </a:effectRef>
          <a:fontRef idx="minor">
            <a:schemeClr val="tx1"/>
          </a:fontRef>
        </p:style>
      </p:cxnSp>
      <p:sp>
        <p:nvSpPr>
          <p:cNvPr id="12" name="Rounded Rectangle 11">
            <a:extLst>
              <a:ext uri="{FF2B5EF4-FFF2-40B4-BE49-F238E27FC236}">
                <a16:creationId xmlns:a16="http://schemas.microsoft.com/office/drawing/2014/main" id="{B374FA3D-C33E-624E-D641-6EF6C7EECD2B}"/>
              </a:ext>
            </a:extLst>
          </p:cNvPr>
          <p:cNvSpPr/>
          <p:nvPr/>
        </p:nvSpPr>
        <p:spPr>
          <a:xfrm>
            <a:off x="784267" y="1802043"/>
            <a:ext cx="3066971" cy="1739346"/>
          </a:xfrm>
          <a:prstGeom prst="roundRect">
            <a:avLst/>
          </a:prstGeom>
          <a:solidFill>
            <a:srgbClr val="F8F5EB"/>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CA" sz="1400" dirty="0">
                <a:solidFill>
                  <a:srgbClr val="1A1A1A"/>
                </a:solidFill>
                <a:effectLst/>
                <a:latin typeface="consolas" panose="020B0609020204030204" pitchFamily="49" charset="0"/>
              </a:rPr>
              <a:t>Given an array of integers and a target sum, find all unique pairs of numbers that add up to the target sum. You should not use the same element twice in a pair. Return the list of unique pairs.</a:t>
            </a:r>
          </a:p>
        </p:txBody>
      </p:sp>
      <p:pic>
        <p:nvPicPr>
          <p:cNvPr id="3" name="Picture 2" descr="A screenshot of a computer code&#10;&#10;Description automatically generated">
            <a:extLst>
              <a:ext uri="{FF2B5EF4-FFF2-40B4-BE49-F238E27FC236}">
                <a16:creationId xmlns:a16="http://schemas.microsoft.com/office/drawing/2014/main" id="{035AAF6B-5263-25E5-DF89-59E4BA7ECD8D}"/>
              </a:ext>
            </a:extLst>
          </p:cNvPr>
          <p:cNvPicPr>
            <a:picLocks noChangeAspect="1"/>
          </p:cNvPicPr>
          <p:nvPr/>
        </p:nvPicPr>
        <p:blipFill rotWithShape="1">
          <a:blip r:embed="rId3"/>
          <a:srcRect t="8622"/>
          <a:stretch/>
        </p:blipFill>
        <p:spPr>
          <a:xfrm>
            <a:off x="3608138" y="4177737"/>
            <a:ext cx="3313654" cy="1840797"/>
          </a:xfrm>
          <a:prstGeom prst="rect">
            <a:avLst/>
          </a:prstGeom>
          <a:ln>
            <a:solidFill>
              <a:schemeClr val="accent1">
                <a:shade val="15000"/>
              </a:schemeClr>
            </a:solidFill>
          </a:ln>
        </p:spPr>
      </p:pic>
      <p:cxnSp>
        <p:nvCxnSpPr>
          <p:cNvPr id="7" name="Elbow Connector 6">
            <a:extLst>
              <a:ext uri="{FF2B5EF4-FFF2-40B4-BE49-F238E27FC236}">
                <a16:creationId xmlns:a16="http://schemas.microsoft.com/office/drawing/2014/main" id="{5C24B4E2-DC82-17E1-9AAD-D8FA169D86FF}"/>
              </a:ext>
            </a:extLst>
          </p:cNvPr>
          <p:cNvCxnSpPr>
            <a:endCxn id="17" idx="2"/>
          </p:cNvCxnSpPr>
          <p:nvPr/>
        </p:nvCxnSpPr>
        <p:spPr>
          <a:xfrm flipV="1">
            <a:off x="7024255" y="3429000"/>
            <a:ext cx="2765917" cy="1098516"/>
          </a:xfrm>
          <a:prstGeom prst="bentConnector2">
            <a:avLst/>
          </a:prstGeom>
          <a:ln w="12700">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8" name="Elbow Connector 7">
            <a:extLst>
              <a:ext uri="{FF2B5EF4-FFF2-40B4-BE49-F238E27FC236}">
                <a16:creationId xmlns:a16="http://schemas.microsoft.com/office/drawing/2014/main" id="{A5475C65-C214-86B9-FB96-44DA664680BE}"/>
              </a:ext>
            </a:extLst>
          </p:cNvPr>
          <p:cNvCxnSpPr>
            <a:cxnSpLocks/>
            <a:stCxn id="20" idx="1"/>
            <a:endCxn id="3" idx="0"/>
          </p:cNvCxnSpPr>
          <p:nvPr/>
        </p:nvCxnSpPr>
        <p:spPr>
          <a:xfrm rot="10800000" flipV="1">
            <a:off x="5264966" y="2938369"/>
            <a:ext cx="1523907" cy="1239367"/>
          </a:xfrm>
          <a:prstGeom prst="bentConnector2">
            <a:avLst/>
          </a:prstGeom>
          <a:ln w="12700">
            <a:solidFill>
              <a:schemeClr val="tx1"/>
            </a:solidFill>
            <a:prstDash val="solid"/>
            <a:tailEnd type="triangle"/>
          </a:ln>
        </p:spPr>
        <p:style>
          <a:lnRef idx="2">
            <a:schemeClr val="accent1"/>
          </a:lnRef>
          <a:fillRef idx="0">
            <a:schemeClr val="accent1"/>
          </a:fillRef>
          <a:effectRef idx="1">
            <a:schemeClr val="accent1"/>
          </a:effectRef>
          <a:fontRef idx="minor">
            <a:schemeClr val="tx1"/>
          </a:fontRef>
        </p:style>
      </p:cxnSp>
      <p:grpSp>
        <p:nvGrpSpPr>
          <p:cNvPr id="31" name="Group 30">
            <a:extLst>
              <a:ext uri="{FF2B5EF4-FFF2-40B4-BE49-F238E27FC236}">
                <a16:creationId xmlns:a16="http://schemas.microsoft.com/office/drawing/2014/main" id="{55EC5618-0470-0194-623E-5785A7BB761F}"/>
              </a:ext>
            </a:extLst>
          </p:cNvPr>
          <p:cNvGrpSpPr/>
          <p:nvPr/>
        </p:nvGrpSpPr>
        <p:grpSpPr>
          <a:xfrm>
            <a:off x="9395463" y="2447740"/>
            <a:ext cx="789418" cy="981260"/>
            <a:chOff x="9395463" y="2447740"/>
            <a:chExt cx="789418" cy="981260"/>
          </a:xfrm>
        </p:grpSpPr>
        <p:pic>
          <p:nvPicPr>
            <p:cNvPr id="17" name="Picture 6" descr="GPT-4 can help data mining for energy management: Researchers">
              <a:extLst>
                <a:ext uri="{FF2B5EF4-FFF2-40B4-BE49-F238E27FC236}">
                  <a16:creationId xmlns:a16="http://schemas.microsoft.com/office/drawing/2014/main" id="{586AE794-272D-3DB4-A2C1-B3003FF6CD8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8746" t="16156" r="29136" b="14039"/>
            <a:stretch/>
          </p:blipFill>
          <p:spPr bwMode="auto">
            <a:xfrm>
              <a:off x="9395463" y="2447740"/>
              <a:ext cx="789418" cy="981260"/>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15" descr="A cartoon of a person sitting at a desk with a computer&#10;&#10;Description automatically generated">
              <a:extLst>
                <a:ext uri="{FF2B5EF4-FFF2-40B4-BE49-F238E27FC236}">
                  <a16:creationId xmlns:a16="http://schemas.microsoft.com/office/drawing/2014/main" id="{AED2837D-8904-62B5-495B-3139B420E639}"/>
                </a:ext>
              </a:extLst>
            </p:cNvPr>
            <p:cNvPicPr>
              <a:picLocks noChangeAspect="1"/>
            </p:cNvPicPr>
            <p:nvPr/>
          </p:nvPicPr>
          <p:blipFill>
            <a:blip r:embed="rId5"/>
            <a:stretch>
              <a:fillRect/>
            </a:stretch>
          </p:blipFill>
          <p:spPr>
            <a:xfrm>
              <a:off x="9542222" y="2447740"/>
              <a:ext cx="566444" cy="708055"/>
            </a:xfrm>
            <a:prstGeom prst="rect">
              <a:avLst/>
            </a:prstGeom>
          </p:spPr>
        </p:pic>
      </p:grpSp>
      <p:sp>
        <p:nvSpPr>
          <p:cNvPr id="20" name="Rounded Rectangle 19">
            <a:extLst>
              <a:ext uri="{FF2B5EF4-FFF2-40B4-BE49-F238E27FC236}">
                <a16:creationId xmlns:a16="http://schemas.microsoft.com/office/drawing/2014/main" id="{9A4D302F-5461-9B17-854C-ED978EC5B24B}"/>
              </a:ext>
            </a:extLst>
          </p:cNvPr>
          <p:cNvSpPr/>
          <p:nvPr/>
        </p:nvSpPr>
        <p:spPr>
          <a:xfrm>
            <a:off x="6788872" y="2693055"/>
            <a:ext cx="1688808" cy="490630"/>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Message</a:t>
            </a:r>
          </a:p>
        </p:txBody>
      </p:sp>
      <p:cxnSp>
        <p:nvCxnSpPr>
          <p:cNvPr id="25" name="Straight Arrow Connector 24">
            <a:extLst>
              <a:ext uri="{FF2B5EF4-FFF2-40B4-BE49-F238E27FC236}">
                <a16:creationId xmlns:a16="http://schemas.microsoft.com/office/drawing/2014/main" id="{0CC9F1C5-71EA-CB4F-459D-00887D484923}"/>
              </a:ext>
            </a:extLst>
          </p:cNvPr>
          <p:cNvCxnSpPr>
            <a:cxnSpLocks/>
            <a:stCxn id="17" idx="1"/>
            <a:endCxn id="20" idx="3"/>
          </p:cNvCxnSpPr>
          <p:nvPr/>
        </p:nvCxnSpPr>
        <p:spPr>
          <a:xfrm flipH="1">
            <a:off x="8477680" y="2938370"/>
            <a:ext cx="917783" cy="0"/>
          </a:xfrm>
          <a:prstGeom prst="straightConnector1">
            <a:avLst/>
          </a:prstGeom>
          <a:ln w="12700">
            <a:tailEnd type="triangle"/>
          </a:ln>
        </p:spPr>
        <p:style>
          <a:lnRef idx="2">
            <a:schemeClr val="dk1"/>
          </a:lnRef>
          <a:fillRef idx="0">
            <a:schemeClr val="dk1"/>
          </a:fillRef>
          <a:effectRef idx="1">
            <a:schemeClr val="dk1"/>
          </a:effectRef>
          <a:fontRef idx="minor">
            <a:schemeClr val="tx1"/>
          </a:fontRef>
        </p:style>
      </p:cxnSp>
      <p:pic>
        <p:nvPicPr>
          <p:cNvPr id="4" name="Picture 3" descr="Code Llama - Kodora | Leading AI Company in Australia">
            <a:extLst>
              <a:ext uri="{FF2B5EF4-FFF2-40B4-BE49-F238E27FC236}">
                <a16:creationId xmlns:a16="http://schemas.microsoft.com/office/drawing/2014/main" id="{7DDCEE56-BCD9-A175-A812-03DF79C9C92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043298" y="4253062"/>
            <a:ext cx="548907" cy="548907"/>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0F802298-89E0-96BC-8C80-3F01CB1D1EAA}"/>
              </a:ext>
            </a:extLst>
          </p:cNvPr>
          <p:cNvSpPr txBox="1"/>
          <p:nvPr/>
        </p:nvSpPr>
        <p:spPr>
          <a:xfrm>
            <a:off x="1698984" y="4840257"/>
            <a:ext cx="1201611" cy="369332"/>
          </a:xfrm>
          <a:prstGeom prst="rect">
            <a:avLst/>
          </a:prstGeom>
          <a:noFill/>
        </p:spPr>
        <p:txBody>
          <a:bodyPr wrap="none" rtlCol="0">
            <a:spAutoFit/>
          </a:bodyPr>
          <a:lstStyle/>
          <a:p>
            <a:r>
              <a:rPr lang="en-US" dirty="0"/>
              <a:t>Weak LLM</a:t>
            </a:r>
          </a:p>
        </p:txBody>
      </p:sp>
    </p:spTree>
    <p:extLst>
      <p:ext uri="{BB962C8B-B14F-4D97-AF65-F5344CB8AC3E}">
        <p14:creationId xmlns:p14="http://schemas.microsoft.com/office/powerpoint/2010/main" val="25490038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0"/>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2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BE9CEE-11F5-CF83-5212-3A42144F26FB}"/>
              </a:ext>
            </a:extLst>
          </p:cNvPr>
          <p:cNvSpPr>
            <a:spLocks noGrp="1"/>
          </p:cNvSpPr>
          <p:nvPr>
            <p:ph type="title"/>
          </p:nvPr>
        </p:nvSpPr>
        <p:spPr/>
        <p:txBody>
          <a:bodyPr/>
          <a:lstStyle/>
          <a:p>
            <a:r>
              <a:rPr lang="en-US" dirty="0"/>
              <a:t>2. Simulating Interaction with Humans</a:t>
            </a:r>
          </a:p>
        </p:txBody>
      </p:sp>
      <p:sp>
        <p:nvSpPr>
          <p:cNvPr id="5" name="Slide Number Placeholder 4">
            <a:extLst>
              <a:ext uri="{FF2B5EF4-FFF2-40B4-BE49-F238E27FC236}">
                <a16:creationId xmlns:a16="http://schemas.microsoft.com/office/drawing/2014/main" id="{F87AE6C5-0C4B-E8F3-6D30-12D08022E039}"/>
              </a:ext>
            </a:extLst>
          </p:cNvPr>
          <p:cNvSpPr>
            <a:spLocks noGrp="1"/>
          </p:cNvSpPr>
          <p:nvPr>
            <p:ph type="sldNum" sz="quarter" idx="12"/>
          </p:nvPr>
        </p:nvSpPr>
        <p:spPr/>
        <p:txBody>
          <a:bodyPr/>
          <a:lstStyle/>
          <a:p>
            <a:fld id="{BA64772F-E81F-0045-92B8-B93AB4530561}" type="slidenum">
              <a:rPr lang="en-US" smtClean="0"/>
              <a:t>43</a:t>
            </a:fld>
            <a:endParaRPr lang="en-US"/>
          </a:p>
        </p:txBody>
      </p:sp>
      <p:cxnSp>
        <p:nvCxnSpPr>
          <p:cNvPr id="10" name="Straight Arrow Connector 9">
            <a:extLst>
              <a:ext uri="{FF2B5EF4-FFF2-40B4-BE49-F238E27FC236}">
                <a16:creationId xmlns:a16="http://schemas.microsoft.com/office/drawing/2014/main" id="{E1307442-E313-FAE4-5E3E-C145703B09C4}"/>
              </a:ext>
            </a:extLst>
          </p:cNvPr>
          <p:cNvCxnSpPr>
            <a:cxnSpLocks/>
            <a:stCxn id="12" idx="2"/>
          </p:cNvCxnSpPr>
          <p:nvPr/>
        </p:nvCxnSpPr>
        <p:spPr>
          <a:xfrm flipH="1">
            <a:off x="2317752" y="3541389"/>
            <a:ext cx="1" cy="403284"/>
          </a:xfrm>
          <a:prstGeom prst="straightConnector1">
            <a:avLst/>
          </a:prstGeom>
          <a:ln w="12700">
            <a:tailEnd type="triangle"/>
          </a:ln>
        </p:spPr>
        <p:style>
          <a:lnRef idx="2">
            <a:schemeClr val="dk1"/>
          </a:lnRef>
          <a:fillRef idx="0">
            <a:schemeClr val="dk1"/>
          </a:fillRef>
          <a:effectRef idx="1">
            <a:schemeClr val="dk1"/>
          </a:effectRef>
          <a:fontRef idx="minor">
            <a:schemeClr val="tx1"/>
          </a:fontRef>
        </p:style>
      </p:cxnSp>
      <p:cxnSp>
        <p:nvCxnSpPr>
          <p:cNvPr id="11" name="Straight Arrow Connector 10">
            <a:extLst>
              <a:ext uri="{FF2B5EF4-FFF2-40B4-BE49-F238E27FC236}">
                <a16:creationId xmlns:a16="http://schemas.microsoft.com/office/drawing/2014/main" id="{D45CF412-BFC8-76DC-7F06-6A8BE285CCF3}"/>
              </a:ext>
            </a:extLst>
          </p:cNvPr>
          <p:cNvCxnSpPr>
            <a:cxnSpLocks/>
          </p:cNvCxnSpPr>
          <p:nvPr/>
        </p:nvCxnSpPr>
        <p:spPr>
          <a:xfrm>
            <a:off x="2900595" y="4527516"/>
            <a:ext cx="606397" cy="0"/>
          </a:xfrm>
          <a:prstGeom prst="straightConnector1">
            <a:avLst/>
          </a:prstGeom>
          <a:ln w="12700">
            <a:tailEnd type="triangle"/>
          </a:ln>
        </p:spPr>
        <p:style>
          <a:lnRef idx="2">
            <a:schemeClr val="dk1"/>
          </a:lnRef>
          <a:fillRef idx="0">
            <a:schemeClr val="dk1"/>
          </a:fillRef>
          <a:effectRef idx="1">
            <a:schemeClr val="dk1"/>
          </a:effectRef>
          <a:fontRef idx="minor">
            <a:schemeClr val="tx1"/>
          </a:fontRef>
        </p:style>
      </p:cxnSp>
      <p:sp>
        <p:nvSpPr>
          <p:cNvPr id="12" name="Rounded Rectangle 11">
            <a:extLst>
              <a:ext uri="{FF2B5EF4-FFF2-40B4-BE49-F238E27FC236}">
                <a16:creationId xmlns:a16="http://schemas.microsoft.com/office/drawing/2014/main" id="{B374FA3D-C33E-624E-D641-6EF6C7EECD2B}"/>
              </a:ext>
            </a:extLst>
          </p:cNvPr>
          <p:cNvSpPr/>
          <p:nvPr/>
        </p:nvSpPr>
        <p:spPr>
          <a:xfrm>
            <a:off x="784267" y="1802043"/>
            <a:ext cx="3066971" cy="1739346"/>
          </a:xfrm>
          <a:prstGeom prst="roundRect">
            <a:avLst/>
          </a:prstGeom>
          <a:solidFill>
            <a:srgbClr val="F8F5EB"/>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CA" sz="1400" dirty="0">
                <a:solidFill>
                  <a:srgbClr val="1A1A1A"/>
                </a:solidFill>
                <a:effectLst/>
                <a:latin typeface="consolas" panose="020B0609020204030204" pitchFamily="49" charset="0"/>
              </a:rPr>
              <a:t>Given an array of integers and a target sum, find all unique pairs of numbers that add up to the target sum. You should not use the same element twice in a pair. Return the list of unique pairs.</a:t>
            </a:r>
          </a:p>
        </p:txBody>
      </p:sp>
      <p:pic>
        <p:nvPicPr>
          <p:cNvPr id="4" name="Picture 3" descr="A screenshot of a computer program&#10;&#10;Description automatically generated">
            <a:extLst>
              <a:ext uri="{FF2B5EF4-FFF2-40B4-BE49-F238E27FC236}">
                <a16:creationId xmlns:a16="http://schemas.microsoft.com/office/drawing/2014/main" id="{1AD0EB3F-C823-04FB-DE8D-8E68E505FD7C}"/>
              </a:ext>
            </a:extLst>
          </p:cNvPr>
          <p:cNvPicPr>
            <a:picLocks noChangeAspect="1"/>
          </p:cNvPicPr>
          <p:nvPr/>
        </p:nvPicPr>
        <p:blipFill rotWithShape="1">
          <a:blip r:embed="rId3"/>
          <a:srcRect t="8761"/>
          <a:stretch/>
        </p:blipFill>
        <p:spPr>
          <a:xfrm>
            <a:off x="3604303" y="4178878"/>
            <a:ext cx="3312000" cy="1845328"/>
          </a:xfrm>
          <a:prstGeom prst="rect">
            <a:avLst/>
          </a:prstGeom>
          <a:ln>
            <a:solidFill>
              <a:schemeClr val="tx1"/>
            </a:solidFill>
          </a:ln>
        </p:spPr>
      </p:pic>
      <p:grpSp>
        <p:nvGrpSpPr>
          <p:cNvPr id="6" name="Group 5">
            <a:extLst>
              <a:ext uri="{FF2B5EF4-FFF2-40B4-BE49-F238E27FC236}">
                <a16:creationId xmlns:a16="http://schemas.microsoft.com/office/drawing/2014/main" id="{D492BE3C-9DCE-9007-A70D-45EFBCB1638C}"/>
              </a:ext>
            </a:extLst>
          </p:cNvPr>
          <p:cNvGrpSpPr/>
          <p:nvPr/>
        </p:nvGrpSpPr>
        <p:grpSpPr>
          <a:xfrm>
            <a:off x="9395463" y="2447740"/>
            <a:ext cx="789418" cy="981260"/>
            <a:chOff x="9395463" y="2447740"/>
            <a:chExt cx="789418" cy="981260"/>
          </a:xfrm>
        </p:grpSpPr>
        <p:pic>
          <p:nvPicPr>
            <p:cNvPr id="17" name="Picture 6" descr="GPT-4 can help data mining for energy management: Researchers">
              <a:extLst>
                <a:ext uri="{FF2B5EF4-FFF2-40B4-BE49-F238E27FC236}">
                  <a16:creationId xmlns:a16="http://schemas.microsoft.com/office/drawing/2014/main" id="{586AE794-272D-3DB4-A2C1-B3003FF6CD8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8746" t="16156" r="29136" b="14039"/>
            <a:stretch/>
          </p:blipFill>
          <p:spPr bwMode="auto">
            <a:xfrm>
              <a:off x="9395463" y="2447740"/>
              <a:ext cx="789418" cy="981260"/>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A cartoon of a person sitting at a desk with a computer&#10;&#10;Description automatically generated">
              <a:extLst>
                <a:ext uri="{FF2B5EF4-FFF2-40B4-BE49-F238E27FC236}">
                  <a16:creationId xmlns:a16="http://schemas.microsoft.com/office/drawing/2014/main" id="{ADD72F7E-B32E-ABAB-D27B-864250B69A3B}"/>
                </a:ext>
              </a:extLst>
            </p:cNvPr>
            <p:cNvPicPr>
              <a:picLocks noChangeAspect="1"/>
            </p:cNvPicPr>
            <p:nvPr/>
          </p:nvPicPr>
          <p:blipFill>
            <a:blip r:embed="rId5"/>
            <a:stretch>
              <a:fillRect/>
            </a:stretch>
          </p:blipFill>
          <p:spPr>
            <a:xfrm>
              <a:off x="9542222" y="2447740"/>
              <a:ext cx="566444" cy="708055"/>
            </a:xfrm>
            <a:prstGeom prst="rect">
              <a:avLst/>
            </a:prstGeom>
          </p:spPr>
        </p:pic>
      </p:grpSp>
      <p:pic>
        <p:nvPicPr>
          <p:cNvPr id="15" name="Picture 4" descr="10,800+ Tick Wrong Icon Stock Illustrations, Royalty-Free Vector Graphics &amp;  Clip Art - iStock">
            <a:extLst>
              <a:ext uri="{FF2B5EF4-FFF2-40B4-BE49-F238E27FC236}">
                <a16:creationId xmlns:a16="http://schemas.microsoft.com/office/drawing/2014/main" id="{DF05C323-A219-B9DF-1954-D00E34DA5BCC}"/>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4829" t="14527" r="50579" b="14410"/>
          <a:stretch/>
        </p:blipFill>
        <p:spPr bwMode="auto">
          <a:xfrm>
            <a:off x="9875188" y="3622893"/>
            <a:ext cx="289249" cy="285468"/>
          </a:xfrm>
          <a:prstGeom prst="rect">
            <a:avLst/>
          </a:prstGeom>
          <a:noFill/>
          <a:extLst>
            <a:ext uri="{909E8E84-426E-40DD-AFC4-6F175D3DCCD1}">
              <a14:hiddenFill xmlns:a14="http://schemas.microsoft.com/office/drawing/2010/main">
                <a:solidFill>
                  <a:srgbClr val="FFFFFF"/>
                </a:solidFill>
              </a14:hiddenFill>
            </a:ext>
          </a:extLst>
        </p:spPr>
      </p:pic>
      <p:cxnSp>
        <p:nvCxnSpPr>
          <p:cNvPr id="7" name="Elbow Connector 6">
            <a:extLst>
              <a:ext uri="{FF2B5EF4-FFF2-40B4-BE49-F238E27FC236}">
                <a16:creationId xmlns:a16="http://schemas.microsoft.com/office/drawing/2014/main" id="{7CA0E845-E092-90E1-8162-2A416B856871}"/>
              </a:ext>
            </a:extLst>
          </p:cNvPr>
          <p:cNvCxnSpPr/>
          <p:nvPr/>
        </p:nvCxnSpPr>
        <p:spPr>
          <a:xfrm flipV="1">
            <a:off x="7024255" y="3429000"/>
            <a:ext cx="2765917" cy="1098516"/>
          </a:xfrm>
          <a:prstGeom prst="bentConnector2">
            <a:avLst/>
          </a:prstGeom>
          <a:ln w="12700">
            <a:solidFill>
              <a:schemeClr val="tx1"/>
            </a:solidFill>
            <a:tailEnd type="triangle"/>
          </a:ln>
        </p:spPr>
        <p:style>
          <a:lnRef idx="2">
            <a:schemeClr val="accent1"/>
          </a:lnRef>
          <a:fillRef idx="0">
            <a:schemeClr val="accent1"/>
          </a:fillRef>
          <a:effectRef idx="1">
            <a:schemeClr val="accent1"/>
          </a:effectRef>
          <a:fontRef idx="minor">
            <a:schemeClr val="tx1"/>
          </a:fontRef>
        </p:style>
      </p:cxnSp>
      <p:pic>
        <p:nvPicPr>
          <p:cNvPr id="8" name="Picture 7" descr="Code Llama - Kodora | Leading AI Company in Australia">
            <a:extLst>
              <a:ext uri="{FF2B5EF4-FFF2-40B4-BE49-F238E27FC236}">
                <a16:creationId xmlns:a16="http://schemas.microsoft.com/office/drawing/2014/main" id="{397873A3-9192-2EC3-F7BD-A9842C77B91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043298" y="4253062"/>
            <a:ext cx="548907" cy="548907"/>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670EFB38-14E2-243E-0C34-B57298CC4AD7}"/>
              </a:ext>
            </a:extLst>
          </p:cNvPr>
          <p:cNvSpPr txBox="1"/>
          <p:nvPr/>
        </p:nvSpPr>
        <p:spPr>
          <a:xfrm>
            <a:off x="1698984" y="4840257"/>
            <a:ext cx="1201611" cy="369332"/>
          </a:xfrm>
          <a:prstGeom prst="rect">
            <a:avLst/>
          </a:prstGeom>
          <a:noFill/>
        </p:spPr>
        <p:txBody>
          <a:bodyPr wrap="none" rtlCol="0">
            <a:spAutoFit/>
          </a:bodyPr>
          <a:lstStyle/>
          <a:p>
            <a:r>
              <a:rPr lang="en-US" dirty="0"/>
              <a:t>Weak LLM</a:t>
            </a:r>
          </a:p>
        </p:txBody>
      </p:sp>
    </p:spTree>
    <p:extLst>
      <p:ext uri="{BB962C8B-B14F-4D97-AF65-F5344CB8AC3E}">
        <p14:creationId xmlns:p14="http://schemas.microsoft.com/office/powerpoint/2010/main" val="2452585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F6C0F-09AF-523C-AB91-E667F1BE7D1C}"/>
              </a:ext>
            </a:extLst>
          </p:cNvPr>
          <p:cNvSpPr>
            <a:spLocks noGrp="1"/>
          </p:cNvSpPr>
          <p:nvPr>
            <p:ph type="title"/>
          </p:nvPr>
        </p:nvSpPr>
        <p:spPr/>
        <p:txBody>
          <a:bodyPr/>
          <a:lstStyle/>
          <a:p>
            <a:r>
              <a:rPr lang="en-US" dirty="0"/>
              <a:t>Code-Feedback (157K)</a:t>
            </a:r>
          </a:p>
        </p:txBody>
      </p:sp>
      <p:sp>
        <p:nvSpPr>
          <p:cNvPr id="4" name="Slide Number Placeholder 3">
            <a:extLst>
              <a:ext uri="{FF2B5EF4-FFF2-40B4-BE49-F238E27FC236}">
                <a16:creationId xmlns:a16="http://schemas.microsoft.com/office/drawing/2014/main" id="{0043DEF2-E9A4-55EE-6E9E-CBCB908C27BB}"/>
              </a:ext>
            </a:extLst>
          </p:cNvPr>
          <p:cNvSpPr>
            <a:spLocks noGrp="1"/>
          </p:cNvSpPr>
          <p:nvPr>
            <p:ph type="sldNum" sz="quarter" idx="12"/>
          </p:nvPr>
        </p:nvSpPr>
        <p:spPr/>
        <p:txBody>
          <a:bodyPr/>
          <a:lstStyle/>
          <a:p>
            <a:fld id="{BA64772F-E81F-0045-92B8-B93AB4530561}" type="slidenum">
              <a:rPr lang="en-US" smtClean="0"/>
              <a:t>44</a:t>
            </a:fld>
            <a:endParaRPr lang="en-US"/>
          </a:p>
        </p:txBody>
      </p:sp>
      <p:sp>
        <p:nvSpPr>
          <p:cNvPr id="6" name="Left Brace 5">
            <a:extLst>
              <a:ext uri="{FF2B5EF4-FFF2-40B4-BE49-F238E27FC236}">
                <a16:creationId xmlns:a16="http://schemas.microsoft.com/office/drawing/2014/main" id="{8AB513D0-11C9-7520-2358-9D31B0DC4C94}"/>
              </a:ext>
            </a:extLst>
          </p:cNvPr>
          <p:cNvSpPr/>
          <p:nvPr/>
        </p:nvSpPr>
        <p:spPr>
          <a:xfrm>
            <a:off x="3961884" y="2013310"/>
            <a:ext cx="282102" cy="3959157"/>
          </a:xfrm>
          <a:prstGeom prst="leftBrace">
            <a:avLst>
              <a:gd name="adj1" fmla="val 8333"/>
              <a:gd name="adj2" fmla="val 44767"/>
            </a:avLst>
          </a:prstGeom>
          <a:ln w="12700">
            <a:solidFill>
              <a:schemeClr val="tx1">
                <a:lumMod val="50000"/>
                <a:lumOff val="50000"/>
              </a:schemeClr>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18" name="Can 17">
            <a:extLst>
              <a:ext uri="{FF2B5EF4-FFF2-40B4-BE49-F238E27FC236}">
                <a16:creationId xmlns:a16="http://schemas.microsoft.com/office/drawing/2014/main" id="{444CF9F0-E555-E2B8-B3B7-F45D49BC9BB7}"/>
              </a:ext>
            </a:extLst>
          </p:cNvPr>
          <p:cNvSpPr/>
          <p:nvPr/>
        </p:nvSpPr>
        <p:spPr>
          <a:xfrm>
            <a:off x="1803279" y="3346665"/>
            <a:ext cx="1937190" cy="836578"/>
          </a:xfrm>
          <a:prstGeom prst="can">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Code-Feedback</a:t>
            </a:r>
          </a:p>
        </p:txBody>
      </p:sp>
      <p:pic>
        <p:nvPicPr>
          <p:cNvPr id="11266" name="Picture 2" descr="Error message - Free computer icons">
            <a:extLst>
              <a:ext uri="{FF2B5EF4-FFF2-40B4-BE49-F238E27FC236}">
                <a16:creationId xmlns:a16="http://schemas.microsoft.com/office/drawing/2014/main" id="{AAF4E0D0-DFB9-1A3F-D2A1-A014FB2EE00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38014" y="2382205"/>
            <a:ext cx="581916" cy="581916"/>
          </a:xfrm>
          <a:prstGeom prst="rect">
            <a:avLst/>
          </a:prstGeom>
          <a:noFill/>
          <a:extLst>
            <a:ext uri="{909E8E84-426E-40DD-AFC4-6F175D3DCCD1}">
              <a14:hiddenFill xmlns:a14="http://schemas.microsoft.com/office/drawing/2010/main">
                <a:solidFill>
                  <a:srgbClr val="FFFFFF"/>
                </a:solidFill>
              </a14:hiddenFill>
            </a:ext>
          </a:extLst>
        </p:spPr>
      </p:pic>
      <p:pic>
        <p:nvPicPr>
          <p:cNvPr id="60" name="Picture 59">
            <a:extLst>
              <a:ext uri="{FF2B5EF4-FFF2-40B4-BE49-F238E27FC236}">
                <a16:creationId xmlns:a16="http://schemas.microsoft.com/office/drawing/2014/main" id="{C96CC9D1-2FEA-F262-4556-12439DCFE90A}"/>
              </a:ext>
            </a:extLst>
          </p:cNvPr>
          <p:cNvPicPr>
            <a:picLocks noChangeAspect="1"/>
          </p:cNvPicPr>
          <p:nvPr/>
        </p:nvPicPr>
        <p:blipFill>
          <a:blip r:embed="rId4"/>
          <a:stretch>
            <a:fillRect/>
          </a:stretch>
        </p:blipFill>
        <p:spPr>
          <a:xfrm>
            <a:off x="4362981" y="1574152"/>
            <a:ext cx="581916" cy="581916"/>
          </a:xfrm>
          <a:prstGeom prst="rect">
            <a:avLst/>
          </a:prstGeom>
        </p:spPr>
      </p:pic>
      <p:pic>
        <p:nvPicPr>
          <p:cNvPr id="62" name="Picture 61">
            <a:extLst>
              <a:ext uri="{FF2B5EF4-FFF2-40B4-BE49-F238E27FC236}">
                <a16:creationId xmlns:a16="http://schemas.microsoft.com/office/drawing/2014/main" id="{6F29046E-926C-480E-8F0F-2A02BB68A8AF}"/>
              </a:ext>
            </a:extLst>
          </p:cNvPr>
          <p:cNvPicPr>
            <a:picLocks noChangeAspect="1"/>
          </p:cNvPicPr>
          <p:nvPr/>
        </p:nvPicPr>
        <p:blipFill>
          <a:blip r:embed="rId4"/>
          <a:stretch>
            <a:fillRect/>
          </a:stretch>
        </p:blipFill>
        <p:spPr>
          <a:xfrm>
            <a:off x="4362981" y="2382205"/>
            <a:ext cx="581916" cy="581916"/>
          </a:xfrm>
          <a:prstGeom prst="rect">
            <a:avLst/>
          </a:prstGeom>
        </p:spPr>
      </p:pic>
      <p:pic>
        <p:nvPicPr>
          <p:cNvPr id="63" name="Picture 62">
            <a:extLst>
              <a:ext uri="{FF2B5EF4-FFF2-40B4-BE49-F238E27FC236}">
                <a16:creationId xmlns:a16="http://schemas.microsoft.com/office/drawing/2014/main" id="{48675B90-E84B-9A30-E0A3-9B54B8633C83}"/>
              </a:ext>
            </a:extLst>
          </p:cNvPr>
          <p:cNvPicPr>
            <a:picLocks noChangeAspect="1"/>
          </p:cNvPicPr>
          <p:nvPr/>
        </p:nvPicPr>
        <p:blipFill>
          <a:blip r:embed="rId4"/>
          <a:stretch>
            <a:fillRect/>
          </a:stretch>
        </p:blipFill>
        <p:spPr>
          <a:xfrm>
            <a:off x="6096000" y="2382205"/>
            <a:ext cx="581916" cy="581916"/>
          </a:xfrm>
          <a:prstGeom prst="rect">
            <a:avLst/>
          </a:prstGeom>
        </p:spPr>
      </p:pic>
      <p:pic>
        <p:nvPicPr>
          <p:cNvPr id="11264" name="Picture 2" descr="Error message - Free computer icons">
            <a:extLst>
              <a:ext uri="{FF2B5EF4-FFF2-40B4-BE49-F238E27FC236}">
                <a16:creationId xmlns:a16="http://schemas.microsoft.com/office/drawing/2014/main" id="{A06A06F9-35B8-8BEE-4D82-359F6646A37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61803" y="4471159"/>
            <a:ext cx="581916" cy="581916"/>
          </a:xfrm>
          <a:prstGeom prst="rect">
            <a:avLst/>
          </a:prstGeom>
          <a:noFill/>
          <a:extLst>
            <a:ext uri="{909E8E84-426E-40DD-AFC4-6F175D3DCCD1}">
              <a14:hiddenFill xmlns:a14="http://schemas.microsoft.com/office/drawing/2010/main">
                <a:solidFill>
                  <a:srgbClr val="FFFFFF"/>
                </a:solidFill>
              </a14:hiddenFill>
            </a:ext>
          </a:extLst>
        </p:spPr>
      </p:pic>
      <p:pic>
        <p:nvPicPr>
          <p:cNvPr id="11265" name="Picture 2" descr="Error message - Free computer icons">
            <a:extLst>
              <a:ext uri="{FF2B5EF4-FFF2-40B4-BE49-F238E27FC236}">
                <a16:creationId xmlns:a16="http://schemas.microsoft.com/office/drawing/2014/main" id="{31AC6C2D-83F8-1B53-0728-7DBBC6C8BA1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61803" y="5552173"/>
            <a:ext cx="581916" cy="581916"/>
          </a:xfrm>
          <a:prstGeom prst="rect">
            <a:avLst/>
          </a:prstGeom>
          <a:noFill/>
          <a:extLst>
            <a:ext uri="{909E8E84-426E-40DD-AFC4-6F175D3DCCD1}">
              <a14:hiddenFill xmlns:a14="http://schemas.microsoft.com/office/drawing/2010/main">
                <a:solidFill>
                  <a:srgbClr val="FFFFFF"/>
                </a:solidFill>
              </a14:hiddenFill>
            </a:ext>
          </a:extLst>
        </p:spPr>
      </p:pic>
      <p:pic>
        <p:nvPicPr>
          <p:cNvPr id="11267" name="Picture 2" descr="Error message - Free computer icons">
            <a:extLst>
              <a:ext uri="{FF2B5EF4-FFF2-40B4-BE49-F238E27FC236}">
                <a16:creationId xmlns:a16="http://schemas.microsoft.com/office/drawing/2014/main" id="{462A50D7-2EA3-8EE0-EC39-86072FD2683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30197" y="4481572"/>
            <a:ext cx="581916" cy="581916"/>
          </a:xfrm>
          <a:prstGeom prst="rect">
            <a:avLst/>
          </a:prstGeom>
          <a:noFill/>
          <a:extLst>
            <a:ext uri="{909E8E84-426E-40DD-AFC4-6F175D3DCCD1}">
              <a14:hiddenFill xmlns:a14="http://schemas.microsoft.com/office/drawing/2010/main">
                <a:solidFill>
                  <a:srgbClr val="FFFFFF"/>
                </a:solidFill>
              </a14:hiddenFill>
            </a:ext>
          </a:extLst>
        </p:spPr>
      </p:pic>
      <p:pic>
        <p:nvPicPr>
          <p:cNvPr id="11269" name="Picture 11268">
            <a:extLst>
              <a:ext uri="{FF2B5EF4-FFF2-40B4-BE49-F238E27FC236}">
                <a16:creationId xmlns:a16="http://schemas.microsoft.com/office/drawing/2014/main" id="{8271E9E8-8AED-535B-7313-B412E99607AA}"/>
              </a:ext>
            </a:extLst>
          </p:cNvPr>
          <p:cNvPicPr>
            <a:picLocks noChangeAspect="1"/>
          </p:cNvPicPr>
          <p:nvPr/>
        </p:nvPicPr>
        <p:blipFill>
          <a:blip r:embed="rId5"/>
          <a:stretch>
            <a:fillRect/>
          </a:stretch>
        </p:blipFill>
        <p:spPr>
          <a:xfrm>
            <a:off x="5212561" y="3385519"/>
            <a:ext cx="607369" cy="607369"/>
          </a:xfrm>
          <a:prstGeom prst="rect">
            <a:avLst/>
          </a:prstGeom>
        </p:spPr>
      </p:pic>
      <p:pic>
        <p:nvPicPr>
          <p:cNvPr id="11271" name="Picture 11270">
            <a:extLst>
              <a:ext uri="{FF2B5EF4-FFF2-40B4-BE49-F238E27FC236}">
                <a16:creationId xmlns:a16="http://schemas.microsoft.com/office/drawing/2014/main" id="{FAA2EBED-FF54-004C-C17C-29879DF9593A}"/>
              </a:ext>
            </a:extLst>
          </p:cNvPr>
          <p:cNvPicPr>
            <a:picLocks noChangeAspect="1"/>
          </p:cNvPicPr>
          <p:nvPr/>
        </p:nvPicPr>
        <p:blipFill>
          <a:blip r:embed="rId5"/>
          <a:stretch>
            <a:fillRect/>
          </a:stretch>
        </p:blipFill>
        <p:spPr>
          <a:xfrm>
            <a:off x="6917470" y="5539446"/>
            <a:ext cx="607369" cy="607369"/>
          </a:xfrm>
          <a:prstGeom prst="rect">
            <a:avLst/>
          </a:prstGeom>
        </p:spPr>
      </p:pic>
      <p:pic>
        <p:nvPicPr>
          <p:cNvPr id="11272" name="Picture 11271">
            <a:extLst>
              <a:ext uri="{FF2B5EF4-FFF2-40B4-BE49-F238E27FC236}">
                <a16:creationId xmlns:a16="http://schemas.microsoft.com/office/drawing/2014/main" id="{401C63CE-476A-EB13-EAFA-151E168334FE}"/>
              </a:ext>
            </a:extLst>
          </p:cNvPr>
          <p:cNvPicPr>
            <a:picLocks noChangeAspect="1"/>
          </p:cNvPicPr>
          <p:nvPr/>
        </p:nvPicPr>
        <p:blipFill>
          <a:blip r:embed="rId4"/>
          <a:stretch>
            <a:fillRect/>
          </a:stretch>
        </p:blipFill>
        <p:spPr>
          <a:xfrm>
            <a:off x="4362981" y="3336606"/>
            <a:ext cx="581916" cy="581916"/>
          </a:xfrm>
          <a:prstGeom prst="rect">
            <a:avLst/>
          </a:prstGeom>
        </p:spPr>
      </p:pic>
      <p:pic>
        <p:nvPicPr>
          <p:cNvPr id="11273" name="Picture 11272">
            <a:extLst>
              <a:ext uri="{FF2B5EF4-FFF2-40B4-BE49-F238E27FC236}">
                <a16:creationId xmlns:a16="http://schemas.microsoft.com/office/drawing/2014/main" id="{8B9852EF-DFD7-B45E-1641-E5B48DEC6594}"/>
              </a:ext>
            </a:extLst>
          </p:cNvPr>
          <p:cNvPicPr>
            <a:picLocks noChangeAspect="1"/>
          </p:cNvPicPr>
          <p:nvPr/>
        </p:nvPicPr>
        <p:blipFill>
          <a:blip r:embed="rId4"/>
          <a:stretch>
            <a:fillRect/>
          </a:stretch>
        </p:blipFill>
        <p:spPr>
          <a:xfrm>
            <a:off x="6096000" y="3336606"/>
            <a:ext cx="581916" cy="581916"/>
          </a:xfrm>
          <a:prstGeom prst="rect">
            <a:avLst/>
          </a:prstGeom>
        </p:spPr>
      </p:pic>
      <p:pic>
        <p:nvPicPr>
          <p:cNvPr id="11274" name="Picture 11273">
            <a:extLst>
              <a:ext uri="{FF2B5EF4-FFF2-40B4-BE49-F238E27FC236}">
                <a16:creationId xmlns:a16="http://schemas.microsoft.com/office/drawing/2014/main" id="{5A4FCE53-0937-164D-A83F-D4C9884C832D}"/>
              </a:ext>
            </a:extLst>
          </p:cNvPr>
          <p:cNvPicPr>
            <a:picLocks noChangeAspect="1"/>
          </p:cNvPicPr>
          <p:nvPr/>
        </p:nvPicPr>
        <p:blipFill>
          <a:blip r:embed="rId4"/>
          <a:stretch>
            <a:fillRect/>
          </a:stretch>
        </p:blipFill>
        <p:spPr>
          <a:xfrm>
            <a:off x="4362981" y="4481572"/>
            <a:ext cx="581916" cy="581916"/>
          </a:xfrm>
          <a:prstGeom prst="rect">
            <a:avLst/>
          </a:prstGeom>
        </p:spPr>
      </p:pic>
      <p:pic>
        <p:nvPicPr>
          <p:cNvPr id="11275" name="Picture 11274">
            <a:extLst>
              <a:ext uri="{FF2B5EF4-FFF2-40B4-BE49-F238E27FC236}">
                <a16:creationId xmlns:a16="http://schemas.microsoft.com/office/drawing/2014/main" id="{CD4CA110-F204-0C20-B5BF-03691640DE32}"/>
              </a:ext>
            </a:extLst>
          </p:cNvPr>
          <p:cNvPicPr>
            <a:picLocks noChangeAspect="1"/>
          </p:cNvPicPr>
          <p:nvPr/>
        </p:nvPicPr>
        <p:blipFill>
          <a:blip r:embed="rId4"/>
          <a:stretch>
            <a:fillRect/>
          </a:stretch>
        </p:blipFill>
        <p:spPr>
          <a:xfrm>
            <a:off x="6096000" y="4481572"/>
            <a:ext cx="581916" cy="581916"/>
          </a:xfrm>
          <a:prstGeom prst="rect">
            <a:avLst/>
          </a:prstGeom>
        </p:spPr>
      </p:pic>
      <p:pic>
        <p:nvPicPr>
          <p:cNvPr id="11276" name="Picture 11275">
            <a:extLst>
              <a:ext uri="{FF2B5EF4-FFF2-40B4-BE49-F238E27FC236}">
                <a16:creationId xmlns:a16="http://schemas.microsoft.com/office/drawing/2014/main" id="{F33265DB-B524-58A3-52A3-0BC1A51C89A3}"/>
              </a:ext>
            </a:extLst>
          </p:cNvPr>
          <p:cNvPicPr>
            <a:picLocks noChangeAspect="1"/>
          </p:cNvPicPr>
          <p:nvPr/>
        </p:nvPicPr>
        <p:blipFill>
          <a:blip r:embed="rId4"/>
          <a:stretch>
            <a:fillRect/>
          </a:stretch>
        </p:blipFill>
        <p:spPr>
          <a:xfrm>
            <a:off x="4362981" y="5531346"/>
            <a:ext cx="581916" cy="581916"/>
          </a:xfrm>
          <a:prstGeom prst="rect">
            <a:avLst/>
          </a:prstGeom>
        </p:spPr>
      </p:pic>
      <p:pic>
        <p:nvPicPr>
          <p:cNvPr id="11277" name="Picture 11276">
            <a:extLst>
              <a:ext uri="{FF2B5EF4-FFF2-40B4-BE49-F238E27FC236}">
                <a16:creationId xmlns:a16="http://schemas.microsoft.com/office/drawing/2014/main" id="{FEA8701D-8D65-081F-B9B7-AEFC3D7DCFAA}"/>
              </a:ext>
            </a:extLst>
          </p:cNvPr>
          <p:cNvPicPr>
            <a:picLocks noChangeAspect="1"/>
          </p:cNvPicPr>
          <p:nvPr/>
        </p:nvPicPr>
        <p:blipFill>
          <a:blip r:embed="rId4"/>
          <a:stretch>
            <a:fillRect/>
          </a:stretch>
        </p:blipFill>
        <p:spPr>
          <a:xfrm>
            <a:off x="6096000" y="5531346"/>
            <a:ext cx="581916" cy="581916"/>
          </a:xfrm>
          <a:prstGeom prst="rect">
            <a:avLst/>
          </a:prstGeom>
        </p:spPr>
      </p:pic>
      <p:pic>
        <p:nvPicPr>
          <p:cNvPr id="11278" name="Picture 11277">
            <a:extLst>
              <a:ext uri="{FF2B5EF4-FFF2-40B4-BE49-F238E27FC236}">
                <a16:creationId xmlns:a16="http://schemas.microsoft.com/office/drawing/2014/main" id="{EF46CB8D-81E3-D0D2-8822-111D2CEFD7F6}"/>
              </a:ext>
            </a:extLst>
          </p:cNvPr>
          <p:cNvPicPr>
            <a:picLocks noChangeAspect="1"/>
          </p:cNvPicPr>
          <p:nvPr/>
        </p:nvPicPr>
        <p:blipFill>
          <a:blip r:embed="rId4"/>
          <a:stretch>
            <a:fillRect/>
          </a:stretch>
        </p:blipFill>
        <p:spPr>
          <a:xfrm>
            <a:off x="7829019" y="4481572"/>
            <a:ext cx="581916" cy="581916"/>
          </a:xfrm>
          <a:prstGeom prst="rect">
            <a:avLst/>
          </a:prstGeom>
        </p:spPr>
      </p:pic>
      <p:pic>
        <p:nvPicPr>
          <p:cNvPr id="11279" name="Picture 11278">
            <a:extLst>
              <a:ext uri="{FF2B5EF4-FFF2-40B4-BE49-F238E27FC236}">
                <a16:creationId xmlns:a16="http://schemas.microsoft.com/office/drawing/2014/main" id="{A49A19B0-C15A-A159-3D3E-5737560A6471}"/>
              </a:ext>
            </a:extLst>
          </p:cNvPr>
          <p:cNvPicPr>
            <a:picLocks noChangeAspect="1"/>
          </p:cNvPicPr>
          <p:nvPr/>
        </p:nvPicPr>
        <p:blipFill>
          <a:blip r:embed="rId4"/>
          <a:stretch>
            <a:fillRect/>
          </a:stretch>
        </p:blipFill>
        <p:spPr>
          <a:xfrm>
            <a:off x="7829019" y="5531346"/>
            <a:ext cx="581916" cy="581916"/>
          </a:xfrm>
          <a:prstGeom prst="rect">
            <a:avLst/>
          </a:prstGeom>
        </p:spPr>
      </p:pic>
    </p:spTree>
    <p:extLst>
      <p:ext uri="{BB962C8B-B14F-4D97-AF65-F5344CB8AC3E}">
        <p14:creationId xmlns:p14="http://schemas.microsoft.com/office/powerpoint/2010/main" val="3847587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26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0"/>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2"/>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3"/>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1264"/>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1265"/>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1267"/>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1269"/>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1271"/>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1272"/>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1273"/>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1274"/>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11275"/>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11276"/>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11277"/>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11278"/>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1127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9415B-4482-788D-A188-46C99DBD915E}"/>
              </a:ext>
            </a:extLst>
          </p:cNvPr>
          <p:cNvSpPr>
            <a:spLocks noGrp="1"/>
          </p:cNvSpPr>
          <p:nvPr>
            <p:ph type="title"/>
          </p:nvPr>
        </p:nvSpPr>
        <p:spPr/>
        <p:txBody>
          <a:bodyPr>
            <a:normAutofit/>
          </a:bodyPr>
          <a:lstStyle/>
          <a:p>
            <a:r>
              <a:rPr lang="en-US" dirty="0"/>
              <a:t>Imitation Learning on Code-Feedback</a:t>
            </a:r>
          </a:p>
        </p:txBody>
      </p:sp>
      <p:sp>
        <p:nvSpPr>
          <p:cNvPr id="5" name="Slide Number Placeholder 4">
            <a:extLst>
              <a:ext uri="{FF2B5EF4-FFF2-40B4-BE49-F238E27FC236}">
                <a16:creationId xmlns:a16="http://schemas.microsoft.com/office/drawing/2014/main" id="{780800AA-B252-C7BB-1947-F6B1B5A8446F}"/>
              </a:ext>
            </a:extLst>
          </p:cNvPr>
          <p:cNvSpPr>
            <a:spLocks noGrp="1"/>
          </p:cNvSpPr>
          <p:nvPr>
            <p:ph type="sldNum" sz="quarter" idx="12"/>
          </p:nvPr>
        </p:nvSpPr>
        <p:spPr/>
        <p:txBody>
          <a:bodyPr/>
          <a:lstStyle/>
          <a:p>
            <a:fld id="{BA64772F-E81F-0045-92B8-B93AB4530561}" type="slidenum">
              <a:rPr lang="en-US" smtClean="0"/>
              <a:t>45</a:t>
            </a:fld>
            <a:endParaRPr lang="en-US" dirty="0"/>
          </a:p>
        </p:txBody>
      </p:sp>
      <p:pic>
        <p:nvPicPr>
          <p:cNvPr id="4" name="Picture 3" descr="A network of dots and lines&#10;&#10;Description automatically generated">
            <a:extLst>
              <a:ext uri="{FF2B5EF4-FFF2-40B4-BE49-F238E27FC236}">
                <a16:creationId xmlns:a16="http://schemas.microsoft.com/office/drawing/2014/main" id="{19A7F317-D8C7-1C59-195C-4506882D93C1}"/>
              </a:ext>
            </a:extLst>
          </p:cNvPr>
          <p:cNvPicPr>
            <a:picLocks noChangeAspect="1"/>
          </p:cNvPicPr>
          <p:nvPr/>
        </p:nvPicPr>
        <p:blipFill>
          <a:blip r:embed="rId3"/>
          <a:stretch>
            <a:fillRect/>
          </a:stretch>
        </p:blipFill>
        <p:spPr>
          <a:xfrm>
            <a:off x="4655650" y="3266620"/>
            <a:ext cx="2446112" cy="1297180"/>
          </a:xfrm>
          <a:prstGeom prst="rect">
            <a:avLst/>
          </a:prstGeom>
        </p:spPr>
      </p:pic>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B24CE3D0-8D63-3175-32E1-FD38F308E2C0}"/>
                  </a:ext>
                </a:extLst>
              </p:cNvPr>
              <p:cNvSpPr txBox="1"/>
              <p:nvPr/>
            </p:nvSpPr>
            <p:spPr>
              <a:xfrm>
                <a:off x="7313192" y="3751992"/>
                <a:ext cx="2160207" cy="299569"/>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func>
                        <m:funcPr>
                          <m:ctrlPr>
                            <a:rPr lang="en-US" b="0" i="1" smtClean="0">
                              <a:latin typeface="Cambria Math" panose="02040503050406030204" pitchFamily="18" charset="0"/>
                            </a:rPr>
                          </m:ctrlPr>
                        </m:funcPr>
                        <m:fName>
                          <m:r>
                            <a:rPr lang="en-US" b="0" i="1" smtClean="0">
                              <a:latin typeface="Cambria Math" panose="02040503050406030204" pitchFamily="18" charset="0"/>
                            </a:rPr>
                            <m:t>𝑎𝑟</m:t>
                          </m:r>
                          <m:r>
                            <m:rPr>
                              <m:sty m:val="p"/>
                            </m:rPr>
                            <a:rPr lang="en-US" b="0" i="0" smtClean="0">
                              <a:latin typeface="Cambria Math" panose="02040503050406030204" pitchFamily="18" charset="0"/>
                            </a:rPr>
                            <m:t>g</m:t>
                          </m:r>
                          <m:r>
                            <a:rPr lang="en-US" b="0" i="0" smtClean="0">
                              <a:latin typeface="Cambria Math" panose="02040503050406030204" pitchFamily="18" charset="0"/>
                            </a:rPr>
                            <m:t> </m:t>
                          </m:r>
                          <m:sSub>
                            <m:sSubPr>
                              <m:ctrlPr>
                                <a:rPr lang="en-US" b="0" i="1" smtClean="0">
                                  <a:latin typeface="Cambria Math" panose="02040503050406030204" pitchFamily="18" charset="0"/>
                                </a:rPr>
                              </m:ctrlPr>
                            </m:sSubPr>
                            <m:e>
                              <m:r>
                                <a:rPr lang="en-US" b="0" i="1" smtClean="0">
                                  <a:latin typeface="Cambria Math" panose="02040503050406030204" pitchFamily="18" charset="0"/>
                                </a:rPr>
                                <m:t>𝑚𝑎𝑥</m:t>
                              </m:r>
                            </m:e>
                            <m:sub>
                              <m:r>
                                <a:rPr lang="en-US" b="0" i="1" smtClean="0">
                                  <a:latin typeface="Cambria Math" panose="02040503050406030204" pitchFamily="18" charset="0"/>
                                  <a:ea typeface="Cambria Math" panose="02040503050406030204" pitchFamily="18" charset="0"/>
                                </a:rPr>
                                <m:t>𝜃</m:t>
                              </m:r>
                            </m:sub>
                          </m:sSub>
                          <m:r>
                            <a:rPr lang="en-US" b="0" i="0" smtClean="0">
                              <a:latin typeface="Cambria Math" panose="02040503050406030204" pitchFamily="18" charset="0"/>
                            </a:rPr>
                            <m:t> </m:t>
                          </m:r>
                          <m:r>
                            <m:rPr>
                              <m:sty m:val="p"/>
                            </m:rPr>
                            <a:rPr lang="en-US" b="0" i="0" smtClean="0">
                              <a:latin typeface="Cambria Math" panose="02040503050406030204" pitchFamily="18" charset="0"/>
                            </a:rPr>
                            <m:t>log</m:t>
                          </m:r>
                        </m:fName>
                        <m:e>
                          <m:r>
                            <a:rPr lang="en-US" b="0" i="1" smtClean="0">
                              <a:latin typeface="Cambria Math" panose="02040503050406030204" pitchFamily="18" charset="0"/>
                            </a:rPr>
                            <m:t>𝑝</m:t>
                          </m:r>
                          <m:r>
                            <a:rPr lang="en-US" b="0" i="1" smtClean="0">
                              <a:latin typeface="Cambria Math" panose="02040503050406030204" pitchFamily="18" charset="0"/>
                            </a:rPr>
                            <m:t>(</m:t>
                          </m:r>
                          <m:sSub>
                            <m:sSubPr>
                              <m:ctrlPr>
                                <a:rPr lang="en-US" b="0" i="1" smtClean="0">
                                  <a:latin typeface="Cambria Math" panose="02040503050406030204" pitchFamily="18" charset="0"/>
                                </a:rPr>
                              </m:ctrlPr>
                            </m:sSubPr>
                            <m:e>
                              <m:r>
                                <a:rPr lang="en-US" b="0" i="1" smtClean="0">
                                  <a:latin typeface="Cambria Math" panose="02040503050406030204" pitchFamily="18" charset="0"/>
                                </a:rPr>
                                <m:t>𝑥</m:t>
                              </m:r>
                            </m:e>
                            <m:sub>
                              <m:r>
                                <a:rPr lang="en-US" b="0" i="1" smtClean="0">
                                  <a:latin typeface="Cambria Math" panose="02040503050406030204" pitchFamily="18" charset="0"/>
                                </a:rPr>
                                <m:t>𝑔𝑒𝑛</m:t>
                              </m:r>
                            </m:sub>
                          </m:sSub>
                          <m:r>
                            <a:rPr lang="en-US" b="0" i="1" smtClean="0">
                              <a:latin typeface="Cambria Math" panose="02040503050406030204" pitchFamily="18" charset="0"/>
                            </a:rPr>
                            <m:t>)</m:t>
                          </m:r>
                        </m:e>
                      </m:func>
                    </m:oMath>
                  </m:oMathPara>
                </a14:m>
                <a:endParaRPr lang="en-US" dirty="0"/>
              </a:p>
            </p:txBody>
          </p:sp>
        </mc:Choice>
        <mc:Fallback xmlns="">
          <p:sp>
            <p:nvSpPr>
              <p:cNvPr id="6" name="TextBox 5">
                <a:extLst>
                  <a:ext uri="{FF2B5EF4-FFF2-40B4-BE49-F238E27FC236}">
                    <a16:creationId xmlns:a16="http://schemas.microsoft.com/office/drawing/2014/main" id="{B24CE3D0-8D63-3175-32E1-FD38F308E2C0}"/>
                  </a:ext>
                </a:extLst>
              </p:cNvPr>
              <p:cNvSpPr txBox="1">
                <a:spLocks noRot="1" noChangeAspect="1" noMove="1" noResize="1" noEditPoints="1" noAdjustHandles="1" noChangeArrowheads="1" noChangeShapeType="1" noTextEdit="1"/>
              </p:cNvSpPr>
              <p:nvPr/>
            </p:nvSpPr>
            <p:spPr>
              <a:xfrm>
                <a:off x="7313192" y="3751992"/>
                <a:ext cx="2160207" cy="299569"/>
              </a:xfrm>
              <a:prstGeom prst="rect">
                <a:avLst/>
              </a:prstGeom>
              <a:blipFill>
                <a:blip r:embed="rId4"/>
                <a:stretch>
                  <a:fillRect l="-1765" t="-8000" r="-4118" b="-24000"/>
                </a:stretch>
              </a:blipFill>
            </p:spPr>
            <p:txBody>
              <a:bodyPr/>
              <a:lstStyle/>
              <a:p>
                <a:r>
                  <a:rPr lang="en-US">
                    <a:noFill/>
                  </a:rPr>
                  <a:t> </a:t>
                </a:r>
              </a:p>
            </p:txBody>
          </p:sp>
        </mc:Fallback>
      </mc:AlternateContent>
      <p:sp>
        <p:nvSpPr>
          <p:cNvPr id="32" name="Left Brace 31">
            <a:extLst>
              <a:ext uri="{FF2B5EF4-FFF2-40B4-BE49-F238E27FC236}">
                <a16:creationId xmlns:a16="http://schemas.microsoft.com/office/drawing/2014/main" id="{F6BE9F7F-2A80-5806-CC90-E751FB10CDFB}"/>
              </a:ext>
            </a:extLst>
          </p:cNvPr>
          <p:cNvSpPr/>
          <p:nvPr/>
        </p:nvSpPr>
        <p:spPr>
          <a:xfrm rot="16200000">
            <a:off x="5720109" y="1112449"/>
            <a:ext cx="302046" cy="4047952"/>
          </a:xfrm>
          <a:prstGeom prst="leftBrace">
            <a:avLst/>
          </a:prstGeom>
          <a:ln w="12700">
            <a:solidFill>
              <a:schemeClr val="tx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8" name="Rounded Rectangle 7">
            <a:extLst>
              <a:ext uri="{FF2B5EF4-FFF2-40B4-BE49-F238E27FC236}">
                <a16:creationId xmlns:a16="http://schemas.microsoft.com/office/drawing/2014/main" id="{2D366AA4-0C72-AB78-9CDD-331D02A1DABB}"/>
              </a:ext>
            </a:extLst>
          </p:cNvPr>
          <p:cNvSpPr/>
          <p:nvPr/>
        </p:nvSpPr>
        <p:spPr>
          <a:xfrm>
            <a:off x="4180569" y="4783975"/>
            <a:ext cx="4006991" cy="1036265"/>
          </a:xfrm>
          <a:prstGeom prst="roundRect">
            <a:avLst/>
          </a:prstGeom>
          <a:solidFill>
            <a:srgbClr val="F0D4D0">
              <a:alpha val="98824"/>
            </a:srgbClr>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CA" sz="1200" dirty="0">
                <a:solidFill>
                  <a:srgbClr val="1A1A1A"/>
                </a:solidFill>
                <a:effectLst/>
                <a:latin typeface="consolas" panose="020B0609020204030204" pitchFamily="49" charset="0"/>
              </a:rPr>
              <a:t>Given an array of integers and a target sum, find all unique pairs of numbers that add up to the target sum. You should not use the same element twice in a pair. Return the list of unique pairs.</a:t>
            </a:r>
          </a:p>
        </p:txBody>
      </p:sp>
      <p:pic>
        <p:nvPicPr>
          <p:cNvPr id="3" name="Picture 2" descr="A cartoon of a person sitting at a desk with a computer&#10;&#10;Description automatically generated">
            <a:extLst>
              <a:ext uri="{FF2B5EF4-FFF2-40B4-BE49-F238E27FC236}">
                <a16:creationId xmlns:a16="http://schemas.microsoft.com/office/drawing/2014/main" id="{612DACBC-EFB1-249A-33CB-D1E62B383AC9}"/>
              </a:ext>
            </a:extLst>
          </p:cNvPr>
          <p:cNvPicPr>
            <a:picLocks noChangeAspect="1"/>
          </p:cNvPicPr>
          <p:nvPr/>
        </p:nvPicPr>
        <p:blipFill>
          <a:blip r:embed="rId5"/>
          <a:stretch>
            <a:fillRect/>
          </a:stretch>
        </p:blipFill>
        <p:spPr>
          <a:xfrm>
            <a:off x="3492595" y="4885643"/>
            <a:ext cx="508000" cy="635000"/>
          </a:xfrm>
          <a:prstGeom prst="rect">
            <a:avLst/>
          </a:prstGeom>
        </p:spPr>
      </p:pic>
      <p:sp>
        <p:nvSpPr>
          <p:cNvPr id="16" name="Left Bracket 15">
            <a:extLst>
              <a:ext uri="{FF2B5EF4-FFF2-40B4-BE49-F238E27FC236}">
                <a16:creationId xmlns:a16="http://schemas.microsoft.com/office/drawing/2014/main" id="{00F821C4-219F-8A17-EC13-02E952CB0B30}"/>
              </a:ext>
            </a:extLst>
          </p:cNvPr>
          <p:cNvSpPr/>
          <p:nvPr/>
        </p:nvSpPr>
        <p:spPr>
          <a:xfrm>
            <a:off x="3538142" y="1747549"/>
            <a:ext cx="147145" cy="1078719"/>
          </a:xfrm>
          <a:prstGeom prst="leftBracket">
            <a:avLst/>
          </a:prstGeom>
          <a:ln>
            <a:solidFill>
              <a:schemeClr val="tx1">
                <a:lumMod val="50000"/>
                <a:lumOff val="50000"/>
              </a:schemeClr>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31" name="Left Bracket 30">
            <a:extLst>
              <a:ext uri="{FF2B5EF4-FFF2-40B4-BE49-F238E27FC236}">
                <a16:creationId xmlns:a16="http://schemas.microsoft.com/office/drawing/2014/main" id="{B5B9E49F-2106-3622-E8F4-660256F71C3D}"/>
              </a:ext>
            </a:extLst>
          </p:cNvPr>
          <p:cNvSpPr/>
          <p:nvPr/>
        </p:nvSpPr>
        <p:spPr>
          <a:xfrm rot="10800000">
            <a:off x="7993080" y="1747549"/>
            <a:ext cx="147145" cy="1078719"/>
          </a:xfrm>
          <a:prstGeom prst="leftBracket">
            <a:avLst/>
          </a:prstGeom>
          <a:ln>
            <a:solidFill>
              <a:schemeClr val="tx1">
                <a:lumMod val="50000"/>
                <a:lumOff val="50000"/>
              </a:schemeClr>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pic>
        <p:nvPicPr>
          <p:cNvPr id="27" name="Picture 2" descr="Error message - Free computer icons">
            <a:extLst>
              <a:ext uri="{FF2B5EF4-FFF2-40B4-BE49-F238E27FC236}">
                <a16:creationId xmlns:a16="http://schemas.microsoft.com/office/drawing/2014/main" id="{794DFC2C-D296-C812-16C1-D06010FE890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745976" y="2100781"/>
            <a:ext cx="581916" cy="581916"/>
          </a:xfrm>
          <a:prstGeom prst="rect">
            <a:avLst/>
          </a:prstGeom>
          <a:noFill/>
          <a:extLst>
            <a:ext uri="{909E8E84-426E-40DD-AFC4-6F175D3DCCD1}">
              <a14:hiddenFill xmlns:a14="http://schemas.microsoft.com/office/drawing/2010/main">
                <a:solidFill>
                  <a:srgbClr val="FFFFFF"/>
                </a:solidFill>
              </a14:hiddenFill>
            </a:ext>
          </a:extLst>
        </p:spPr>
      </p:pic>
      <p:pic>
        <p:nvPicPr>
          <p:cNvPr id="28" name="Picture 27">
            <a:extLst>
              <a:ext uri="{FF2B5EF4-FFF2-40B4-BE49-F238E27FC236}">
                <a16:creationId xmlns:a16="http://schemas.microsoft.com/office/drawing/2014/main" id="{C2609827-CD08-A047-F106-92818967A308}"/>
              </a:ext>
            </a:extLst>
          </p:cNvPr>
          <p:cNvPicPr>
            <a:picLocks noChangeAspect="1"/>
          </p:cNvPicPr>
          <p:nvPr/>
        </p:nvPicPr>
        <p:blipFill>
          <a:blip r:embed="rId7"/>
          <a:stretch>
            <a:fillRect/>
          </a:stretch>
        </p:blipFill>
        <p:spPr>
          <a:xfrm>
            <a:off x="6401643" y="2088054"/>
            <a:ext cx="607369" cy="607369"/>
          </a:xfrm>
          <a:prstGeom prst="rect">
            <a:avLst/>
          </a:prstGeom>
        </p:spPr>
      </p:pic>
      <p:pic>
        <p:nvPicPr>
          <p:cNvPr id="29" name="Picture 28">
            <a:extLst>
              <a:ext uri="{FF2B5EF4-FFF2-40B4-BE49-F238E27FC236}">
                <a16:creationId xmlns:a16="http://schemas.microsoft.com/office/drawing/2014/main" id="{C830417B-07B5-951C-CACA-DEE4039C93BF}"/>
              </a:ext>
            </a:extLst>
          </p:cNvPr>
          <p:cNvPicPr>
            <a:picLocks noChangeAspect="1"/>
          </p:cNvPicPr>
          <p:nvPr/>
        </p:nvPicPr>
        <p:blipFill>
          <a:blip r:embed="rId8"/>
          <a:stretch>
            <a:fillRect/>
          </a:stretch>
        </p:blipFill>
        <p:spPr>
          <a:xfrm>
            <a:off x="3847154" y="2079954"/>
            <a:ext cx="581916" cy="581916"/>
          </a:xfrm>
          <a:prstGeom prst="rect">
            <a:avLst/>
          </a:prstGeom>
        </p:spPr>
      </p:pic>
      <p:pic>
        <p:nvPicPr>
          <p:cNvPr id="30" name="Picture 29">
            <a:extLst>
              <a:ext uri="{FF2B5EF4-FFF2-40B4-BE49-F238E27FC236}">
                <a16:creationId xmlns:a16="http://schemas.microsoft.com/office/drawing/2014/main" id="{0CAD2A22-664D-63A6-A100-351EEFFE3928}"/>
              </a:ext>
            </a:extLst>
          </p:cNvPr>
          <p:cNvPicPr>
            <a:picLocks noChangeAspect="1"/>
          </p:cNvPicPr>
          <p:nvPr/>
        </p:nvPicPr>
        <p:blipFill>
          <a:blip r:embed="rId8"/>
          <a:stretch>
            <a:fillRect/>
          </a:stretch>
        </p:blipFill>
        <p:spPr>
          <a:xfrm>
            <a:off x="5580173" y="2079954"/>
            <a:ext cx="581916" cy="581916"/>
          </a:xfrm>
          <a:prstGeom prst="rect">
            <a:avLst/>
          </a:prstGeom>
        </p:spPr>
      </p:pic>
      <p:pic>
        <p:nvPicPr>
          <p:cNvPr id="33" name="Picture 32">
            <a:extLst>
              <a:ext uri="{FF2B5EF4-FFF2-40B4-BE49-F238E27FC236}">
                <a16:creationId xmlns:a16="http://schemas.microsoft.com/office/drawing/2014/main" id="{26C0F5C7-AB1F-84D1-C3BE-FBC848DC2730}"/>
              </a:ext>
            </a:extLst>
          </p:cNvPr>
          <p:cNvPicPr>
            <a:picLocks noChangeAspect="1"/>
          </p:cNvPicPr>
          <p:nvPr/>
        </p:nvPicPr>
        <p:blipFill>
          <a:blip r:embed="rId8"/>
          <a:stretch>
            <a:fillRect/>
          </a:stretch>
        </p:blipFill>
        <p:spPr>
          <a:xfrm>
            <a:off x="7313192" y="2079954"/>
            <a:ext cx="581916" cy="581916"/>
          </a:xfrm>
          <a:prstGeom prst="rect">
            <a:avLst/>
          </a:prstGeom>
        </p:spPr>
      </p:pic>
    </p:spTree>
    <p:extLst>
      <p:ext uri="{BB962C8B-B14F-4D97-AF65-F5344CB8AC3E}">
        <p14:creationId xmlns:p14="http://schemas.microsoft.com/office/powerpoint/2010/main" val="2045773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32" grpId="0" animBg="1"/>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6B55D-8450-C896-A379-A663A13B927D}"/>
              </a:ext>
            </a:extLst>
          </p:cNvPr>
          <p:cNvSpPr>
            <a:spLocks noGrp="1"/>
          </p:cNvSpPr>
          <p:nvPr>
            <p:ph type="title"/>
          </p:nvPr>
        </p:nvSpPr>
        <p:spPr/>
        <p:txBody>
          <a:bodyPr/>
          <a:lstStyle/>
          <a:p>
            <a:r>
              <a:rPr lang="en-US" dirty="0"/>
              <a:t>Performance on MBPP+</a:t>
            </a:r>
          </a:p>
        </p:txBody>
      </p:sp>
      <p:graphicFrame>
        <p:nvGraphicFramePr>
          <p:cNvPr id="7" name="Content Placeholder 5">
            <a:extLst>
              <a:ext uri="{FF2B5EF4-FFF2-40B4-BE49-F238E27FC236}">
                <a16:creationId xmlns:a16="http://schemas.microsoft.com/office/drawing/2014/main" id="{D6E4161A-B4F9-CB6A-A043-8B01E3FB5750}"/>
              </a:ext>
            </a:extLst>
          </p:cNvPr>
          <p:cNvGraphicFramePr>
            <a:graphicFrameLocks noGrp="1"/>
          </p:cNvGraphicFramePr>
          <p:nvPr>
            <p:ph idx="1"/>
            <p:extLst>
              <p:ext uri="{D42A27DB-BD31-4B8C-83A1-F6EECF244321}">
                <p14:modId xmlns:p14="http://schemas.microsoft.com/office/powerpoint/2010/main" val="2714472604"/>
              </p:ext>
            </p:extLst>
          </p:nvPr>
        </p:nvGraphicFramePr>
        <p:xfrm>
          <a:off x="3574345" y="1691398"/>
          <a:ext cx="5043310" cy="4351338"/>
        </p:xfrm>
        <a:graphic>
          <a:graphicData uri="http://schemas.openxmlformats.org/drawingml/2006/chart">
            <c:chart xmlns:c="http://schemas.openxmlformats.org/drawingml/2006/chart" xmlns:r="http://schemas.openxmlformats.org/officeDocument/2006/relationships" r:id="rId2"/>
          </a:graphicData>
        </a:graphic>
      </p:graphicFrame>
      <p:sp>
        <p:nvSpPr>
          <p:cNvPr id="5" name="Slide Number Placeholder 4">
            <a:extLst>
              <a:ext uri="{FF2B5EF4-FFF2-40B4-BE49-F238E27FC236}">
                <a16:creationId xmlns:a16="http://schemas.microsoft.com/office/drawing/2014/main" id="{3C375A42-6087-90BB-B773-AE549F8F760C}"/>
              </a:ext>
            </a:extLst>
          </p:cNvPr>
          <p:cNvSpPr>
            <a:spLocks noGrp="1"/>
          </p:cNvSpPr>
          <p:nvPr>
            <p:ph type="sldNum" sz="quarter" idx="12"/>
          </p:nvPr>
        </p:nvSpPr>
        <p:spPr/>
        <p:txBody>
          <a:bodyPr/>
          <a:lstStyle/>
          <a:p>
            <a:fld id="{BA64772F-E81F-0045-92B8-B93AB4530561}" type="slidenum">
              <a:rPr lang="en-US" smtClean="0"/>
              <a:t>46</a:t>
            </a:fld>
            <a:endParaRPr lang="en-US"/>
          </a:p>
        </p:txBody>
      </p:sp>
    </p:spTree>
    <p:extLst>
      <p:ext uri="{BB962C8B-B14F-4D97-AF65-F5344CB8AC3E}">
        <p14:creationId xmlns:p14="http://schemas.microsoft.com/office/powerpoint/2010/main" val="394463629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9F706-FF12-0A88-C3B6-FD20CBECD550}"/>
              </a:ext>
            </a:extLst>
          </p:cNvPr>
          <p:cNvSpPr>
            <a:spLocks noGrp="1"/>
          </p:cNvSpPr>
          <p:nvPr>
            <p:ph type="title"/>
          </p:nvPr>
        </p:nvSpPr>
        <p:spPr/>
        <p:txBody>
          <a:bodyPr/>
          <a:lstStyle/>
          <a:p>
            <a:r>
              <a:rPr lang="en-US" dirty="0"/>
              <a:t>Executor Feedback as Reward</a:t>
            </a:r>
          </a:p>
        </p:txBody>
      </p:sp>
      <p:sp>
        <p:nvSpPr>
          <p:cNvPr id="4" name="Slide Number Placeholder 3">
            <a:extLst>
              <a:ext uri="{FF2B5EF4-FFF2-40B4-BE49-F238E27FC236}">
                <a16:creationId xmlns:a16="http://schemas.microsoft.com/office/drawing/2014/main" id="{826635D2-5105-337F-DDE2-54ABB09C970F}"/>
              </a:ext>
            </a:extLst>
          </p:cNvPr>
          <p:cNvSpPr>
            <a:spLocks noGrp="1"/>
          </p:cNvSpPr>
          <p:nvPr>
            <p:ph type="sldNum" sz="quarter" idx="12"/>
          </p:nvPr>
        </p:nvSpPr>
        <p:spPr/>
        <p:txBody>
          <a:bodyPr/>
          <a:lstStyle/>
          <a:p>
            <a:fld id="{BA64772F-E81F-0045-92B8-B93AB4530561}" type="slidenum">
              <a:rPr lang="en-US" smtClean="0"/>
              <a:t>47</a:t>
            </a:fld>
            <a:endParaRPr lang="en-US"/>
          </a:p>
        </p:txBody>
      </p:sp>
      <p:pic>
        <p:nvPicPr>
          <p:cNvPr id="7" name="Picture 6" descr="program Vector Icons free download in SVG, PNG Format">
            <a:extLst>
              <a:ext uri="{FF2B5EF4-FFF2-40B4-BE49-F238E27FC236}">
                <a16:creationId xmlns:a16="http://schemas.microsoft.com/office/drawing/2014/main" id="{C4782352-DBF7-1F0A-CD66-937DFA39B36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03034" y="2680664"/>
            <a:ext cx="646332" cy="646332"/>
          </a:xfrm>
          <a:prstGeom prst="rect">
            <a:avLst/>
          </a:prstGeom>
          <a:noFill/>
          <a:extLst>
            <a:ext uri="{909E8E84-426E-40DD-AFC4-6F175D3DCCD1}">
              <a14:hiddenFill xmlns:a14="http://schemas.microsoft.com/office/drawing/2010/main">
                <a:solidFill>
                  <a:srgbClr val="FFFFFF"/>
                </a:solidFill>
              </a14:hiddenFill>
            </a:ext>
          </a:extLst>
        </p:spPr>
      </p:pic>
      <p:cxnSp>
        <p:nvCxnSpPr>
          <p:cNvPr id="13" name="Elbow Connector 12">
            <a:extLst>
              <a:ext uri="{FF2B5EF4-FFF2-40B4-BE49-F238E27FC236}">
                <a16:creationId xmlns:a16="http://schemas.microsoft.com/office/drawing/2014/main" id="{A9DCD50B-9DB8-783B-193E-7EA0C23E923C}"/>
              </a:ext>
            </a:extLst>
          </p:cNvPr>
          <p:cNvCxnSpPr>
            <a:cxnSpLocks/>
            <a:stCxn id="7" idx="3"/>
            <a:endCxn id="7176" idx="1"/>
          </p:cNvCxnSpPr>
          <p:nvPr/>
        </p:nvCxnSpPr>
        <p:spPr>
          <a:xfrm flipV="1">
            <a:off x="2849366" y="1979568"/>
            <a:ext cx="1212217" cy="1024262"/>
          </a:xfrm>
          <a:prstGeom prst="bentConnector3">
            <a:avLst>
              <a:gd name="adj1" fmla="val 50000"/>
            </a:avLst>
          </a:prstGeom>
          <a:ln w="12700">
            <a:solidFill>
              <a:schemeClr val="tx1"/>
            </a:solidFill>
            <a:prstDash val="solid"/>
            <a:tailEnd type="triangle"/>
          </a:ln>
        </p:spPr>
        <p:style>
          <a:lnRef idx="2">
            <a:schemeClr val="accent1"/>
          </a:lnRef>
          <a:fillRef idx="0">
            <a:schemeClr val="accent1"/>
          </a:fillRef>
          <a:effectRef idx="1">
            <a:schemeClr val="accent1"/>
          </a:effectRef>
          <a:fontRef idx="minor">
            <a:schemeClr val="tx1"/>
          </a:fontRef>
        </p:style>
      </p:cxnSp>
      <p:cxnSp>
        <p:nvCxnSpPr>
          <p:cNvPr id="33" name="Elbow Connector 32">
            <a:extLst>
              <a:ext uri="{FF2B5EF4-FFF2-40B4-BE49-F238E27FC236}">
                <a16:creationId xmlns:a16="http://schemas.microsoft.com/office/drawing/2014/main" id="{0EA6DAAC-76FD-87EA-4407-4493D77E5542}"/>
              </a:ext>
            </a:extLst>
          </p:cNvPr>
          <p:cNvCxnSpPr>
            <a:cxnSpLocks/>
            <a:stCxn id="7" idx="3"/>
            <a:endCxn id="28" idx="1"/>
          </p:cNvCxnSpPr>
          <p:nvPr/>
        </p:nvCxnSpPr>
        <p:spPr>
          <a:xfrm>
            <a:off x="2849366" y="3003830"/>
            <a:ext cx="1202448" cy="708917"/>
          </a:xfrm>
          <a:prstGeom prst="bentConnector3">
            <a:avLst>
              <a:gd name="adj1" fmla="val 50000"/>
            </a:avLst>
          </a:prstGeom>
          <a:ln w="12700">
            <a:solidFill>
              <a:schemeClr val="tx1"/>
            </a:solidFill>
            <a:prstDash val="solid"/>
            <a:tailEnd type="triangle"/>
          </a:ln>
        </p:spPr>
        <p:style>
          <a:lnRef idx="2">
            <a:schemeClr val="accent1"/>
          </a:lnRef>
          <a:fillRef idx="0">
            <a:schemeClr val="accent1"/>
          </a:fillRef>
          <a:effectRef idx="1">
            <a:schemeClr val="accent1"/>
          </a:effectRef>
          <a:fontRef idx="minor">
            <a:schemeClr val="tx1"/>
          </a:fontRef>
        </p:style>
      </p:cxnSp>
      <p:grpSp>
        <p:nvGrpSpPr>
          <p:cNvPr id="46" name="Group 45">
            <a:extLst>
              <a:ext uri="{FF2B5EF4-FFF2-40B4-BE49-F238E27FC236}">
                <a16:creationId xmlns:a16="http://schemas.microsoft.com/office/drawing/2014/main" id="{0B3C483E-00B2-5256-3E84-9943CED14C99}"/>
              </a:ext>
            </a:extLst>
          </p:cNvPr>
          <p:cNvGrpSpPr/>
          <p:nvPr/>
        </p:nvGrpSpPr>
        <p:grpSpPr>
          <a:xfrm>
            <a:off x="3910117" y="3043522"/>
            <a:ext cx="1964897" cy="1736774"/>
            <a:chOff x="7834937" y="3924704"/>
            <a:chExt cx="1964897" cy="1736774"/>
          </a:xfrm>
        </p:grpSpPr>
        <p:grpSp>
          <p:nvGrpSpPr>
            <p:cNvPr id="32" name="Group 31">
              <a:extLst>
                <a:ext uri="{FF2B5EF4-FFF2-40B4-BE49-F238E27FC236}">
                  <a16:creationId xmlns:a16="http://schemas.microsoft.com/office/drawing/2014/main" id="{94B9961F-F056-AA74-1C0F-35B3A15FED97}"/>
                </a:ext>
              </a:extLst>
            </p:cNvPr>
            <p:cNvGrpSpPr/>
            <p:nvPr/>
          </p:nvGrpSpPr>
          <p:grpSpPr>
            <a:xfrm>
              <a:off x="7976634" y="3924704"/>
              <a:ext cx="1670438" cy="391423"/>
              <a:chOff x="7595142" y="3763211"/>
              <a:chExt cx="1670438" cy="391423"/>
            </a:xfrm>
          </p:grpSpPr>
          <p:sp>
            <p:nvSpPr>
              <p:cNvPr id="19" name="TextBox 18">
                <a:extLst>
                  <a:ext uri="{FF2B5EF4-FFF2-40B4-BE49-F238E27FC236}">
                    <a16:creationId xmlns:a16="http://schemas.microsoft.com/office/drawing/2014/main" id="{33D6739D-ABAA-3341-779E-D5F14DF3874E}"/>
                  </a:ext>
                </a:extLst>
              </p:cNvPr>
              <p:cNvSpPr txBox="1"/>
              <p:nvPr/>
            </p:nvSpPr>
            <p:spPr>
              <a:xfrm>
                <a:off x="8012803" y="3785979"/>
                <a:ext cx="1188146" cy="338554"/>
              </a:xfrm>
              <a:prstGeom prst="rect">
                <a:avLst/>
              </a:prstGeom>
              <a:noFill/>
            </p:spPr>
            <p:txBody>
              <a:bodyPr wrap="none" rtlCol="0">
                <a:spAutoFit/>
              </a:bodyPr>
              <a:lstStyle/>
              <a:p>
                <a:r>
                  <a:rPr lang="en-US" sz="1600" dirty="0"/>
                  <a:t>Test Case 1</a:t>
                </a:r>
              </a:p>
            </p:txBody>
          </p:sp>
          <p:pic>
            <p:nvPicPr>
              <p:cNvPr id="24" name="Picture 4" descr="10,800+ Tick Wrong Icon Stock Illustrations, Royalty-Free Vector Graphics &amp;  Clip Art - iStock">
                <a:extLst>
                  <a:ext uri="{FF2B5EF4-FFF2-40B4-BE49-F238E27FC236}">
                    <a16:creationId xmlns:a16="http://schemas.microsoft.com/office/drawing/2014/main" id="{6DFA4961-EE9F-CCD3-2732-9C0B41D5D22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0579" t="13465" r="4829" b="15472"/>
              <a:stretch/>
            </p:blipFill>
            <p:spPr bwMode="auto">
              <a:xfrm>
                <a:off x="7661380" y="3816188"/>
                <a:ext cx="289249" cy="285468"/>
              </a:xfrm>
              <a:prstGeom prst="rect">
                <a:avLst/>
              </a:prstGeom>
              <a:noFill/>
              <a:extLst>
                <a:ext uri="{909E8E84-426E-40DD-AFC4-6F175D3DCCD1}">
                  <a14:hiddenFill xmlns:a14="http://schemas.microsoft.com/office/drawing/2010/main">
                    <a:solidFill>
                      <a:srgbClr val="FFFFFF"/>
                    </a:solidFill>
                  </a14:hiddenFill>
                </a:ext>
              </a:extLst>
            </p:spPr>
          </p:pic>
          <p:sp>
            <p:nvSpPr>
              <p:cNvPr id="27" name="Rounded Rectangle 26">
                <a:extLst>
                  <a:ext uri="{FF2B5EF4-FFF2-40B4-BE49-F238E27FC236}">
                    <a16:creationId xmlns:a16="http://schemas.microsoft.com/office/drawing/2014/main" id="{38DBBBD7-1513-D369-4094-71A05E7DFCB9}"/>
                  </a:ext>
                </a:extLst>
              </p:cNvPr>
              <p:cNvSpPr/>
              <p:nvPr/>
            </p:nvSpPr>
            <p:spPr>
              <a:xfrm>
                <a:off x="7595142" y="3763211"/>
                <a:ext cx="1670438" cy="391423"/>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1" name="Group 30">
              <a:extLst>
                <a:ext uri="{FF2B5EF4-FFF2-40B4-BE49-F238E27FC236}">
                  <a16:creationId xmlns:a16="http://schemas.microsoft.com/office/drawing/2014/main" id="{40A80531-8102-CC3D-523C-41FCA5690030}"/>
                </a:ext>
              </a:extLst>
            </p:cNvPr>
            <p:cNvGrpSpPr/>
            <p:nvPr/>
          </p:nvGrpSpPr>
          <p:grpSpPr>
            <a:xfrm>
              <a:off x="7976634" y="4398217"/>
              <a:ext cx="1670438" cy="391423"/>
              <a:chOff x="7595142" y="4236724"/>
              <a:chExt cx="1670438" cy="391423"/>
            </a:xfrm>
          </p:grpSpPr>
          <p:sp>
            <p:nvSpPr>
              <p:cNvPr id="21" name="TextBox 20">
                <a:extLst>
                  <a:ext uri="{FF2B5EF4-FFF2-40B4-BE49-F238E27FC236}">
                    <a16:creationId xmlns:a16="http://schemas.microsoft.com/office/drawing/2014/main" id="{E0EF65BC-8643-3C65-7C49-58DAF4907191}"/>
                  </a:ext>
                </a:extLst>
              </p:cNvPr>
              <p:cNvSpPr txBox="1"/>
              <p:nvPr/>
            </p:nvSpPr>
            <p:spPr>
              <a:xfrm>
                <a:off x="8012803" y="4266165"/>
                <a:ext cx="1188146" cy="338554"/>
              </a:xfrm>
              <a:prstGeom prst="rect">
                <a:avLst/>
              </a:prstGeom>
              <a:noFill/>
            </p:spPr>
            <p:txBody>
              <a:bodyPr wrap="none" rtlCol="0">
                <a:spAutoFit/>
              </a:bodyPr>
              <a:lstStyle/>
              <a:p>
                <a:r>
                  <a:rPr lang="en-US" sz="1600" dirty="0"/>
                  <a:t>Test Case 2</a:t>
                </a:r>
              </a:p>
            </p:txBody>
          </p:sp>
          <p:pic>
            <p:nvPicPr>
              <p:cNvPr id="26" name="Picture 4" descr="10,800+ Tick Wrong Icon Stock Illustrations, Royalty-Free Vector Graphics &amp;  Clip Art - iStock">
                <a:extLst>
                  <a:ext uri="{FF2B5EF4-FFF2-40B4-BE49-F238E27FC236}">
                    <a16:creationId xmlns:a16="http://schemas.microsoft.com/office/drawing/2014/main" id="{78B38E8E-7B5B-C437-B520-EABE6D1E8A2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0579" t="13465" r="4829" b="15472"/>
              <a:stretch/>
            </p:blipFill>
            <p:spPr bwMode="auto">
              <a:xfrm>
                <a:off x="7661380" y="4296374"/>
                <a:ext cx="289249" cy="285468"/>
              </a:xfrm>
              <a:prstGeom prst="rect">
                <a:avLst/>
              </a:prstGeom>
              <a:noFill/>
              <a:extLst>
                <a:ext uri="{909E8E84-426E-40DD-AFC4-6F175D3DCCD1}">
                  <a14:hiddenFill xmlns:a14="http://schemas.microsoft.com/office/drawing/2010/main">
                    <a:solidFill>
                      <a:srgbClr val="FFFFFF"/>
                    </a:solidFill>
                  </a14:hiddenFill>
                </a:ext>
              </a:extLst>
            </p:spPr>
          </p:pic>
          <p:sp>
            <p:nvSpPr>
              <p:cNvPr id="28" name="Rounded Rectangle 27">
                <a:extLst>
                  <a:ext uri="{FF2B5EF4-FFF2-40B4-BE49-F238E27FC236}">
                    <a16:creationId xmlns:a16="http://schemas.microsoft.com/office/drawing/2014/main" id="{6479EC5D-934D-A19C-B05D-FC50A5ECCACF}"/>
                  </a:ext>
                </a:extLst>
              </p:cNvPr>
              <p:cNvSpPr/>
              <p:nvPr/>
            </p:nvSpPr>
            <p:spPr>
              <a:xfrm>
                <a:off x="7595142" y="4236724"/>
                <a:ext cx="1670438" cy="391423"/>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0" name="Group 29">
              <a:extLst>
                <a:ext uri="{FF2B5EF4-FFF2-40B4-BE49-F238E27FC236}">
                  <a16:creationId xmlns:a16="http://schemas.microsoft.com/office/drawing/2014/main" id="{55CAEAB8-7EB8-267B-83E6-E180741DC906}"/>
                </a:ext>
              </a:extLst>
            </p:cNvPr>
            <p:cNvGrpSpPr/>
            <p:nvPr/>
          </p:nvGrpSpPr>
          <p:grpSpPr>
            <a:xfrm>
              <a:off x="7976634" y="4866224"/>
              <a:ext cx="1670438" cy="391423"/>
              <a:chOff x="7595142" y="4704731"/>
              <a:chExt cx="1670438" cy="391423"/>
            </a:xfrm>
          </p:grpSpPr>
          <p:sp>
            <p:nvSpPr>
              <p:cNvPr id="23" name="TextBox 22">
                <a:extLst>
                  <a:ext uri="{FF2B5EF4-FFF2-40B4-BE49-F238E27FC236}">
                    <a16:creationId xmlns:a16="http://schemas.microsoft.com/office/drawing/2014/main" id="{C34338E3-9F10-8868-AC68-3EE22BD3E609}"/>
                  </a:ext>
                </a:extLst>
              </p:cNvPr>
              <p:cNvSpPr txBox="1"/>
              <p:nvPr/>
            </p:nvSpPr>
            <p:spPr>
              <a:xfrm>
                <a:off x="8012803" y="4722905"/>
                <a:ext cx="1188146" cy="338554"/>
              </a:xfrm>
              <a:prstGeom prst="rect">
                <a:avLst/>
              </a:prstGeom>
              <a:noFill/>
            </p:spPr>
            <p:txBody>
              <a:bodyPr wrap="none" rtlCol="0">
                <a:spAutoFit/>
              </a:bodyPr>
              <a:lstStyle/>
              <a:p>
                <a:r>
                  <a:rPr lang="en-US" sz="1600" dirty="0"/>
                  <a:t>Test Case 3</a:t>
                </a:r>
              </a:p>
            </p:txBody>
          </p:sp>
          <p:pic>
            <p:nvPicPr>
              <p:cNvPr id="7172" name="Picture 4" descr="10,800+ Tick Wrong Icon Stock Illustrations, Royalty-Free Vector Graphics &amp;  Clip Art - iStock">
                <a:extLst>
                  <a:ext uri="{FF2B5EF4-FFF2-40B4-BE49-F238E27FC236}">
                    <a16:creationId xmlns:a16="http://schemas.microsoft.com/office/drawing/2014/main" id="{74BF16A5-3522-9AAF-59DC-C0D0E27149D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829" t="14527" r="50579" b="14410"/>
              <a:stretch/>
            </p:blipFill>
            <p:spPr bwMode="auto">
              <a:xfrm>
                <a:off x="7681791" y="4753114"/>
                <a:ext cx="289249" cy="285468"/>
              </a:xfrm>
              <a:prstGeom prst="rect">
                <a:avLst/>
              </a:prstGeom>
              <a:noFill/>
              <a:extLst>
                <a:ext uri="{909E8E84-426E-40DD-AFC4-6F175D3DCCD1}">
                  <a14:hiddenFill xmlns:a14="http://schemas.microsoft.com/office/drawing/2010/main">
                    <a:solidFill>
                      <a:srgbClr val="FFFFFF"/>
                    </a:solidFill>
                  </a14:hiddenFill>
                </a:ext>
              </a:extLst>
            </p:spPr>
          </p:pic>
          <p:sp>
            <p:nvSpPr>
              <p:cNvPr id="29" name="Rounded Rectangle 28">
                <a:extLst>
                  <a:ext uri="{FF2B5EF4-FFF2-40B4-BE49-F238E27FC236}">
                    <a16:creationId xmlns:a16="http://schemas.microsoft.com/office/drawing/2014/main" id="{17A3081B-E8F4-7C2A-8D70-BAEB9F6C5BFE}"/>
                  </a:ext>
                </a:extLst>
              </p:cNvPr>
              <p:cNvSpPr/>
              <p:nvPr/>
            </p:nvSpPr>
            <p:spPr>
              <a:xfrm>
                <a:off x="7595142" y="4704731"/>
                <a:ext cx="1670438" cy="391423"/>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9" name="TextBox 38">
              <a:extLst>
                <a:ext uri="{FF2B5EF4-FFF2-40B4-BE49-F238E27FC236}">
                  <a16:creationId xmlns:a16="http://schemas.microsoft.com/office/drawing/2014/main" id="{A9FA5382-235A-501D-214C-748123E67853}"/>
                </a:ext>
              </a:extLst>
            </p:cNvPr>
            <p:cNvSpPr txBox="1"/>
            <p:nvPr/>
          </p:nvSpPr>
          <p:spPr>
            <a:xfrm>
              <a:off x="7834937" y="5292146"/>
              <a:ext cx="1964897" cy="369332"/>
            </a:xfrm>
            <a:prstGeom prst="rect">
              <a:avLst/>
            </a:prstGeom>
            <a:noFill/>
          </p:spPr>
          <p:txBody>
            <a:bodyPr wrap="none" rtlCol="0">
              <a:spAutoFit/>
            </a:bodyPr>
            <a:lstStyle/>
            <a:p>
              <a:r>
                <a:rPr lang="en-US" dirty="0"/>
                <a:t>Reward Feedback</a:t>
              </a:r>
            </a:p>
          </p:txBody>
        </p:sp>
      </p:grpSp>
      <p:pic>
        <p:nvPicPr>
          <p:cNvPr id="7174" name="Picture 6">
            <a:extLst>
              <a:ext uri="{FF2B5EF4-FFF2-40B4-BE49-F238E27FC236}">
                <a16:creationId xmlns:a16="http://schemas.microsoft.com/office/drawing/2014/main" id="{858834F7-A0D3-4E73-2992-AD6686EE7C4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6308" y="2567790"/>
            <a:ext cx="854075" cy="854075"/>
          </a:xfrm>
          <a:prstGeom prst="rect">
            <a:avLst/>
          </a:prstGeom>
          <a:noFill/>
          <a:extLst>
            <a:ext uri="{909E8E84-426E-40DD-AFC4-6F175D3DCCD1}">
              <a14:hiddenFill xmlns:a14="http://schemas.microsoft.com/office/drawing/2010/main">
                <a:solidFill>
                  <a:srgbClr val="FFFFFF"/>
                </a:solidFill>
              </a14:hiddenFill>
            </a:ext>
          </a:extLst>
        </p:spPr>
      </p:pic>
      <p:grpSp>
        <p:nvGrpSpPr>
          <p:cNvPr id="7169" name="Group 7168">
            <a:extLst>
              <a:ext uri="{FF2B5EF4-FFF2-40B4-BE49-F238E27FC236}">
                <a16:creationId xmlns:a16="http://schemas.microsoft.com/office/drawing/2014/main" id="{8A50C95B-A92B-B8AE-67F9-021F2CC886C5}"/>
              </a:ext>
            </a:extLst>
          </p:cNvPr>
          <p:cNvGrpSpPr/>
          <p:nvPr/>
        </p:nvGrpSpPr>
        <p:grpSpPr>
          <a:xfrm>
            <a:off x="4009933" y="1643750"/>
            <a:ext cx="1916166" cy="1077926"/>
            <a:chOff x="4009933" y="2238111"/>
            <a:chExt cx="1916166" cy="1077926"/>
          </a:xfrm>
        </p:grpSpPr>
        <p:sp>
          <p:nvSpPr>
            <p:cNvPr id="17" name="TextBox 16">
              <a:extLst>
                <a:ext uri="{FF2B5EF4-FFF2-40B4-BE49-F238E27FC236}">
                  <a16:creationId xmlns:a16="http://schemas.microsoft.com/office/drawing/2014/main" id="{9DA33B05-D1AC-E466-D73E-A6DF3E8A0AA2}"/>
                </a:ext>
              </a:extLst>
            </p:cNvPr>
            <p:cNvSpPr txBox="1"/>
            <p:nvPr/>
          </p:nvSpPr>
          <p:spPr>
            <a:xfrm>
              <a:off x="4009933" y="2946705"/>
              <a:ext cx="1916166" cy="369332"/>
            </a:xfrm>
            <a:prstGeom prst="rect">
              <a:avLst/>
            </a:prstGeom>
            <a:noFill/>
          </p:spPr>
          <p:txBody>
            <a:bodyPr wrap="none" rtlCol="0">
              <a:spAutoFit/>
            </a:bodyPr>
            <a:lstStyle/>
            <a:p>
              <a:r>
                <a:rPr lang="en-US" dirty="0"/>
                <a:t>Output Feedback</a:t>
              </a:r>
            </a:p>
          </p:txBody>
        </p:sp>
        <p:grpSp>
          <p:nvGrpSpPr>
            <p:cNvPr id="60" name="Group 59">
              <a:extLst>
                <a:ext uri="{FF2B5EF4-FFF2-40B4-BE49-F238E27FC236}">
                  <a16:creationId xmlns:a16="http://schemas.microsoft.com/office/drawing/2014/main" id="{1E0AD0B8-F19C-5C51-D974-B91FC0A2588A}"/>
                </a:ext>
              </a:extLst>
            </p:cNvPr>
            <p:cNvGrpSpPr/>
            <p:nvPr/>
          </p:nvGrpSpPr>
          <p:grpSpPr>
            <a:xfrm>
              <a:off x="4061583" y="2238111"/>
              <a:ext cx="1673629" cy="708594"/>
              <a:chOff x="3993003" y="2238111"/>
              <a:chExt cx="1673629" cy="708594"/>
            </a:xfrm>
          </p:grpSpPr>
          <p:pic>
            <p:nvPicPr>
              <p:cNvPr id="7176" name="Picture 8" descr="Error message - Free computer icons">
                <a:extLst>
                  <a:ext uri="{FF2B5EF4-FFF2-40B4-BE49-F238E27FC236}">
                    <a16:creationId xmlns:a16="http://schemas.microsoft.com/office/drawing/2014/main" id="{AC026418-7CA9-635E-E8D8-D4A5A2CBACD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993003" y="2238111"/>
                <a:ext cx="671635" cy="671635"/>
              </a:xfrm>
              <a:prstGeom prst="rect">
                <a:avLst/>
              </a:prstGeom>
              <a:noFill/>
              <a:extLst>
                <a:ext uri="{909E8E84-426E-40DD-AFC4-6F175D3DCCD1}">
                  <a14:hiddenFill xmlns:a14="http://schemas.microsoft.com/office/drawing/2010/main">
                    <a:solidFill>
                      <a:srgbClr val="FFFFFF"/>
                    </a:solidFill>
                  </a14:hiddenFill>
                </a:ext>
              </a:extLst>
            </p:spPr>
          </p:pic>
          <p:pic>
            <p:nvPicPr>
              <p:cNvPr id="7182" name="Picture 14" descr="Message Generic Blue icon | Freepik">
                <a:extLst>
                  <a:ext uri="{FF2B5EF4-FFF2-40B4-BE49-F238E27FC236}">
                    <a16:creationId xmlns:a16="http://schemas.microsoft.com/office/drawing/2014/main" id="{9DC88F6B-588E-E294-A482-9395E27CB4CA}"/>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14666" b="13606"/>
              <a:stretch/>
            </p:blipFill>
            <p:spPr bwMode="auto">
              <a:xfrm>
                <a:off x="4812556" y="2334084"/>
                <a:ext cx="854076" cy="612621"/>
              </a:xfrm>
              <a:prstGeom prst="rect">
                <a:avLst/>
              </a:prstGeom>
              <a:noFill/>
              <a:extLst>
                <a:ext uri="{909E8E84-426E-40DD-AFC4-6F175D3DCCD1}">
                  <a14:hiddenFill xmlns:a14="http://schemas.microsoft.com/office/drawing/2010/main">
                    <a:solidFill>
                      <a:srgbClr val="FFFFFF"/>
                    </a:solidFill>
                  </a14:hiddenFill>
                </a:ext>
              </a:extLst>
            </p:spPr>
          </p:pic>
        </p:grpSp>
      </p:grpSp>
      <p:cxnSp>
        <p:nvCxnSpPr>
          <p:cNvPr id="62" name="Straight Arrow Connector 61">
            <a:extLst>
              <a:ext uri="{FF2B5EF4-FFF2-40B4-BE49-F238E27FC236}">
                <a16:creationId xmlns:a16="http://schemas.microsoft.com/office/drawing/2014/main" id="{0887BE72-F5A2-F944-65D9-C4D6F64456F7}"/>
              </a:ext>
            </a:extLst>
          </p:cNvPr>
          <p:cNvCxnSpPr>
            <a:stCxn id="7174" idx="3"/>
            <a:endCxn id="7" idx="1"/>
          </p:cNvCxnSpPr>
          <p:nvPr/>
        </p:nvCxnSpPr>
        <p:spPr>
          <a:xfrm>
            <a:off x="1520383" y="2994828"/>
            <a:ext cx="682651" cy="9002"/>
          </a:xfrm>
          <a:prstGeom prst="straightConnector1">
            <a:avLst/>
          </a:prstGeom>
          <a:ln w="12700">
            <a:solidFill>
              <a:schemeClr val="tx1"/>
            </a:solidFill>
            <a:tailEnd type="triangle"/>
          </a:ln>
        </p:spPr>
        <p:style>
          <a:lnRef idx="2">
            <a:schemeClr val="accent1"/>
          </a:lnRef>
          <a:fillRef idx="0">
            <a:schemeClr val="accent1"/>
          </a:fillRef>
          <a:effectRef idx="1">
            <a:schemeClr val="accent1"/>
          </a:effectRef>
          <a:fontRef idx="minor">
            <a:schemeClr val="tx1"/>
          </a:fontRef>
        </p:style>
      </p:cxnSp>
      <p:sp>
        <p:nvSpPr>
          <p:cNvPr id="63" name="TextBox 62">
            <a:extLst>
              <a:ext uri="{FF2B5EF4-FFF2-40B4-BE49-F238E27FC236}">
                <a16:creationId xmlns:a16="http://schemas.microsoft.com/office/drawing/2014/main" id="{BA3E3820-F294-519F-C72C-973993E94BAC}"/>
              </a:ext>
            </a:extLst>
          </p:cNvPr>
          <p:cNvSpPr txBox="1"/>
          <p:nvPr/>
        </p:nvSpPr>
        <p:spPr>
          <a:xfrm>
            <a:off x="6411187" y="1775668"/>
            <a:ext cx="4189608" cy="369332"/>
          </a:xfrm>
          <a:prstGeom prst="rect">
            <a:avLst/>
          </a:prstGeom>
          <a:noFill/>
        </p:spPr>
        <p:txBody>
          <a:bodyPr wrap="none" rtlCol="0">
            <a:spAutoFit/>
          </a:bodyPr>
          <a:lstStyle/>
          <a:p>
            <a:pPr marL="285750" indent="-285750">
              <a:buFont typeface="Arial" panose="020B0604020202020204" pitchFamily="34" charset="0"/>
              <a:buChar char="•"/>
            </a:pPr>
            <a:r>
              <a:rPr lang="en-US" dirty="0"/>
              <a:t>Can’t reflect correctness, complexity.</a:t>
            </a:r>
          </a:p>
        </p:txBody>
      </p:sp>
      <p:sp>
        <p:nvSpPr>
          <p:cNvPr id="7168" name="TextBox 7167">
            <a:extLst>
              <a:ext uri="{FF2B5EF4-FFF2-40B4-BE49-F238E27FC236}">
                <a16:creationId xmlns:a16="http://schemas.microsoft.com/office/drawing/2014/main" id="{C58FC5D0-0222-5E58-A132-957EC178FD22}"/>
              </a:ext>
            </a:extLst>
          </p:cNvPr>
          <p:cNvSpPr txBox="1"/>
          <p:nvPr/>
        </p:nvSpPr>
        <p:spPr>
          <a:xfrm>
            <a:off x="6411187" y="3539126"/>
            <a:ext cx="4058290" cy="369332"/>
          </a:xfrm>
          <a:prstGeom prst="rect">
            <a:avLst/>
          </a:prstGeom>
          <a:noFill/>
        </p:spPr>
        <p:txBody>
          <a:bodyPr wrap="none" rtlCol="0">
            <a:spAutoFit/>
          </a:bodyPr>
          <a:lstStyle/>
          <a:p>
            <a:pPr marL="285750" indent="-285750">
              <a:buFont typeface="Arial" panose="020B0604020202020204" pitchFamily="34" charset="0"/>
              <a:buChar char="•"/>
            </a:pPr>
            <a:r>
              <a:rPr lang="en-US" dirty="0"/>
              <a:t>Can reflect correctness, complexity.</a:t>
            </a:r>
          </a:p>
        </p:txBody>
      </p:sp>
      <p:pic>
        <p:nvPicPr>
          <p:cNvPr id="6" name="Picture 2" descr="Confused Emoji Images – Browse 32,447 Stock Photos, Vectors, and Video |  Adobe Stock">
            <a:extLst>
              <a:ext uri="{FF2B5EF4-FFF2-40B4-BE49-F238E27FC236}">
                <a16:creationId xmlns:a16="http://schemas.microsoft.com/office/drawing/2014/main" id="{2512C348-B82E-BF85-A6AA-4DC40F58E0BD}"/>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750850" y="5589716"/>
            <a:ext cx="754556" cy="754556"/>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ular Callout 7">
            <a:extLst>
              <a:ext uri="{FF2B5EF4-FFF2-40B4-BE49-F238E27FC236}">
                <a16:creationId xmlns:a16="http://schemas.microsoft.com/office/drawing/2014/main" id="{A49B697F-FEA3-2B03-6FEE-6196298980BB}"/>
              </a:ext>
            </a:extLst>
          </p:cNvPr>
          <p:cNvSpPr/>
          <p:nvPr/>
        </p:nvSpPr>
        <p:spPr>
          <a:xfrm>
            <a:off x="2716073" y="4942470"/>
            <a:ext cx="6282966" cy="542065"/>
          </a:xfrm>
          <a:prstGeom prst="wedgeRectCallout">
            <a:avLst>
              <a:gd name="adj1" fmla="val -39131"/>
              <a:gd name="adj2" fmla="val 89193"/>
            </a:avLst>
          </a:prstGeom>
          <a:ln>
            <a:solidFill>
              <a:schemeClr val="tx1">
                <a:lumMod val="50000"/>
                <a:lumOff val="50000"/>
              </a:schemeClr>
            </a:solidFill>
          </a:ln>
        </p:spPr>
        <p:style>
          <a:lnRef idx="2">
            <a:schemeClr val="accent6"/>
          </a:lnRef>
          <a:fillRef idx="1">
            <a:schemeClr val="lt1"/>
          </a:fillRef>
          <a:effectRef idx="0">
            <a:schemeClr val="accent6"/>
          </a:effectRef>
          <a:fontRef idx="minor">
            <a:schemeClr val="dk1"/>
          </a:fontRef>
        </p:style>
        <p:txBody>
          <a:bodyPr rtlCol="0" anchor="ctr"/>
          <a:lstStyle/>
          <a:p>
            <a:r>
              <a:rPr lang="en-US" dirty="0"/>
              <a:t>How can we automatically construct high-quality test cases?</a:t>
            </a:r>
          </a:p>
        </p:txBody>
      </p:sp>
    </p:spTree>
    <p:extLst>
      <p:ext uri="{BB962C8B-B14F-4D97-AF65-F5344CB8AC3E}">
        <p14:creationId xmlns:p14="http://schemas.microsoft.com/office/powerpoint/2010/main" val="14699403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169"/>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3"/>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63"/>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3"/>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16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3" grpId="0"/>
      <p:bldP spid="7168" grpId="0"/>
      <p:bldP spid="8" grpId="0" animBg="1"/>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68491E-785D-37EC-A28D-52A0A03B091C}"/>
              </a:ext>
            </a:extLst>
          </p:cNvPr>
          <p:cNvSpPr>
            <a:spLocks noGrp="1"/>
          </p:cNvSpPr>
          <p:nvPr>
            <p:ph type="title"/>
          </p:nvPr>
        </p:nvSpPr>
        <p:spPr/>
        <p:txBody>
          <a:bodyPr/>
          <a:lstStyle/>
          <a:p>
            <a:r>
              <a:rPr lang="en-US" dirty="0"/>
              <a:t>Automated Test Case Generation</a:t>
            </a:r>
          </a:p>
        </p:txBody>
      </p:sp>
      <p:sp>
        <p:nvSpPr>
          <p:cNvPr id="5" name="Slide Number Placeholder 4">
            <a:extLst>
              <a:ext uri="{FF2B5EF4-FFF2-40B4-BE49-F238E27FC236}">
                <a16:creationId xmlns:a16="http://schemas.microsoft.com/office/drawing/2014/main" id="{11C64306-D2AE-DAF2-4C8D-72EC0E6F8C01}"/>
              </a:ext>
            </a:extLst>
          </p:cNvPr>
          <p:cNvSpPr>
            <a:spLocks noGrp="1"/>
          </p:cNvSpPr>
          <p:nvPr>
            <p:ph type="sldNum" sz="quarter" idx="12"/>
          </p:nvPr>
        </p:nvSpPr>
        <p:spPr/>
        <p:txBody>
          <a:bodyPr/>
          <a:lstStyle/>
          <a:p>
            <a:fld id="{BA64772F-E81F-0045-92B8-B93AB4530561}" type="slidenum">
              <a:rPr lang="en-US" smtClean="0"/>
              <a:t>48</a:t>
            </a:fld>
            <a:endParaRPr lang="en-US"/>
          </a:p>
        </p:txBody>
      </p:sp>
      <p:sp>
        <p:nvSpPr>
          <p:cNvPr id="6" name="Rectangle 5">
            <a:extLst>
              <a:ext uri="{FF2B5EF4-FFF2-40B4-BE49-F238E27FC236}">
                <a16:creationId xmlns:a16="http://schemas.microsoft.com/office/drawing/2014/main" id="{5250C685-669E-3652-678E-5367D07AC326}"/>
              </a:ext>
            </a:extLst>
          </p:cNvPr>
          <p:cNvSpPr/>
          <p:nvPr/>
        </p:nvSpPr>
        <p:spPr>
          <a:xfrm>
            <a:off x="949095" y="2732217"/>
            <a:ext cx="1451844" cy="675705"/>
          </a:xfrm>
          <a:prstGeom prst="rect">
            <a:avLst/>
          </a:prstGeom>
          <a:solidFill>
            <a:srgbClr val="F8F4F2"/>
          </a:solidFill>
          <a:ln w="127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Code + Text</a:t>
            </a:r>
          </a:p>
          <a:p>
            <a:pPr algn="ctr"/>
            <a:r>
              <a:rPr lang="en-US" dirty="0">
                <a:solidFill>
                  <a:schemeClr val="tx1"/>
                </a:solidFill>
              </a:rPr>
              <a:t>Blocks</a:t>
            </a:r>
          </a:p>
        </p:txBody>
      </p:sp>
      <p:sp>
        <p:nvSpPr>
          <p:cNvPr id="8" name="TextBox 7">
            <a:extLst>
              <a:ext uri="{FF2B5EF4-FFF2-40B4-BE49-F238E27FC236}">
                <a16:creationId xmlns:a16="http://schemas.microsoft.com/office/drawing/2014/main" id="{FA08FC22-2B89-80F6-6ACB-5BE8B7237E09}"/>
              </a:ext>
            </a:extLst>
          </p:cNvPr>
          <p:cNvSpPr txBox="1"/>
          <p:nvPr/>
        </p:nvSpPr>
        <p:spPr>
          <a:xfrm>
            <a:off x="949095" y="1905828"/>
            <a:ext cx="1816909" cy="369332"/>
          </a:xfrm>
          <a:prstGeom prst="rect">
            <a:avLst/>
          </a:prstGeom>
          <a:solidFill>
            <a:srgbClr val="F5E5FA"/>
          </a:solidFill>
          <a:ln>
            <a:solidFill>
              <a:schemeClr val="accent1">
                <a:shade val="15000"/>
              </a:schemeClr>
            </a:solidFill>
          </a:ln>
        </p:spPr>
        <p:txBody>
          <a:bodyPr wrap="square" rtlCol="0">
            <a:spAutoFit/>
          </a:bodyPr>
          <a:lstStyle/>
          <a:p>
            <a:pPr algn="ctr"/>
            <a:r>
              <a:rPr lang="en-US" dirty="0"/>
              <a:t>Seed Noisy Data</a:t>
            </a:r>
          </a:p>
        </p:txBody>
      </p:sp>
      <p:sp>
        <p:nvSpPr>
          <p:cNvPr id="13" name="TextBox 12">
            <a:extLst>
              <a:ext uri="{FF2B5EF4-FFF2-40B4-BE49-F238E27FC236}">
                <a16:creationId xmlns:a16="http://schemas.microsoft.com/office/drawing/2014/main" id="{CD8E86B1-E38E-5AA8-EC5B-00807B14CF74}"/>
              </a:ext>
            </a:extLst>
          </p:cNvPr>
          <p:cNvSpPr txBox="1"/>
          <p:nvPr/>
        </p:nvSpPr>
        <p:spPr>
          <a:xfrm>
            <a:off x="838200" y="6287644"/>
            <a:ext cx="10015904" cy="430887"/>
          </a:xfrm>
          <a:prstGeom prst="rect">
            <a:avLst/>
          </a:prstGeom>
          <a:noFill/>
        </p:spPr>
        <p:txBody>
          <a:bodyPr wrap="square">
            <a:spAutoFit/>
          </a:bodyPr>
          <a:lstStyle/>
          <a:p>
            <a:r>
              <a:rPr lang="en-US" sz="1100" dirty="0"/>
              <a:t>Wei, </a:t>
            </a:r>
            <a:r>
              <a:rPr lang="en-US" sz="1100" dirty="0" err="1"/>
              <a:t>Yuxiang</a:t>
            </a:r>
            <a:r>
              <a:rPr lang="en-US" sz="1100" dirty="0"/>
              <a:t>, et al. "</a:t>
            </a:r>
            <a:r>
              <a:rPr lang="en-US" sz="1100" dirty="0" err="1"/>
              <a:t>Magicoder</a:t>
            </a:r>
            <a:r>
              <a:rPr lang="en-US" sz="1100" dirty="0"/>
              <a:t>: Empowering code generation with </a:t>
            </a:r>
            <a:r>
              <a:rPr lang="en-US" sz="1100" dirty="0" err="1"/>
              <a:t>oss</a:t>
            </a:r>
            <a:r>
              <a:rPr lang="en-US" sz="1100" dirty="0"/>
              <a:t>-instruct." Forty-first International Conference on Machine Learning. 2024.</a:t>
            </a:r>
          </a:p>
          <a:p>
            <a:r>
              <a:rPr lang="en-US" sz="1100" dirty="0"/>
              <a:t>Luo, Ziyang, et al. "</a:t>
            </a:r>
            <a:r>
              <a:rPr lang="en-US" sz="1100" dirty="0" err="1"/>
              <a:t>WizardCoder</a:t>
            </a:r>
            <a:r>
              <a:rPr lang="en-US" sz="1100" dirty="0"/>
              <a:t>: Empowering Code Large Language Models with </a:t>
            </a:r>
            <a:r>
              <a:rPr lang="en-US" sz="1100" dirty="0" err="1"/>
              <a:t>Evol</a:t>
            </a:r>
            <a:r>
              <a:rPr lang="en-US" sz="1100" dirty="0"/>
              <a:t>-Instruct." The Twelfth International Conference on Learning Representations.</a:t>
            </a:r>
          </a:p>
        </p:txBody>
      </p:sp>
      <p:sp>
        <p:nvSpPr>
          <p:cNvPr id="23" name="Down Arrow 22">
            <a:extLst>
              <a:ext uri="{FF2B5EF4-FFF2-40B4-BE49-F238E27FC236}">
                <a16:creationId xmlns:a16="http://schemas.microsoft.com/office/drawing/2014/main" id="{2DD41BA9-4ADC-1487-E920-3315E568ACE3}"/>
              </a:ext>
            </a:extLst>
          </p:cNvPr>
          <p:cNvSpPr/>
          <p:nvPr/>
        </p:nvSpPr>
        <p:spPr>
          <a:xfrm rot="16200000">
            <a:off x="2629297" y="2806533"/>
            <a:ext cx="319018" cy="534447"/>
          </a:xfrm>
          <a:prstGeom prst="downArrow">
            <a:avLst>
              <a:gd name="adj1" fmla="val 30060"/>
              <a:gd name="adj2" fmla="val 50000"/>
            </a:avLst>
          </a:prstGeom>
          <a:solidFill>
            <a:schemeClr val="bg1">
              <a:lumMod val="95000"/>
            </a:schemeClr>
          </a:solidFill>
          <a:ln w="1905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a:extLst>
              <a:ext uri="{FF2B5EF4-FFF2-40B4-BE49-F238E27FC236}">
                <a16:creationId xmlns:a16="http://schemas.microsoft.com/office/drawing/2014/main" id="{62AEE89B-B681-8022-8D46-7F4C2DF6FD0C}"/>
              </a:ext>
            </a:extLst>
          </p:cNvPr>
          <p:cNvSpPr txBox="1"/>
          <p:nvPr/>
        </p:nvSpPr>
        <p:spPr>
          <a:xfrm>
            <a:off x="2974185" y="1905828"/>
            <a:ext cx="3810928" cy="369332"/>
          </a:xfrm>
          <a:prstGeom prst="rect">
            <a:avLst/>
          </a:prstGeom>
          <a:solidFill>
            <a:srgbClr val="F5E5FA"/>
          </a:solidFill>
          <a:ln>
            <a:solidFill>
              <a:schemeClr val="accent1">
                <a:shade val="15000"/>
              </a:schemeClr>
            </a:solidFill>
          </a:ln>
        </p:spPr>
        <p:txBody>
          <a:bodyPr wrap="square" rtlCol="0">
            <a:spAutoFit/>
          </a:bodyPr>
          <a:lstStyle/>
          <a:p>
            <a:pPr algn="ctr"/>
            <a:r>
              <a:rPr lang="en-US" dirty="0"/>
              <a:t>Imagine Problem &amp; Test Cases</a:t>
            </a:r>
          </a:p>
        </p:txBody>
      </p:sp>
      <p:sp>
        <p:nvSpPr>
          <p:cNvPr id="26" name="Rectangle 25">
            <a:extLst>
              <a:ext uri="{FF2B5EF4-FFF2-40B4-BE49-F238E27FC236}">
                <a16:creationId xmlns:a16="http://schemas.microsoft.com/office/drawing/2014/main" id="{111874F2-A7DD-EA24-F137-04B9F9B00239}"/>
              </a:ext>
            </a:extLst>
          </p:cNvPr>
          <p:cNvSpPr/>
          <p:nvPr/>
        </p:nvSpPr>
        <p:spPr>
          <a:xfrm>
            <a:off x="5120372" y="2468373"/>
            <a:ext cx="1228477" cy="569844"/>
          </a:xfrm>
          <a:prstGeom prst="rect">
            <a:avLst/>
          </a:prstGeom>
          <a:solidFill>
            <a:srgbClr val="EBF0F9"/>
          </a:solidFill>
          <a:ln w="127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Problem</a:t>
            </a:r>
          </a:p>
        </p:txBody>
      </p:sp>
      <p:sp>
        <p:nvSpPr>
          <p:cNvPr id="27" name="Rectangle 26">
            <a:extLst>
              <a:ext uri="{FF2B5EF4-FFF2-40B4-BE49-F238E27FC236}">
                <a16:creationId xmlns:a16="http://schemas.microsoft.com/office/drawing/2014/main" id="{D6ECC933-9D1A-4186-2D0F-957BB6193D63}"/>
              </a:ext>
            </a:extLst>
          </p:cNvPr>
          <p:cNvSpPr/>
          <p:nvPr/>
        </p:nvSpPr>
        <p:spPr>
          <a:xfrm>
            <a:off x="5132988" y="3195134"/>
            <a:ext cx="1228476" cy="2335423"/>
          </a:xfrm>
          <a:prstGeom prst="rect">
            <a:avLst/>
          </a:prstGeom>
          <a:solidFill>
            <a:schemeClr val="bg1">
              <a:lumMod val="95000"/>
            </a:schemeClr>
          </a:solidFill>
          <a:ln w="12700"/>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dirty="0">
                <a:solidFill>
                  <a:schemeClr val="tx1"/>
                </a:solidFill>
              </a:rPr>
              <a:t>1. assert ()</a:t>
            </a:r>
          </a:p>
          <a:p>
            <a:r>
              <a:rPr lang="en-US" dirty="0">
                <a:solidFill>
                  <a:schemeClr val="tx1"/>
                </a:solidFill>
              </a:rPr>
              <a:t>2. assert ()</a:t>
            </a:r>
          </a:p>
          <a:p>
            <a:r>
              <a:rPr lang="en-US" dirty="0">
                <a:solidFill>
                  <a:schemeClr val="tx1"/>
                </a:solidFill>
              </a:rPr>
              <a:t>3. assert ()</a:t>
            </a:r>
          </a:p>
          <a:p>
            <a:r>
              <a:rPr lang="en-US" dirty="0">
                <a:solidFill>
                  <a:schemeClr val="tx1"/>
                </a:solidFill>
              </a:rPr>
              <a:t>4. assert ()</a:t>
            </a:r>
          </a:p>
          <a:p>
            <a:r>
              <a:rPr lang="en-US" dirty="0">
                <a:solidFill>
                  <a:schemeClr val="tx1"/>
                </a:solidFill>
              </a:rPr>
              <a:t>5. assert ()</a:t>
            </a:r>
          </a:p>
          <a:p>
            <a:r>
              <a:rPr lang="en-US" dirty="0">
                <a:solidFill>
                  <a:schemeClr val="tx1"/>
                </a:solidFill>
              </a:rPr>
              <a:t>6. assert ()</a:t>
            </a:r>
          </a:p>
          <a:p>
            <a:r>
              <a:rPr lang="en-US" dirty="0">
                <a:solidFill>
                  <a:schemeClr val="tx1"/>
                </a:solidFill>
              </a:rPr>
              <a:t>7. assert ()</a:t>
            </a:r>
          </a:p>
          <a:p>
            <a:r>
              <a:rPr lang="en-US" dirty="0">
                <a:solidFill>
                  <a:schemeClr val="tx1"/>
                </a:solidFill>
              </a:rPr>
              <a:t>8. assert ()</a:t>
            </a:r>
          </a:p>
        </p:txBody>
      </p:sp>
      <p:sp>
        <p:nvSpPr>
          <p:cNvPr id="28" name="TextBox 27">
            <a:extLst>
              <a:ext uri="{FF2B5EF4-FFF2-40B4-BE49-F238E27FC236}">
                <a16:creationId xmlns:a16="http://schemas.microsoft.com/office/drawing/2014/main" id="{600E7D11-8E55-3378-45D5-5187D69C408F}"/>
              </a:ext>
            </a:extLst>
          </p:cNvPr>
          <p:cNvSpPr txBox="1"/>
          <p:nvPr/>
        </p:nvSpPr>
        <p:spPr>
          <a:xfrm>
            <a:off x="6954480" y="1907911"/>
            <a:ext cx="3387279" cy="369332"/>
          </a:xfrm>
          <a:prstGeom prst="rect">
            <a:avLst/>
          </a:prstGeom>
          <a:solidFill>
            <a:srgbClr val="F5E5FA"/>
          </a:solidFill>
          <a:ln>
            <a:solidFill>
              <a:schemeClr val="accent1">
                <a:shade val="15000"/>
              </a:schemeClr>
            </a:solidFill>
          </a:ln>
        </p:spPr>
        <p:txBody>
          <a:bodyPr wrap="square" rtlCol="0">
            <a:spAutoFit/>
          </a:bodyPr>
          <a:lstStyle/>
          <a:p>
            <a:pPr algn="ctr"/>
            <a:r>
              <a:rPr lang="en-US" dirty="0"/>
              <a:t>Filter Problem &amp; Test Cases</a:t>
            </a:r>
          </a:p>
        </p:txBody>
      </p:sp>
      <p:pic>
        <p:nvPicPr>
          <p:cNvPr id="9224" name="Picture 8" descr="Hallucination - Free people icons">
            <a:extLst>
              <a:ext uri="{FF2B5EF4-FFF2-40B4-BE49-F238E27FC236}">
                <a16:creationId xmlns:a16="http://schemas.microsoft.com/office/drawing/2014/main" id="{DF2488FD-B94A-C60B-A50B-4B62834EE48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14353" y="3962815"/>
            <a:ext cx="724635" cy="724635"/>
          </a:xfrm>
          <a:prstGeom prst="rect">
            <a:avLst/>
          </a:prstGeom>
          <a:noFill/>
          <a:extLst>
            <a:ext uri="{909E8E84-426E-40DD-AFC4-6F175D3DCCD1}">
              <a14:hiddenFill xmlns:a14="http://schemas.microsoft.com/office/drawing/2010/main">
                <a:solidFill>
                  <a:srgbClr val="FFFFFF"/>
                </a:solidFill>
              </a14:hiddenFill>
            </a:ext>
          </a:extLst>
        </p:spPr>
      </p:pic>
      <p:pic>
        <p:nvPicPr>
          <p:cNvPr id="9226" name="Picture 10">
            <a:extLst>
              <a:ext uri="{FF2B5EF4-FFF2-40B4-BE49-F238E27FC236}">
                <a16:creationId xmlns:a16="http://schemas.microsoft.com/office/drawing/2014/main" id="{C5FF1F62-2A73-BD7D-E790-01535AADCE6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05229" y="2888924"/>
            <a:ext cx="1228476" cy="369663"/>
          </a:xfrm>
          <a:prstGeom prst="rect">
            <a:avLst/>
          </a:prstGeom>
          <a:noFill/>
          <a:extLst>
            <a:ext uri="{909E8E84-426E-40DD-AFC4-6F175D3DCCD1}">
              <a14:hiddenFill xmlns:a14="http://schemas.microsoft.com/office/drawing/2010/main">
                <a:solidFill>
                  <a:srgbClr val="FFFFFF"/>
                </a:solidFill>
              </a14:hiddenFill>
            </a:ext>
          </a:extLst>
        </p:spPr>
      </p:pic>
      <p:sp>
        <p:nvSpPr>
          <p:cNvPr id="30" name="TextBox 29">
            <a:extLst>
              <a:ext uri="{FF2B5EF4-FFF2-40B4-BE49-F238E27FC236}">
                <a16:creationId xmlns:a16="http://schemas.microsoft.com/office/drawing/2014/main" id="{E4FFBB9F-BFD6-1F28-F25A-E4DC169C0052}"/>
              </a:ext>
            </a:extLst>
          </p:cNvPr>
          <p:cNvSpPr txBox="1"/>
          <p:nvPr/>
        </p:nvSpPr>
        <p:spPr>
          <a:xfrm>
            <a:off x="2985506" y="3317327"/>
            <a:ext cx="1724190" cy="338554"/>
          </a:xfrm>
          <a:prstGeom prst="rect">
            <a:avLst/>
          </a:prstGeom>
          <a:noFill/>
        </p:spPr>
        <p:txBody>
          <a:bodyPr wrap="none" rtlCol="0">
            <a:spAutoFit/>
          </a:bodyPr>
          <a:lstStyle/>
          <a:p>
            <a:r>
              <a:rPr lang="en-US" sz="1600" dirty="0"/>
              <a:t>Qwen-Coder-32B</a:t>
            </a:r>
          </a:p>
        </p:txBody>
      </p:sp>
      <p:pic>
        <p:nvPicPr>
          <p:cNvPr id="31" name="Picture 10">
            <a:extLst>
              <a:ext uri="{FF2B5EF4-FFF2-40B4-BE49-F238E27FC236}">
                <a16:creationId xmlns:a16="http://schemas.microsoft.com/office/drawing/2014/main" id="{088D31E6-C5D6-6049-1C09-FD91957451C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47864" y="2841234"/>
            <a:ext cx="1228476" cy="369663"/>
          </a:xfrm>
          <a:prstGeom prst="rect">
            <a:avLst/>
          </a:prstGeom>
          <a:noFill/>
          <a:extLst>
            <a:ext uri="{909E8E84-426E-40DD-AFC4-6F175D3DCCD1}">
              <a14:hiddenFill xmlns:a14="http://schemas.microsoft.com/office/drawing/2010/main">
                <a:solidFill>
                  <a:srgbClr val="FFFFFF"/>
                </a:solidFill>
              </a14:hiddenFill>
            </a:ext>
          </a:extLst>
        </p:spPr>
      </p:pic>
      <p:sp>
        <p:nvSpPr>
          <p:cNvPr id="32" name="Down Arrow 31">
            <a:extLst>
              <a:ext uri="{FF2B5EF4-FFF2-40B4-BE49-F238E27FC236}">
                <a16:creationId xmlns:a16="http://schemas.microsoft.com/office/drawing/2014/main" id="{29482229-0184-5AA2-3F51-2FA5347B8029}"/>
              </a:ext>
            </a:extLst>
          </p:cNvPr>
          <p:cNvSpPr/>
          <p:nvPr/>
        </p:nvSpPr>
        <p:spPr>
          <a:xfrm rot="16200000">
            <a:off x="6730242" y="2730866"/>
            <a:ext cx="319018" cy="590400"/>
          </a:xfrm>
          <a:prstGeom prst="downArrow">
            <a:avLst>
              <a:gd name="adj1" fmla="val 30060"/>
              <a:gd name="adj2" fmla="val 50000"/>
            </a:avLst>
          </a:prstGeom>
          <a:solidFill>
            <a:schemeClr val="bg1">
              <a:lumMod val="95000"/>
            </a:schemeClr>
          </a:solidFill>
          <a:ln w="1905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TextBox 36">
            <a:extLst>
              <a:ext uri="{FF2B5EF4-FFF2-40B4-BE49-F238E27FC236}">
                <a16:creationId xmlns:a16="http://schemas.microsoft.com/office/drawing/2014/main" id="{F6F78B28-C98F-FFA1-2CE2-FE26A3CCFF97}"/>
              </a:ext>
            </a:extLst>
          </p:cNvPr>
          <p:cNvSpPr txBox="1"/>
          <p:nvPr/>
        </p:nvSpPr>
        <p:spPr>
          <a:xfrm>
            <a:off x="7200007" y="3341084"/>
            <a:ext cx="1724190" cy="338554"/>
          </a:xfrm>
          <a:prstGeom prst="rect">
            <a:avLst/>
          </a:prstGeom>
          <a:noFill/>
        </p:spPr>
        <p:txBody>
          <a:bodyPr wrap="none" rtlCol="0">
            <a:spAutoFit/>
          </a:bodyPr>
          <a:lstStyle/>
          <a:p>
            <a:r>
              <a:rPr lang="en-US" sz="1600" dirty="0"/>
              <a:t>Qwen-Coder-32B</a:t>
            </a:r>
          </a:p>
        </p:txBody>
      </p:sp>
      <p:cxnSp>
        <p:nvCxnSpPr>
          <p:cNvPr id="41" name="Straight Arrow Connector 40">
            <a:extLst>
              <a:ext uri="{FF2B5EF4-FFF2-40B4-BE49-F238E27FC236}">
                <a16:creationId xmlns:a16="http://schemas.microsoft.com/office/drawing/2014/main" id="{FF9F7076-0E2D-98AD-674C-D5534A5E1DFB}"/>
              </a:ext>
            </a:extLst>
          </p:cNvPr>
          <p:cNvCxnSpPr>
            <a:stCxn id="9226" idx="3"/>
            <a:endCxn id="26" idx="1"/>
          </p:cNvCxnSpPr>
          <p:nvPr/>
        </p:nvCxnSpPr>
        <p:spPr>
          <a:xfrm flipV="1">
            <a:off x="4533705" y="2753295"/>
            <a:ext cx="586667" cy="320461"/>
          </a:xfrm>
          <a:prstGeom prst="straightConnector1">
            <a:avLst/>
          </a:prstGeom>
          <a:ln w="12700">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42" name="Straight Arrow Connector 41">
            <a:extLst>
              <a:ext uri="{FF2B5EF4-FFF2-40B4-BE49-F238E27FC236}">
                <a16:creationId xmlns:a16="http://schemas.microsoft.com/office/drawing/2014/main" id="{475FE96D-0FA9-6C6D-8B73-F0129CF74191}"/>
              </a:ext>
            </a:extLst>
          </p:cNvPr>
          <p:cNvCxnSpPr>
            <a:cxnSpLocks/>
            <a:stCxn id="9226" idx="3"/>
            <a:endCxn id="27" idx="1"/>
          </p:cNvCxnSpPr>
          <p:nvPr/>
        </p:nvCxnSpPr>
        <p:spPr>
          <a:xfrm>
            <a:off x="4533705" y="3073756"/>
            <a:ext cx="599283" cy="1289090"/>
          </a:xfrm>
          <a:prstGeom prst="straightConnector1">
            <a:avLst/>
          </a:prstGeom>
          <a:ln w="12700">
            <a:solidFill>
              <a:schemeClr val="tx1"/>
            </a:solidFill>
            <a:tailEnd type="triangle"/>
          </a:ln>
        </p:spPr>
        <p:style>
          <a:lnRef idx="2">
            <a:schemeClr val="accent1"/>
          </a:lnRef>
          <a:fillRef idx="0">
            <a:schemeClr val="accent1"/>
          </a:fillRef>
          <a:effectRef idx="1">
            <a:schemeClr val="accent1"/>
          </a:effectRef>
          <a:fontRef idx="minor">
            <a:schemeClr val="tx1"/>
          </a:fontRef>
        </p:style>
      </p:cxnSp>
      <p:sp>
        <p:nvSpPr>
          <p:cNvPr id="49" name="Rectangle 48">
            <a:extLst>
              <a:ext uri="{FF2B5EF4-FFF2-40B4-BE49-F238E27FC236}">
                <a16:creationId xmlns:a16="http://schemas.microsoft.com/office/drawing/2014/main" id="{81D20ECB-DC03-21B8-5951-ECE15C763F2D}"/>
              </a:ext>
            </a:extLst>
          </p:cNvPr>
          <p:cNvSpPr/>
          <p:nvPr/>
        </p:nvSpPr>
        <p:spPr>
          <a:xfrm>
            <a:off x="9056180" y="3198410"/>
            <a:ext cx="1228476" cy="1489040"/>
          </a:xfrm>
          <a:prstGeom prst="rect">
            <a:avLst/>
          </a:prstGeom>
          <a:solidFill>
            <a:schemeClr val="bg1">
              <a:lumMod val="95000"/>
            </a:schemeClr>
          </a:solidFill>
          <a:ln w="12700"/>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dirty="0">
                <a:solidFill>
                  <a:schemeClr val="tx1"/>
                </a:solidFill>
              </a:rPr>
              <a:t>1. assert ()</a:t>
            </a:r>
          </a:p>
          <a:p>
            <a:r>
              <a:rPr lang="en-US" dirty="0">
                <a:solidFill>
                  <a:schemeClr val="tx1"/>
                </a:solidFill>
              </a:rPr>
              <a:t>3. assert ()</a:t>
            </a:r>
          </a:p>
          <a:p>
            <a:r>
              <a:rPr lang="en-US" dirty="0">
                <a:solidFill>
                  <a:schemeClr val="tx1"/>
                </a:solidFill>
              </a:rPr>
              <a:t>4. assert ()</a:t>
            </a:r>
          </a:p>
          <a:p>
            <a:r>
              <a:rPr lang="en-US" dirty="0">
                <a:solidFill>
                  <a:schemeClr val="tx1"/>
                </a:solidFill>
              </a:rPr>
              <a:t>6. assert()</a:t>
            </a:r>
          </a:p>
          <a:p>
            <a:r>
              <a:rPr lang="en-US" dirty="0">
                <a:solidFill>
                  <a:schemeClr val="tx1"/>
                </a:solidFill>
              </a:rPr>
              <a:t>7. assert ()</a:t>
            </a:r>
          </a:p>
        </p:txBody>
      </p:sp>
      <p:sp>
        <p:nvSpPr>
          <p:cNvPr id="50" name="Rectangle 49">
            <a:extLst>
              <a:ext uri="{FF2B5EF4-FFF2-40B4-BE49-F238E27FC236}">
                <a16:creationId xmlns:a16="http://schemas.microsoft.com/office/drawing/2014/main" id="{F0079276-3890-E1EC-E54B-B01CED63398A}"/>
              </a:ext>
            </a:extLst>
          </p:cNvPr>
          <p:cNvSpPr/>
          <p:nvPr/>
        </p:nvSpPr>
        <p:spPr>
          <a:xfrm>
            <a:off x="9056179" y="2458692"/>
            <a:ext cx="1228477" cy="569844"/>
          </a:xfrm>
          <a:prstGeom prst="rect">
            <a:avLst/>
          </a:prstGeom>
          <a:solidFill>
            <a:srgbClr val="EBF0F9"/>
          </a:solidFill>
          <a:ln w="127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Problem</a:t>
            </a:r>
          </a:p>
        </p:txBody>
      </p:sp>
      <p:cxnSp>
        <p:nvCxnSpPr>
          <p:cNvPr id="52" name="Straight Connector 51">
            <a:extLst>
              <a:ext uri="{FF2B5EF4-FFF2-40B4-BE49-F238E27FC236}">
                <a16:creationId xmlns:a16="http://schemas.microsoft.com/office/drawing/2014/main" id="{07987A39-214C-DEA2-9F3E-A18CB5C673D6}"/>
              </a:ext>
            </a:extLst>
          </p:cNvPr>
          <p:cNvCxnSpPr/>
          <p:nvPr/>
        </p:nvCxnSpPr>
        <p:spPr>
          <a:xfrm>
            <a:off x="5132988" y="3696991"/>
            <a:ext cx="1056861" cy="0"/>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53" name="Straight Connector 52">
            <a:extLst>
              <a:ext uri="{FF2B5EF4-FFF2-40B4-BE49-F238E27FC236}">
                <a16:creationId xmlns:a16="http://schemas.microsoft.com/office/drawing/2014/main" id="{B9334D25-D1DE-8289-570C-54C750F168B1}"/>
              </a:ext>
            </a:extLst>
          </p:cNvPr>
          <p:cNvCxnSpPr/>
          <p:nvPr/>
        </p:nvCxnSpPr>
        <p:spPr>
          <a:xfrm>
            <a:off x="5132988" y="4509840"/>
            <a:ext cx="1056861" cy="0"/>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54" name="Straight Connector 53">
            <a:extLst>
              <a:ext uri="{FF2B5EF4-FFF2-40B4-BE49-F238E27FC236}">
                <a16:creationId xmlns:a16="http://schemas.microsoft.com/office/drawing/2014/main" id="{0B2AF212-09FF-69C0-44C3-1A66CF2828C4}"/>
              </a:ext>
            </a:extLst>
          </p:cNvPr>
          <p:cNvCxnSpPr/>
          <p:nvPr/>
        </p:nvCxnSpPr>
        <p:spPr>
          <a:xfrm>
            <a:off x="5132988" y="5336806"/>
            <a:ext cx="1056861" cy="0"/>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pic>
        <p:nvPicPr>
          <p:cNvPr id="9228" name="Picture 12" descr="program Vector Icons free download in SVG, PNG Format">
            <a:extLst>
              <a:ext uri="{FF2B5EF4-FFF2-40B4-BE49-F238E27FC236}">
                <a16:creationId xmlns:a16="http://schemas.microsoft.com/office/drawing/2014/main" id="{1BADC38B-0065-86B3-B09F-4B815BA6211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33835" y="4041118"/>
            <a:ext cx="646332" cy="646332"/>
          </a:xfrm>
          <a:prstGeom prst="rect">
            <a:avLst/>
          </a:prstGeom>
          <a:noFill/>
          <a:extLst>
            <a:ext uri="{909E8E84-426E-40DD-AFC4-6F175D3DCCD1}">
              <a14:hiddenFill xmlns:a14="http://schemas.microsoft.com/office/drawing/2010/main">
                <a:solidFill>
                  <a:srgbClr val="FFFFFF"/>
                </a:solidFill>
              </a14:hiddenFill>
            </a:ext>
          </a:extLst>
        </p:spPr>
      </p:pic>
      <p:cxnSp>
        <p:nvCxnSpPr>
          <p:cNvPr id="56" name="Elbow Connector 55">
            <a:extLst>
              <a:ext uri="{FF2B5EF4-FFF2-40B4-BE49-F238E27FC236}">
                <a16:creationId xmlns:a16="http://schemas.microsoft.com/office/drawing/2014/main" id="{5008DF16-5D23-8401-B793-22E8BC6434D0}"/>
              </a:ext>
            </a:extLst>
          </p:cNvPr>
          <p:cNvCxnSpPr>
            <a:cxnSpLocks/>
            <a:stCxn id="37" idx="2"/>
            <a:endCxn id="9228" idx="3"/>
          </p:cNvCxnSpPr>
          <p:nvPr/>
        </p:nvCxnSpPr>
        <p:spPr>
          <a:xfrm rot="5400000">
            <a:off x="7478812" y="3780994"/>
            <a:ext cx="684646" cy="481935"/>
          </a:xfrm>
          <a:prstGeom prst="bentConnector2">
            <a:avLst/>
          </a:prstGeom>
          <a:ln w="12700">
            <a:solidFill>
              <a:schemeClr val="tx1">
                <a:alpha val="99000"/>
              </a:schemeClr>
            </a:solidFill>
            <a:prstDash val="sysDash"/>
            <a:tailEnd type="triangle"/>
          </a:ln>
        </p:spPr>
        <p:style>
          <a:lnRef idx="2">
            <a:schemeClr val="accent1"/>
          </a:lnRef>
          <a:fillRef idx="0">
            <a:schemeClr val="accent1"/>
          </a:fillRef>
          <a:effectRef idx="1">
            <a:schemeClr val="accent1"/>
          </a:effectRef>
          <a:fontRef idx="minor">
            <a:schemeClr val="tx1"/>
          </a:fontRef>
        </p:style>
      </p:cxnSp>
      <p:cxnSp>
        <p:nvCxnSpPr>
          <p:cNvPr id="62" name="Straight Arrow Connector 61">
            <a:extLst>
              <a:ext uri="{FF2B5EF4-FFF2-40B4-BE49-F238E27FC236}">
                <a16:creationId xmlns:a16="http://schemas.microsoft.com/office/drawing/2014/main" id="{ACBAD897-B0B9-9DCC-3714-D5EB61C41B41}"/>
              </a:ext>
            </a:extLst>
          </p:cNvPr>
          <p:cNvCxnSpPr>
            <a:stCxn id="9228" idx="1"/>
            <a:endCxn id="27" idx="3"/>
          </p:cNvCxnSpPr>
          <p:nvPr/>
        </p:nvCxnSpPr>
        <p:spPr>
          <a:xfrm flipH="1" flipV="1">
            <a:off x="6361464" y="4362846"/>
            <a:ext cx="572371" cy="1438"/>
          </a:xfrm>
          <a:prstGeom prst="straightConnector1">
            <a:avLst/>
          </a:prstGeom>
          <a:ln w="12700">
            <a:solidFill>
              <a:schemeClr val="tx1">
                <a:alpha val="99000"/>
              </a:schemeClr>
            </a:solidFill>
            <a:prstDash val="sysDash"/>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854993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3"/>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9226"/>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0"/>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1"/>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2"/>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6"/>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224"/>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2"/>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1"/>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37"/>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56"/>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9228"/>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62"/>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52"/>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53"/>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54"/>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grpId="0" nodeType="clickEffect">
                                  <p:stCondLst>
                                    <p:cond delay="0"/>
                                  </p:stCondLst>
                                  <p:childTnLst>
                                    <p:set>
                                      <p:cBhvr>
                                        <p:cTn id="52" dur="1" fill="hold">
                                          <p:stCondLst>
                                            <p:cond delay="0"/>
                                          </p:stCondLst>
                                        </p:cTn>
                                        <p:tgtEl>
                                          <p:spTgt spid="50"/>
                                        </p:tgtEl>
                                        <p:attrNameLst>
                                          <p:attrName>style.visibility</p:attrName>
                                        </p:attrNameLst>
                                      </p:cBhvr>
                                      <p:to>
                                        <p:strVal val="visible"/>
                                      </p:to>
                                    </p:set>
                                  </p:childTnLst>
                                </p:cTn>
                              </p:par>
                              <p:par>
                                <p:cTn id="53" presetID="1" presetClass="entr" presetSubtype="0" fill="hold" grpId="0" nodeType="withEffect">
                                  <p:stCondLst>
                                    <p:cond delay="0"/>
                                  </p:stCondLst>
                                  <p:childTnLst>
                                    <p:set>
                                      <p:cBhvr>
                                        <p:cTn id="54" dur="1" fill="hold">
                                          <p:stCondLst>
                                            <p:cond delay="0"/>
                                          </p:stCondLst>
                                        </p:cTn>
                                        <p:tgtEl>
                                          <p:spTgt spid="4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23" grpId="0" animBg="1"/>
      <p:bldP spid="26" grpId="0" animBg="1"/>
      <p:bldP spid="27" grpId="0" animBg="1"/>
      <p:bldP spid="30" grpId="0"/>
      <p:bldP spid="32" grpId="0" animBg="1"/>
      <p:bldP spid="37" grpId="0"/>
      <p:bldP spid="49" grpId="0" animBg="1"/>
      <p:bldP spid="50" grpId="0" animBg="1"/>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E88735-B8CD-2FCB-08D8-0DABEB8D1A24}"/>
              </a:ext>
            </a:extLst>
          </p:cNvPr>
          <p:cNvSpPr>
            <a:spLocks noGrp="1"/>
          </p:cNvSpPr>
          <p:nvPr>
            <p:ph type="title"/>
          </p:nvPr>
        </p:nvSpPr>
        <p:spPr/>
        <p:txBody>
          <a:bodyPr/>
          <a:lstStyle/>
          <a:p>
            <a:r>
              <a:rPr lang="en-US" dirty="0"/>
              <a:t>AceCode-87K Dataset</a:t>
            </a:r>
          </a:p>
        </p:txBody>
      </p:sp>
      <p:sp>
        <p:nvSpPr>
          <p:cNvPr id="5" name="Slide Number Placeholder 4">
            <a:extLst>
              <a:ext uri="{FF2B5EF4-FFF2-40B4-BE49-F238E27FC236}">
                <a16:creationId xmlns:a16="http://schemas.microsoft.com/office/drawing/2014/main" id="{B0BBCC11-0665-BE6C-B55D-3C4468209A3D}"/>
              </a:ext>
            </a:extLst>
          </p:cNvPr>
          <p:cNvSpPr>
            <a:spLocks noGrp="1"/>
          </p:cNvSpPr>
          <p:nvPr>
            <p:ph type="sldNum" sz="quarter" idx="12"/>
          </p:nvPr>
        </p:nvSpPr>
        <p:spPr/>
        <p:txBody>
          <a:bodyPr/>
          <a:lstStyle/>
          <a:p>
            <a:fld id="{BA64772F-E81F-0045-92B8-B93AB4530561}" type="slidenum">
              <a:rPr lang="en-US" smtClean="0"/>
              <a:t>49</a:t>
            </a:fld>
            <a:endParaRPr lang="en-US"/>
          </a:p>
        </p:txBody>
      </p:sp>
      <p:sp>
        <p:nvSpPr>
          <p:cNvPr id="9" name="Can 8">
            <a:extLst>
              <a:ext uri="{FF2B5EF4-FFF2-40B4-BE49-F238E27FC236}">
                <a16:creationId xmlns:a16="http://schemas.microsoft.com/office/drawing/2014/main" id="{79509C43-9264-1ABE-5EC8-955230D57A33}"/>
              </a:ext>
            </a:extLst>
          </p:cNvPr>
          <p:cNvSpPr/>
          <p:nvPr/>
        </p:nvSpPr>
        <p:spPr>
          <a:xfrm>
            <a:off x="1624199" y="3467785"/>
            <a:ext cx="1104900" cy="733316"/>
          </a:xfrm>
          <a:prstGeom prst="can">
            <a:avLst/>
          </a:prstGeom>
          <a:solidFill>
            <a:schemeClr val="accent2">
              <a:lumMod val="20000"/>
              <a:lumOff val="80000"/>
            </a:schemeClr>
          </a:solidFill>
          <a:ln w="127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Dataset</a:t>
            </a:r>
          </a:p>
        </p:txBody>
      </p:sp>
      <p:sp>
        <p:nvSpPr>
          <p:cNvPr id="7" name="Left Brace 6">
            <a:extLst>
              <a:ext uri="{FF2B5EF4-FFF2-40B4-BE49-F238E27FC236}">
                <a16:creationId xmlns:a16="http://schemas.microsoft.com/office/drawing/2014/main" id="{CED6E3CE-E29F-893D-5FB3-B97072E3C5C9}"/>
              </a:ext>
            </a:extLst>
          </p:cNvPr>
          <p:cNvSpPr/>
          <p:nvPr/>
        </p:nvSpPr>
        <p:spPr>
          <a:xfrm>
            <a:off x="3126998" y="2053067"/>
            <a:ext cx="282102" cy="3959157"/>
          </a:xfrm>
          <a:prstGeom prst="leftBrace">
            <a:avLst>
              <a:gd name="adj1" fmla="val 8333"/>
              <a:gd name="adj2" fmla="val 44767"/>
            </a:avLst>
          </a:prstGeom>
          <a:ln w="12700">
            <a:solidFill>
              <a:schemeClr val="tx1">
                <a:lumMod val="50000"/>
                <a:lumOff val="50000"/>
              </a:schemeClr>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mc:AlternateContent xmlns:mc="http://schemas.openxmlformats.org/markup-compatibility/2006" xmlns:a14="http://schemas.microsoft.com/office/drawing/2010/main">
        <mc:Choice Requires="a14">
          <p:sp>
            <p:nvSpPr>
              <p:cNvPr id="21" name="Rounded Rectangle 20">
                <a:extLst>
                  <a:ext uri="{FF2B5EF4-FFF2-40B4-BE49-F238E27FC236}">
                    <a16:creationId xmlns:a16="http://schemas.microsoft.com/office/drawing/2014/main" id="{A077465E-1C6C-1BF5-80A7-F6096C7BBDA2}"/>
                  </a:ext>
                </a:extLst>
              </p:cNvPr>
              <p:cNvSpPr/>
              <p:nvPr/>
            </p:nvSpPr>
            <p:spPr>
              <a:xfrm>
                <a:off x="3573636" y="1810179"/>
                <a:ext cx="466725" cy="485775"/>
              </a:xfrm>
              <a:prstGeom prst="roundRect">
                <a:avLst/>
              </a:prstGeom>
              <a:solidFill>
                <a:srgbClr val="C8FAEC"/>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14:m>
                  <m:oMathPara xmlns:m="http://schemas.openxmlformats.org/officeDocument/2006/math">
                    <m:oMathParaPr>
                      <m:jc m:val="centerGroup"/>
                    </m:oMathParaPr>
                    <m:oMath xmlns:m="http://schemas.openxmlformats.org/officeDocument/2006/math">
                      <m:sSub>
                        <m:sSubPr>
                          <m:ctrlPr>
                            <a:rPr lang="en-US" sz="1600" b="0" i="1" smtClean="0">
                              <a:latin typeface="Cambria Math" panose="02040503050406030204" pitchFamily="18" charset="0"/>
                            </a:rPr>
                          </m:ctrlPr>
                        </m:sSubPr>
                        <m:e>
                          <m:r>
                            <a:rPr lang="en-US" sz="1600" b="0" i="1" smtClean="0">
                              <a:latin typeface="Cambria Math" panose="02040503050406030204" pitchFamily="18" charset="0"/>
                            </a:rPr>
                            <m:t>𝑞</m:t>
                          </m:r>
                        </m:e>
                        <m:sub>
                          <m:r>
                            <a:rPr lang="en-US" sz="1600" b="0" i="1" smtClean="0">
                              <a:latin typeface="Cambria Math" panose="02040503050406030204" pitchFamily="18" charset="0"/>
                            </a:rPr>
                            <m:t>1</m:t>
                          </m:r>
                        </m:sub>
                      </m:sSub>
                    </m:oMath>
                  </m:oMathPara>
                </a14:m>
                <a:endParaRPr lang="en-US" sz="1600" dirty="0"/>
              </a:p>
            </p:txBody>
          </p:sp>
        </mc:Choice>
        <mc:Fallback xmlns="">
          <p:sp>
            <p:nvSpPr>
              <p:cNvPr id="21" name="Rounded Rectangle 20">
                <a:extLst>
                  <a:ext uri="{FF2B5EF4-FFF2-40B4-BE49-F238E27FC236}">
                    <a16:creationId xmlns:a16="http://schemas.microsoft.com/office/drawing/2014/main" id="{A077465E-1C6C-1BF5-80A7-F6096C7BBDA2}"/>
                  </a:ext>
                </a:extLst>
              </p:cNvPr>
              <p:cNvSpPr>
                <a:spLocks noRot="1" noChangeAspect="1" noMove="1" noResize="1" noEditPoints="1" noAdjustHandles="1" noChangeArrowheads="1" noChangeShapeType="1" noTextEdit="1"/>
              </p:cNvSpPr>
              <p:nvPr/>
            </p:nvSpPr>
            <p:spPr>
              <a:xfrm>
                <a:off x="3573636" y="1810179"/>
                <a:ext cx="466725" cy="485775"/>
              </a:xfrm>
              <a:prstGeom prst="roundRect">
                <a:avLst/>
              </a:prstGeom>
              <a:blipFill>
                <a:blip r:embed="rId2"/>
                <a:stretch>
                  <a:fillRect/>
                </a:stretch>
              </a:blipFill>
              <a:ln>
                <a:solidFill>
                  <a:schemeClr val="tx1"/>
                </a:solidFill>
              </a:ln>
            </p:spPr>
            <p:txBody>
              <a:bodyPr/>
              <a:lstStyle/>
              <a:p>
                <a:r>
                  <a:rPr lang="en-US">
                    <a:noFill/>
                  </a:rPr>
                  <a:t> </a:t>
                </a:r>
              </a:p>
            </p:txBody>
          </p:sp>
        </mc:Fallback>
      </mc:AlternateContent>
      <p:sp>
        <p:nvSpPr>
          <p:cNvPr id="22" name="Rounded Rectangle 21">
            <a:extLst>
              <a:ext uri="{FF2B5EF4-FFF2-40B4-BE49-F238E27FC236}">
                <a16:creationId xmlns:a16="http://schemas.microsoft.com/office/drawing/2014/main" id="{D5F3F0B2-9EDE-C789-1AED-F3502B606782}"/>
              </a:ext>
            </a:extLst>
          </p:cNvPr>
          <p:cNvSpPr/>
          <p:nvPr/>
        </p:nvSpPr>
        <p:spPr>
          <a:xfrm>
            <a:off x="4652185" y="1851771"/>
            <a:ext cx="1219200" cy="402590"/>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dirty="0">
                <a:solidFill>
                  <a:schemeClr val="tx1"/>
                </a:solidFill>
              </a:rPr>
              <a:t>Test case</a:t>
            </a:r>
          </a:p>
        </p:txBody>
      </p:sp>
      <p:sp>
        <p:nvSpPr>
          <p:cNvPr id="23" name="Left Brace 22">
            <a:extLst>
              <a:ext uri="{FF2B5EF4-FFF2-40B4-BE49-F238E27FC236}">
                <a16:creationId xmlns:a16="http://schemas.microsoft.com/office/drawing/2014/main" id="{AE11AB67-6638-3EAD-1FBF-16D77F69CD25}"/>
              </a:ext>
            </a:extLst>
          </p:cNvPr>
          <p:cNvSpPr/>
          <p:nvPr/>
        </p:nvSpPr>
        <p:spPr>
          <a:xfrm>
            <a:off x="4299300" y="1851771"/>
            <a:ext cx="162053" cy="402590"/>
          </a:xfrm>
          <a:prstGeom prst="leftBrace">
            <a:avLst/>
          </a:prstGeom>
          <a:ln w="12700"/>
        </p:spPr>
        <p:style>
          <a:lnRef idx="2">
            <a:schemeClr val="dk1"/>
          </a:lnRef>
          <a:fillRef idx="0">
            <a:schemeClr val="dk1"/>
          </a:fillRef>
          <a:effectRef idx="1">
            <a:schemeClr val="dk1"/>
          </a:effectRef>
          <a:fontRef idx="minor">
            <a:schemeClr val="tx1"/>
          </a:fontRef>
        </p:style>
        <p:txBody>
          <a:bodyPr rtlCol="0" anchor="ctr"/>
          <a:lstStyle/>
          <a:p>
            <a:pPr algn="ctr"/>
            <a:endParaRPr lang="en-US"/>
          </a:p>
        </p:txBody>
      </p:sp>
      <p:sp>
        <p:nvSpPr>
          <p:cNvPr id="24" name="Rounded Rectangle 23">
            <a:extLst>
              <a:ext uri="{FF2B5EF4-FFF2-40B4-BE49-F238E27FC236}">
                <a16:creationId xmlns:a16="http://schemas.microsoft.com/office/drawing/2014/main" id="{CAFB8302-8103-3C30-A0CC-4AB8CDCAB6FF}"/>
              </a:ext>
            </a:extLst>
          </p:cNvPr>
          <p:cNvSpPr/>
          <p:nvPr/>
        </p:nvSpPr>
        <p:spPr>
          <a:xfrm>
            <a:off x="6019900" y="1863378"/>
            <a:ext cx="1219200" cy="402590"/>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dirty="0">
                <a:solidFill>
                  <a:schemeClr val="tx1"/>
                </a:solidFill>
              </a:rPr>
              <a:t>Test case</a:t>
            </a:r>
          </a:p>
        </p:txBody>
      </p:sp>
      <p:sp>
        <p:nvSpPr>
          <p:cNvPr id="25" name="Rounded Rectangle 24">
            <a:extLst>
              <a:ext uri="{FF2B5EF4-FFF2-40B4-BE49-F238E27FC236}">
                <a16:creationId xmlns:a16="http://schemas.microsoft.com/office/drawing/2014/main" id="{38881F79-3E65-906B-6E12-BB074B8A587F}"/>
              </a:ext>
            </a:extLst>
          </p:cNvPr>
          <p:cNvSpPr/>
          <p:nvPr/>
        </p:nvSpPr>
        <p:spPr>
          <a:xfrm>
            <a:off x="7372156" y="1862267"/>
            <a:ext cx="1219200" cy="402590"/>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dirty="0">
                <a:solidFill>
                  <a:schemeClr val="tx1"/>
                </a:solidFill>
              </a:rPr>
              <a:t>Test case</a:t>
            </a:r>
          </a:p>
        </p:txBody>
      </p:sp>
      <p:sp>
        <p:nvSpPr>
          <p:cNvPr id="27" name="Left Brace 26">
            <a:extLst>
              <a:ext uri="{FF2B5EF4-FFF2-40B4-BE49-F238E27FC236}">
                <a16:creationId xmlns:a16="http://schemas.microsoft.com/office/drawing/2014/main" id="{E7C971A8-F29C-F40D-90D0-1D91EF8C80FD}"/>
              </a:ext>
            </a:extLst>
          </p:cNvPr>
          <p:cNvSpPr/>
          <p:nvPr/>
        </p:nvSpPr>
        <p:spPr>
          <a:xfrm rot="10800000">
            <a:off x="8724412" y="1862267"/>
            <a:ext cx="162053" cy="402590"/>
          </a:xfrm>
          <a:prstGeom prst="leftBrace">
            <a:avLst/>
          </a:prstGeom>
          <a:ln w="12700"/>
        </p:spPr>
        <p:style>
          <a:lnRef idx="2">
            <a:schemeClr val="dk1"/>
          </a:lnRef>
          <a:fillRef idx="0">
            <a:schemeClr val="dk1"/>
          </a:fillRef>
          <a:effectRef idx="1">
            <a:schemeClr val="dk1"/>
          </a:effectRef>
          <a:fontRef idx="minor">
            <a:schemeClr val="tx1"/>
          </a:fontRef>
        </p:style>
        <p:txBody>
          <a:bodyPr rtlCol="0" anchor="ctr"/>
          <a:lstStyle/>
          <a:p>
            <a:pPr algn="ctr"/>
            <a:endParaRPr lang="en-US"/>
          </a:p>
        </p:txBody>
      </p:sp>
      <mc:AlternateContent xmlns:mc="http://schemas.openxmlformats.org/markup-compatibility/2006" xmlns:a14="http://schemas.microsoft.com/office/drawing/2010/main">
        <mc:Choice Requires="a14">
          <p:sp>
            <p:nvSpPr>
              <p:cNvPr id="28" name="Rounded Rectangle 27">
                <a:extLst>
                  <a:ext uri="{FF2B5EF4-FFF2-40B4-BE49-F238E27FC236}">
                    <a16:creationId xmlns:a16="http://schemas.microsoft.com/office/drawing/2014/main" id="{32F860E0-487B-20CB-4638-14A0D40F9740}"/>
                  </a:ext>
                </a:extLst>
              </p:cNvPr>
              <p:cNvSpPr/>
              <p:nvPr/>
            </p:nvSpPr>
            <p:spPr>
              <a:xfrm>
                <a:off x="3571808" y="2710001"/>
                <a:ext cx="466725" cy="485775"/>
              </a:xfrm>
              <a:prstGeom prst="roundRect">
                <a:avLst/>
              </a:prstGeom>
              <a:solidFill>
                <a:srgbClr val="C8FAEC"/>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14:m>
                  <m:oMathPara xmlns:m="http://schemas.openxmlformats.org/officeDocument/2006/math">
                    <m:oMathParaPr>
                      <m:jc m:val="centerGroup"/>
                    </m:oMathParaPr>
                    <m:oMath xmlns:m="http://schemas.openxmlformats.org/officeDocument/2006/math">
                      <m:sSub>
                        <m:sSubPr>
                          <m:ctrlPr>
                            <a:rPr lang="en-US" sz="1600" i="1" smtClean="0">
                              <a:latin typeface="Cambria Math" panose="02040503050406030204" pitchFamily="18" charset="0"/>
                            </a:rPr>
                          </m:ctrlPr>
                        </m:sSubPr>
                        <m:e>
                          <m:r>
                            <a:rPr lang="en-US" sz="1600" i="1">
                              <a:latin typeface="Cambria Math" panose="02040503050406030204" pitchFamily="18" charset="0"/>
                            </a:rPr>
                            <m:t>𝑞</m:t>
                          </m:r>
                        </m:e>
                        <m:sub>
                          <m:r>
                            <a:rPr lang="en-US" sz="1600" b="0" i="1" smtClean="0">
                              <a:latin typeface="Cambria Math" panose="02040503050406030204" pitchFamily="18" charset="0"/>
                            </a:rPr>
                            <m:t>2</m:t>
                          </m:r>
                        </m:sub>
                      </m:sSub>
                    </m:oMath>
                  </m:oMathPara>
                </a14:m>
                <a:endParaRPr lang="en-US" sz="1600" dirty="0"/>
              </a:p>
            </p:txBody>
          </p:sp>
        </mc:Choice>
        <mc:Fallback xmlns="">
          <p:sp>
            <p:nvSpPr>
              <p:cNvPr id="28" name="Rounded Rectangle 27">
                <a:extLst>
                  <a:ext uri="{FF2B5EF4-FFF2-40B4-BE49-F238E27FC236}">
                    <a16:creationId xmlns:a16="http://schemas.microsoft.com/office/drawing/2014/main" id="{32F860E0-487B-20CB-4638-14A0D40F9740}"/>
                  </a:ext>
                </a:extLst>
              </p:cNvPr>
              <p:cNvSpPr>
                <a:spLocks noRot="1" noChangeAspect="1" noMove="1" noResize="1" noEditPoints="1" noAdjustHandles="1" noChangeArrowheads="1" noChangeShapeType="1" noTextEdit="1"/>
              </p:cNvSpPr>
              <p:nvPr/>
            </p:nvSpPr>
            <p:spPr>
              <a:xfrm>
                <a:off x="3571808" y="2710001"/>
                <a:ext cx="466725" cy="485775"/>
              </a:xfrm>
              <a:prstGeom prst="roundRect">
                <a:avLst/>
              </a:prstGeom>
              <a:blipFill>
                <a:blip r:embed="rId3"/>
                <a:stretch>
                  <a:fillRect/>
                </a:stretch>
              </a:blipFill>
              <a:ln>
                <a:solidFill>
                  <a:schemeClr val="tx1"/>
                </a:solidFill>
              </a:ln>
            </p:spPr>
            <p:txBody>
              <a:bodyPr/>
              <a:lstStyle/>
              <a:p>
                <a:r>
                  <a:rPr lang="en-US">
                    <a:noFill/>
                  </a:rPr>
                  <a:t> </a:t>
                </a:r>
              </a:p>
            </p:txBody>
          </p:sp>
        </mc:Fallback>
      </mc:AlternateContent>
      <p:sp>
        <p:nvSpPr>
          <p:cNvPr id="29" name="Rounded Rectangle 28">
            <a:extLst>
              <a:ext uri="{FF2B5EF4-FFF2-40B4-BE49-F238E27FC236}">
                <a16:creationId xmlns:a16="http://schemas.microsoft.com/office/drawing/2014/main" id="{7171F8C2-5147-ADB5-A34F-0659A4CF40E2}"/>
              </a:ext>
            </a:extLst>
          </p:cNvPr>
          <p:cNvSpPr/>
          <p:nvPr/>
        </p:nvSpPr>
        <p:spPr>
          <a:xfrm>
            <a:off x="4665815" y="2791557"/>
            <a:ext cx="1219200" cy="402590"/>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dirty="0">
                <a:solidFill>
                  <a:schemeClr val="tx1"/>
                </a:solidFill>
              </a:rPr>
              <a:t>Test case</a:t>
            </a:r>
          </a:p>
        </p:txBody>
      </p:sp>
      <p:sp>
        <p:nvSpPr>
          <p:cNvPr id="30" name="Left Brace 29">
            <a:extLst>
              <a:ext uri="{FF2B5EF4-FFF2-40B4-BE49-F238E27FC236}">
                <a16:creationId xmlns:a16="http://schemas.microsoft.com/office/drawing/2014/main" id="{C17C2850-3FE3-F2EF-8432-41B226C671A8}"/>
              </a:ext>
            </a:extLst>
          </p:cNvPr>
          <p:cNvSpPr/>
          <p:nvPr/>
        </p:nvSpPr>
        <p:spPr>
          <a:xfrm>
            <a:off x="4312930" y="2791557"/>
            <a:ext cx="162053" cy="402590"/>
          </a:xfrm>
          <a:prstGeom prst="leftBrace">
            <a:avLst/>
          </a:prstGeom>
          <a:ln w="12700"/>
        </p:spPr>
        <p:style>
          <a:lnRef idx="2">
            <a:schemeClr val="dk1"/>
          </a:lnRef>
          <a:fillRef idx="0">
            <a:schemeClr val="dk1"/>
          </a:fillRef>
          <a:effectRef idx="1">
            <a:schemeClr val="dk1"/>
          </a:effectRef>
          <a:fontRef idx="minor">
            <a:schemeClr val="tx1"/>
          </a:fontRef>
        </p:style>
        <p:txBody>
          <a:bodyPr rtlCol="0" anchor="ctr"/>
          <a:lstStyle/>
          <a:p>
            <a:pPr algn="ctr"/>
            <a:endParaRPr lang="en-US"/>
          </a:p>
        </p:txBody>
      </p:sp>
      <p:sp>
        <p:nvSpPr>
          <p:cNvPr id="31" name="Rounded Rectangle 30">
            <a:extLst>
              <a:ext uri="{FF2B5EF4-FFF2-40B4-BE49-F238E27FC236}">
                <a16:creationId xmlns:a16="http://schemas.microsoft.com/office/drawing/2014/main" id="{9D74988C-EF26-D230-B43B-86F495538577}"/>
              </a:ext>
            </a:extLst>
          </p:cNvPr>
          <p:cNvSpPr/>
          <p:nvPr/>
        </p:nvSpPr>
        <p:spPr>
          <a:xfrm>
            <a:off x="6019900" y="2791557"/>
            <a:ext cx="1219200" cy="402590"/>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dirty="0">
                <a:solidFill>
                  <a:schemeClr val="tx1"/>
                </a:solidFill>
              </a:rPr>
              <a:t>Test case</a:t>
            </a:r>
          </a:p>
        </p:txBody>
      </p:sp>
      <p:sp>
        <p:nvSpPr>
          <p:cNvPr id="32" name="Rounded Rectangle 31">
            <a:extLst>
              <a:ext uri="{FF2B5EF4-FFF2-40B4-BE49-F238E27FC236}">
                <a16:creationId xmlns:a16="http://schemas.microsoft.com/office/drawing/2014/main" id="{C4BDEF99-DFCF-3A3E-AA78-D0FCD7178EAA}"/>
              </a:ext>
            </a:extLst>
          </p:cNvPr>
          <p:cNvSpPr/>
          <p:nvPr/>
        </p:nvSpPr>
        <p:spPr>
          <a:xfrm>
            <a:off x="7373985" y="2791557"/>
            <a:ext cx="1219200" cy="402590"/>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dirty="0">
                <a:solidFill>
                  <a:schemeClr val="tx1"/>
                </a:solidFill>
              </a:rPr>
              <a:t>Test case</a:t>
            </a:r>
          </a:p>
        </p:txBody>
      </p:sp>
      <p:sp>
        <p:nvSpPr>
          <p:cNvPr id="33" name="Left Brace 32">
            <a:extLst>
              <a:ext uri="{FF2B5EF4-FFF2-40B4-BE49-F238E27FC236}">
                <a16:creationId xmlns:a16="http://schemas.microsoft.com/office/drawing/2014/main" id="{4193210E-8447-49F2-7ABC-B48442497203}"/>
              </a:ext>
            </a:extLst>
          </p:cNvPr>
          <p:cNvSpPr/>
          <p:nvPr/>
        </p:nvSpPr>
        <p:spPr>
          <a:xfrm rot="10800000">
            <a:off x="10082155" y="2791557"/>
            <a:ext cx="162053" cy="402590"/>
          </a:xfrm>
          <a:prstGeom prst="leftBrace">
            <a:avLst/>
          </a:prstGeom>
          <a:ln w="12700"/>
        </p:spPr>
        <p:style>
          <a:lnRef idx="2">
            <a:schemeClr val="dk1"/>
          </a:lnRef>
          <a:fillRef idx="0">
            <a:schemeClr val="dk1"/>
          </a:fillRef>
          <a:effectRef idx="1">
            <a:schemeClr val="dk1"/>
          </a:effectRef>
          <a:fontRef idx="minor">
            <a:schemeClr val="tx1"/>
          </a:fontRef>
        </p:style>
        <p:txBody>
          <a:bodyPr rtlCol="0" anchor="ctr"/>
          <a:lstStyle/>
          <a:p>
            <a:pPr algn="ctr"/>
            <a:endParaRPr lang="en-US"/>
          </a:p>
        </p:txBody>
      </p:sp>
      <p:sp>
        <p:nvSpPr>
          <p:cNvPr id="34" name="Rounded Rectangle 33">
            <a:extLst>
              <a:ext uri="{FF2B5EF4-FFF2-40B4-BE49-F238E27FC236}">
                <a16:creationId xmlns:a16="http://schemas.microsoft.com/office/drawing/2014/main" id="{1FF8E6C7-E349-6FCC-58EB-2917072AADCE}"/>
              </a:ext>
            </a:extLst>
          </p:cNvPr>
          <p:cNvSpPr/>
          <p:nvPr/>
        </p:nvSpPr>
        <p:spPr>
          <a:xfrm>
            <a:off x="8728070" y="2791557"/>
            <a:ext cx="1219200" cy="402590"/>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dirty="0">
                <a:solidFill>
                  <a:schemeClr val="tx1"/>
                </a:solidFill>
              </a:rPr>
              <a:t>Test case</a:t>
            </a:r>
          </a:p>
        </p:txBody>
      </p:sp>
      <mc:AlternateContent xmlns:mc="http://schemas.openxmlformats.org/markup-compatibility/2006" xmlns:a14="http://schemas.microsoft.com/office/drawing/2010/main">
        <mc:Choice Requires="a14">
          <p:sp>
            <p:nvSpPr>
              <p:cNvPr id="35" name="Rounded Rectangle 34">
                <a:extLst>
                  <a:ext uri="{FF2B5EF4-FFF2-40B4-BE49-F238E27FC236}">
                    <a16:creationId xmlns:a16="http://schemas.microsoft.com/office/drawing/2014/main" id="{C3DBD075-B669-D35C-386B-10A45785571D}"/>
                  </a:ext>
                </a:extLst>
              </p:cNvPr>
              <p:cNvSpPr/>
              <p:nvPr/>
            </p:nvSpPr>
            <p:spPr>
              <a:xfrm>
                <a:off x="3573636" y="3715326"/>
                <a:ext cx="466725" cy="485775"/>
              </a:xfrm>
              <a:prstGeom prst="roundRect">
                <a:avLst/>
              </a:prstGeom>
              <a:solidFill>
                <a:srgbClr val="C8FAEC"/>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14:m>
                  <m:oMathPara xmlns:m="http://schemas.openxmlformats.org/officeDocument/2006/math">
                    <m:oMathParaPr>
                      <m:jc m:val="centerGroup"/>
                    </m:oMathParaPr>
                    <m:oMath xmlns:m="http://schemas.openxmlformats.org/officeDocument/2006/math">
                      <m:sSub>
                        <m:sSubPr>
                          <m:ctrlPr>
                            <a:rPr lang="en-US" sz="1600" i="1" smtClean="0">
                              <a:latin typeface="Cambria Math" panose="02040503050406030204" pitchFamily="18" charset="0"/>
                            </a:rPr>
                          </m:ctrlPr>
                        </m:sSubPr>
                        <m:e>
                          <m:r>
                            <a:rPr lang="en-US" sz="1600" i="1">
                              <a:latin typeface="Cambria Math" panose="02040503050406030204" pitchFamily="18" charset="0"/>
                            </a:rPr>
                            <m:t>𝑞</m:t>
                          </m:r>
                        </m:e>
                        <m:sub>
                          <m:r>
                            <a:rPr lang="en-US" sz="1600" b="0" i="1" smtClean="0">
                              <a:latin typeface="Cambria Math" panose="02040503050406030204" pitchFamily="18" charset="0"/>
                            </a:rPr>
                            <m:t>3</m:t>
                          </m:r>
                        </m:sub>
                      </m:sSub>
                    </m:oMath>
                  </m:oMathPara>
                </a14:m>
                <a:endParaRPr lang="en-US" sz="1600" dirty="0"/>
              </a:p>
            </p:txBody>
          </p:sp>
        </mc:Choice>
        <mc:Fallback xmlns="">
          <p:sp>
            <p:nvSpPr>
              <p:cNvPr id="35" name="Rounded Rectangle 34">
                <a:extLst>
                  <a:ext uri="{FF2B5EF4-FFF2-40B4-BE49-F238E27FC236}">
                    <a16:creationId xmlns:a16="http://schemas.microsoft.com/office/drawing/2014/main" id="{C3DBD075-B669-D35C-386B-10A45785571D}"/>
                  </a:ext>
                </a:extLst>
              </p:cNvPr>
              <p:cNvSpPr>
                <a:spLocks noRot="1" noChangeAspect="1" noMove="1" noResize="1" noEditPoints="1" noAdjustHandles="1" noChangeArrowheads="1" noChangeShapeType="1" noTextEdit="1"/>
              </p:cNvSpPr>
              <p:nvPr/>
            </p:nvSpPr>
            <p:spPr>
              <a:xfrm>
                <a:off x="3573636" y="3715326"/>
                <a:ext cx="466725" cy="485775"/>
              </a:xfrm>
              <a:prstGeom prst="roundRect">
                <a:avLst/>
              </a:prstGeom>
              <a:blipFill>
                <a:blip r:embed="rId4"/>
                <a:stretch>
                  <a:fillRect/>
                </a:stretch>
              </a:blipFill>
              <a:ln>
                <a:solidFill>
                  <a:schemeClr val="tx1"/>
                </a:solidFill>
              </a:ln>
            </p:spPr>
            <p:txBody>
              <a:bodyPr/>
              <a:lstStyle/>
              <a:p>
                <a:r>
                  <a:rPr lang="en-US">
                    <a:noFill/>
                  </a:rPr>
                  <a:t> </a:t>
                </a:r>
              </a:p>
            </p:txBody>
          </p:sp>
        </mc:Fallback>
      </mc:AlternateContent>
      <p:sp>
        <p:nvSpPr>
          <p:cNvPr id="36" name="Rounded Rectangle 35">
            <a:extLst>
              <a:ext uri="{FF2B5EF4-FFF2-40B4-BE49-F238E27FC236}">
                <a16:creationId xmlns:a16="http://schemas.microsoft.com/office/drawing/2014/main" id="{4A05A1E2-34FA-41C6-7E11-93A7E3F07A5F}"/>
              </a:ext>
            </a:extLst>
          </p:cNvPr>
          <p:cNvSpPr/>
          <p:nvPr/>
        </p:nvSpPr>
        <p:spPr>
          <a:xfrm>
            <a:off x="4667643" y="3796882"/>
            <a:ext cx="1219200" cy="402590"/>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dirty="0">
                <a:solidFill>
                  <a:schemeClr val="tx1"/>
                </a:solidFill>
              </a:rPr>
              <a:t>Test case</a:t>
            </a:r>
          </a:p>
        </p:txBody>
      </p:sp>
      <p:sp>
        <p:nvSpPr>
          <p:cNvPr id="37" name="Left Brace 36">
            <a:extLst>
              <a:ext uri="{FF2B5EF4-FFF2-40B4-BE49-F238E27FC236}">
                <a16:creationId xmlns:a16="http://schemas.microsoft.com/office/drawing/2014/main" id="{B9350C46-CCD1-796C-88F7-6F88737A0BD7}"/>
              </a:ext>
            </a:extLst>
          </p:cNvPr>
          <p:cNvSpPr/>
          <p:nvPr/>
        </p:nvSpPr>
        <p:spPr>
          <a:xfrm>
            <a:off x="4314758" y="3796882"/>
            <a:ext cx="162053" cy="402590"/>
          </a:xfrm>
          <a:prstGeom prst="leftBrace">
            <a:avLst/>
          </a:prstGeom>
          <a:ln w="12700"/>
        </p:spPr>
        <p:style>
          <a:lnRef idx="2">
            <a:schemeClr val="dk1"/>
          </a:lnRef>
          <a:fillRef idx="0">
            <a:schemeClr val="dk1"/>
          </a:fillRef>
          <a:effectRef idx="1">
            <a:schemeClr val="dk1"/>
          </a:effectRef>
          <a:fontRef idx="minor">
            <a:schemeClr val="tx1"/>
          </a:fontRef>
        </p:style>
        <p:txBody>
          <a:bodyPr rtlCol="0" anchor="ctr"/>
          <a:lstStyle/>
          <a:p>
            <a:pPr algn="ctr"/>
            <a:endParaRPr lang="en-US"/>
          </a:p>
        </p:txBody>
      </p:sp>
      <p:sp>
        <p:nvSpPr>
          <p:cNvPr id="38" name="Rounded Rectangle 37">
            <a:extLst>
              <a:ext uri="{FF2B5EF4-FFF2-40B4-BE49-F238E27FC236}">
                <a16:creationId xmlns:a16="http://schemas.microsoft.com/office/drawing/2014/main" id="{FE48CE41-11C1-F691-E908-CC1C81BCE39A}"/>
              </a:ext>
            </a:extLst>
          </p:cNvPr>
          <p:cNvSpPr/>
          <p:nvPr/>
        </p:nvSpPr>
        <p:spPr>
          <a:xfrm>
            <a:off x="6021728" y="3796882"/>
            <a:ext cx="1219200" cy="402590"/>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dirty="0">
                <a:solidFill>
                  <a:schemeClr val="tx1"/>
                </a:solidFill>
              </a:rPr>
              <a:t>Test case</a:t>
            </a:r>
          </a:p>
        </p:txBody>
      </p:sp>
      <p:sp>
        <p:nvSpPr>
          <p:cNvPr id="41" name="Left Brace 40">
            <a:extLst>
              <a:ext uri="{FF2B5EF4-FFF2-40B4-BE49-F238E27FC236}">
                <a16:creationId xmlns:a16="http://schemas.microsoft.com/office/drawing/2014/main" id="{C0426AE3-578F-885C-CD67-BAE1ED8AC539}"/>
              </a:ext>
            </a:extLst>
          </p:cNvPr>
          <p:cNvSpPr/>
          <p:nvPr/>
        </p:nvSpPr>
        <p:spPr>
          <a:xfrm rot="10800000">
            <a:off x="7373985" y="3796882"/>
            <a:ext cx="162053" cy="402590"/>
          </a:xfrm>
          <a:prstGeom prst="leftBrace">
            <a:avLst/>
          </a:prstGeom>
          <a:ln w="12700"/>
        </p:spPr>
        <p:style>
          <a:lnRef idx="2">
            <a:schemeClr val="dk1"/>
          </a:lnRef>
          <a:fillRef idx="0">
            <a:schemeClr val="dk1"/>
          </a:fillRef>
          <a:effectRef idx="1">
            <a:schemeClr val="dk1"/>
          </a:effectRef>
          <a:fontRef idx="minor">
            <a:schemeClr val="tx1"/>
          </a:fontRef>
        </p:style>
        <p:txBody>
          <a:bodyPr rtlCol="0" anchor="ctr"/>
          <a:lstStyle/>
          <a:p>
            <a:pPr algn="ctr"/>
            <a:endParaRPr lang="en-US"/>
          </a:p>
        </p:txBody>
      </p:sp>
      <mc:AlternateContent xmlns:mc="http://schemas.openxmlformats.org/markup-compatibility/2006" xmlns:a14="http://schemas.microsoft.com/office/drawing/2010/main">
        <mc:Choice Requires="a14">
          <p:sp>
            <p:nvSpPr>
              <p:cNvPr id="43" name="Rounded Rectangle 42">
                <a:extLst>
                  <a:ext uri="{FF2B5EF4-FFF2-40B4-BE49-F238E27FC236}">
                    <a16:creationId xmlns:a16="http://schemas.microsoft.com/office/drawing/2014/main" id="{36BB1FE3-54DA-A308-3473-C607E5F30258}"/>
                  </a:ext>
                </a:extLst>
              </p:cNvPr>
              <p:cNvSpPr/>
              <p:nvPr/>
            </p:nvSpPr>
            <p:spPr>
              <a:xfrm>
                <a:off x="3573636" y="4686577"/>
                <a:ext cx="466725" cy="485775"/>
              </a:xfrm>
              <a:prstGeom prst="roundRect">
                <a:avLst/>
              </a:prstGeom>
              <a:solidFill>
                <a:srgbClr val="C8FAEC"/>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14:m>
                  <m:oMathPara xmlns:m="http://schemas.openxmlformats.org/officeDocument/2006/math">
                    <m:oMathParaPr>
                      <m:jc m:val="centerGroup"/>
                    </m:oMathParaPr>
                    <m:oMath xmlns:m="http://schemas.openxmlformats.org/officeDocument/2006/math">
                      <m:sSub>
                        <m:sSubPr>
                          <m:ctrlPr>
                            <a:rPr lang="en-US" sz="1600" i="1" smtClean="0">
                              <a:latin typeface="Cambria Math" panose="02040503050406030204" pitchFamily="18" charset="0"/>
                            </a:rPr>
                          </m:ctrlPr>
                        </m:sSubPr>
                        <m:e>
                          <m:r>
                            <a:rPr lang="en-US" sz="1600" i="1">
                              <a:latin typeface="Cambria Math" panose="02040503050406030204" pitchFamily="18" charset="0"/>
                            </a:rPr>
                            <m:t>𝑞</m:t>
                          </m:r>
                        </m:e>
                        <m:sub>
                          <m:r>
                            <a:rPr lang="en-US" sz="1600" b="0" i="1" smtClean="0">
                              <a:latin typeface="Cambria Math" panose="02040503050406030204" pitchFamily="18" charset="0"/>
                            </a:rPr>
                            <m:t>𝑘</m:t>
                          </m:r>
                        </m:sub>
                      </m:sSub>
                    </m:oMath>
                  </m:oMathPara>
                </a14:m>
                <a:endParaRPr lang="en-US" sz="1600" dirty="0"/>
              </a:p>
            </p:txBody>
          </p:sp>
        </mc:Choice>
        <mc:Fallback xmlns="">
          <p:sp>
            <p:nvSpPr>
              <p:cNvPr id="43" name="Rounded Rectangle 42">
                <a:extLst>
                  <a:ext uri="{FF2B5EF4-FFF2-40B4-BE49-F238E27FC236}">
                    <a16:creationId xmlns:a16="http://schemas.microsoft.com/office/drawing/2014/main" id="{36BB1FE3-54DA-A308-3473-C607E5F30258}"/>
                  </a:ext>
                </a:extLst>
              </p:cNvPr>
              <p:cNvSpPr>
                <a:spLocks noRot="1" noChangeAspect="1" noMove="1" noResize="1" noEditPoints="1" noAdjustHandles="1" noChangeArrowheads="1" noChangeShapeType="1" noTextEdit="1"/>
              </p:cNvSpPr>
              <p:nvPr/>
            </p:nvSpPr>
            <p:spPr>
              <a:xfrm>
                <a:off x="3573636" y="4686577"/>
                <a:ext cx="466725" cy="485775"/>
              </a:xfrm>
              <a:prstGeom prst="roundRect">
                <a:avLst/>
              </a:prstGeom>
              <a:blipFill>
                <a:blip r:embed="rId5"/>
                <a:stretch>
                  <a:fillRect/>
                </a:stretch>
              </a:blipFill>
              <a:ln>
                <a:solidFill>
                  <a:schemeClr val="tx1"/>
                </a:solidFill>
              </a:ln>
            </p:spPr>
            <p:txBody>
              <a:bodyPr/>
              <a:lstStyle/>
              <a:p>
                <a:r>
                  <a:rPr lang="en-US">
                    <a:noFill/>
                  </a:rPr>
                  <a:t> </a:t>
                </a:r>
              </a:p>
            </p:txBody>
          </p:sp>
        </mc:Fallback>
      </mc:AlternateContent>
      <p:sp>
        <p:nvSpPr>
          <p:cNvPr id="44" name="Rounded Rectangle 43">
            <a:extLst>
              <a:ext uri="{FF2B5EF4-FFF2-40B4-BE49-F238E27FC236}">
                <a16:creationId xmlns:a16="http://schemas.microsoft.com/office/drawing/2014/main" id="{0601A041-227F-05E8-6781-2C0693E777A1}"/>
              </a:ext>
            </a:extLst>
          </p:cNvPr>
          <p:cNvSpPr/>
          <p:nvPr/>
        </p:nvSpPr>
        <p:spPr>
          <a:xfrm>
            <a:off x="4667643" y="4768133"/>
            <a:ext cx="1219200" cy="402590"/>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dirty="0">
                <a:solidFill>
                  <a:schemeClr val="tx1"/>
                </a:solidFill>
              </a:rPr>
              <a:t>Test case</a:t>
            </a:r>
          </a:p>
        </p:txBody>
      </p:sp>
      <p:sp>
        <p:nvSpPr>
          <p:cNvPr id="45" name="Left Brace 44">
            <a:extLst>
              <a:ext uri="{FF2B5EF4-FFF2-40B4-BE49-F238E27FC236}">
                <a16:creationId xmlns:a16="http://schemas.microsoft.com/office/drawing/2014/main" id="{987CB6F2-364C-30F8-9D04-019A1A719243}"/>
              </a:ext>
            </a:extLst>
          </p:cNvPr>
          <p:cNvSpPr/>
          <p:nvPr/>
        </p:nvSpPr>
        <p:spPr>
          <a:xfrm>
            <a:off x="4314758" y="4768133"/>
            <a:ext cx="162053" cy="402590"/>
          </a:xfrm>
          <a:prstGeom prst="leftBrace">
            <a:avLst/>
          </a:prstGeom>
          <a:ln w="12700"/>
        </p:spPr>
        <p:style>
          <a:lnRef idx="2">
            <a:schemeClr val="dk1"/>
          </a:lnRef>
          <a:fillRef idx="0">
            <a:schemeClr val="dk1"/>
          </a:fillRef>
          <a:effectRef idx="1">
            <a:schemeClr val="dk1"/>
          </a:effectRef>
          <a:fontRef idx="minor">
            <a:schemeClr val="tx1"/>
          </a:fontRef>
        </p:style>
        <p:txBody>
          <a:bodyPr rtlCol="0" anchor="ctr"/>
          <a:lstStyle/>
          <a:p>
            <a:pPr algn="ctr"/>
            <a:endParaRPr lang="en-US"/>
          </a:p>
        </p:txBody>
      </p:sp>
      <p:sp>
        <p:nvSpPr>
          <p:cNvPr id="46" name="Rounded Rectangle 45">
            <a:extLst>
              <a:ext uri="{FF2B5EF4-FFF2-40B4-BE49-F238E27FC236}">
                <a16:creationId xmlns:a16="http://schemas.microsoft.com/office/drawing/2014/main" id="{5650048F-DA81-FF7E-590E-D8A3E8966959}"/>
              </a:ext>
            </a:extLst>
          </p:cNvPr>
          <p:cNvSpPr/>
          <p:nvPr/>
        </p:nvSpPr>
        <p:spPr>
          <a:xfrm>
            <a:off x="6021728" y="4768133"/>
            <a:ext cx="1219200" cy="402590"/>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dirty="0">
                <a:solidFill>
                  <a:schemeClr val="tx1"/>
                </a:solidFill>
              </a:rPr>
              <a:t>Test case</a:t>
            </a:r>
          </a:p>
        </p:txBody>
      </p:sp>
      <p:sp>
        <p:nvSpPr>
          <p:cNvPr id="47" name="Left Brace 46">
            <a:extLst>
              <a:ext uri="{FF2B5EF4-FFF2-40B4-BE49-F238E27FC236}">
                <a16:creationId xmlns:a16="http://schemas.microsoft.com/office/drawing/2014/main" id="{60D0179E-B518-F07C-8D1C-1C479CC2533B}"/>
              </a:ext>
            </a:extLst>
          </p:cNvPr>
          <p:cNvSpPr/>
          <p:nvPr/>
        </p:nvSpPr>
        <p:spPr>
          <a:xfrm rot="10800000">
            <a:off x="7373985" y="4768133"/>
            <a:ext cx="162053" cy="402590"/>
          </a:xfrm>
          <a:prstGeom prst="leftBrace">
            <a:avLst/>
          </a:prstGeom>
          <a:ln w="12700"/>
        </p:spPr>
        <p:style>
          <a:lnRef idx="2">
            <a:schemeClr val="dk1"/>
          </a:lnRef>
          <a:fillRef idx="0">
            <a:schemeClr val="dk1"/>
          </a:fillRef>
          <a:effectRef idx="1">
            <a:schemeClr val="dk1"/>
          </a:effectRef>
          <a:fontRef idx="minor">
            <a:schemeClr val="tx1"/>
          </a:fontRef>
        </p:style>
        <p:txBody>
          <a:bodyPr rtlCol="0" anchor="ctr"/>
          <a:lstStyle/>
          <a:p>
            <a:pPr algn="ctr"/>
            <a:endParaRPr lang="en-US"/>
          </a:p>
        </p:txBody>
      </p:sp>
      <mc:AlternateContent xmlns:mc="http://schemas.openxmlformats.org/markup-compatibility/2006" xmlns:a14="http://schemas.microsoft.com/office/drawing/2010/main">
        <mc:Choice Requires="a14">
          <p:sp>
            <p:nvSpPr>
              <p:cNvPr id="48" name="Rounded Rectangle 47">
                <a:extLst>
                  <a:ext uri="{FF2B5EF4-FFF2-40B4-BE49-F238E27FC236}">
                    <a16:creationId xmlns:a16="http://schemas.microsoft.com/office/drawing/2014/main" id="{4F206620-60A0-3BCE-C3F8-CEED19D137E0}"/>
                  </a:ext>
                </a:extLst>
              </p:cNvPr>
              <p:cNvSpPr/>
              <p:nvPr/>
            </p:nvSpPr>
            <p:spPr>
              <a:xfrm>
                <a:off x="3571808" y="5690273"/>
                <a:ext cx="466725" cy="485775"/>
              </a:xfrm>
              <a:prstGeom prst="roundRect">
                <a:avLst/>
              </a:prstGeom>
              <a:solidFill>
                <a:srgbClr val="C8FAEC"/>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14:m>
                  <m:oMathPara xmlns:m="http://schemas.openxmlformats.org/officeDocument/2006/math">
                    <m:oMathParaPr>
                      <m:jc m:val="centerGroup"/>
                    </m:oMathParaPr>
                    <m:oMath xmlns:m="http://schemas.openxmlformats.org/officeDocument/2006/math">
                      <m:sSub>
                        <m:sSubPr>
                          <m:ctrlPr>
                            <a:rPr lang="en-US" sz="1600" i="1" smtClean="0">
                              <a:latin typeface="Cambria Math" panose="02040503050406030204" pitchFamily="18" charset="0"/>
                            </a:rPr>
                          </m:ctrlPr>
                        </m:sSubPr>
                        <m:e>
                          <m:r>
                            <a:rPr lang="en-US" sz="1600" i="1">
                              <a:latin typeface="Cambria Math" panose="02040503050406030204" pitchFamily="18" charset="0"/>
                            </a:rPr>
                            <m:t>𝑞</m:t>
                          </m:r>
                        </m:e>
                        <m:sub>
                          <m:r>
                            <a:rPr lang="en-US" sz="1600" b="0" i="1" smtClean="0">
                              <a:latin typeface="Cambria Math" panose="02040503050406030204" pitchFamily="18" charset="0"/>
                            </a:rPr>
                            <m:t>𝑁</m:t>
                          </m:r>
                        </m:sub>
                      </m:sSub>
                    </m:oMath>
                  </m:oMathPara>
                </a14:m>
                <a:endParaRPr lang="en-US" sz="1600" dirty="0"/>
              </a:p>
            </p:txBody>
          </p:sp>
        </mc:Choice>
        <mc:Fallback xmlns="">
          <p:sp>
            <p:nvSpPr>
              <p:cNvPr id="48" name="Rounded Rectangle 47">
                <a:extLst>
                  <a:ext uri="{FF2B5EF4-FFF2-40B4-BE49-F238E27FC236}">
                    <a16:creationId xmlns:a16="http://schemas.microsoft.com/office/drawing/2014/main" id="{4F206620-60A0-3BCE-C3F8-CEED19D137E0}"/>
                  </a:ext>
                </a:extLst>
              </p:cNvPr>
              <p:cNvSpPr>
                <a:spLocks noRot="1" noChangeAspect="1" noMove="1" noResize="1" noEditPoints="1" noAdjustHandles="1" noChangeArrowheads="1" noChangeShapeType="1" noTextEdit="1"/>
              </p:cNvSpPr>
              <p:nvPr/>
            </p:nvSpPr>
            <p:spPr>
              <a:xfrm>
                <a:off x="3571808" y="5690273"/>
                <a:ext cx="466725" cy="485775"/>
              </a:xfrm>
              <a:prstGeom prst="roundRect">
                <a:avLst/>
              </a:prstGeom>
              <a:blipFill>
                <a:blip r:embed="rId6"/>
                <a:stretch>
                  <a:fillRect/>
                </a:stretch>
              </a:blipFill>
              <a:ln>
                <a:solidFill>
                  <a:schemeClr val="tx1"/>
                </a:solidFill>
              </a:ln>
            </p:spPr>
            <p:txBody>
              <a:bodyPr/>
              <a:lstStyle/>
              <a:p>
                <a:r>
                  <a:rPr lang="en-US">
                    <a:noFill/>
                  </a:rPr>
                  <a:t> </a:t>
                </a:r>
              </a:p>
            </p:txBody>
          </p:sp>
        </mc:Fallback>
      </mc:AlternateContent>
      <p:sp>
        <p:nvSpPr>
          <p:cNvPr id="49" name="Rounded Rectangle 48">
            <a:extLst>
              <a:ext uri="{FF2B5EF4-FFF2-40B4-BE49-F238E27FC236}">
                <a16:creationId xmlns:a16="http://schemas.microsoft.com/office/drawing/2014/main" id="{23637859-F8FF-BB91-2A20-7E24A55D0330}"/>
              </a:ext>
            </a:extLst>
          </p:cNvPr>
          <p:cNvSpPr/>
          <p:nvPr/>
        </p:nvSpPr>
        <p:spPr>
          <a:xfrm>
            <a:off x="4665815" y="5771829"/>
            <a:ext cx="1219200" cy="402590"/>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dirty="0">
                <a:solidFill>
                  <a:schemeClr val="tx1"/>
                </a:solidFill>
              </a:rPr>
              <a:t>Test case</a:t>
            </a:r>
          </a:p>
        </p:txBody>
      </p:sp>
      <p:sp>
        <p:nvSpPr>
          <p:cNvPr id="50" name="Left Brace 49">
            <a:extLst>
              <a:ext uri="{FF2B5EF4-FFF2-40B4-BE49-F238E27FC236}">
                <a16:creationId xmlns:a16="http://schemas.microsoft.com/office/drawing/2014/main" id="{7103EBA8-F7B1-0CE6-71CE-9209BDD5DEDC}"/>
              </a:ext>
            </a:extLst>
          </p:cNvPr>
          <p:cNvSpPr/>
          <p:nvPr/>
        </p:nvSpPr>
        <p:spPr>
          <a:xfrm>
            <a:off x="4312930" y="5771829"/>
            <a:ext cx="162053" cy="402590"/>
          </a:xfrm>
          <a:prstGeom prst="leftBrace">
            <a:avLst/>
          </a:prstGeom>
          <a:ln w="12700"/>
        </p:spPr>
        <p:style>
          <a:lnRef idx="2">
            <a:schemeClr val="dk1"/>
          </a:lnRef>
          <a:fillRef idx="0">
            <a:schemeClr val="dk1"/>
          </a:fillRef>
          <a:effectRef idx="1">
            <a:schemeClr val="dk1"/>
          </a:effectRef>
          <a:fontRef idx="minor">
            <a:schemeClr val="tx1"/>
          </a:fontRef>
        </p:style>
        <p:txBody>
          <a:bodyPr rtlCol="0" anchor="ctr"/>
          <a:lstStyle/>
          <a:p>
            <a:pPr algn="ctr"/>
            <a:endParaRPr lang="en-US"/>
          </a:p>
        </p:txBody>
      </p:sp>
      <p:sp>
        <p:nvSpPr>
          <p:cNvPr id="51" name="Rounded Rectangle 50">
            <a:extLst>
              <a:ext uri="{FF2B5EF4-FFF2-40B4-BE49-F238E27FC236}">
                <a16:creationId xmlns:a16="http://schemas.microsoft.com/office/drawing/2014/main" id="{2E90DB22-B82E-3ABE-E034-A63A01CD3E22}"/>
              </a:ext>
            </a:extLst>
          </p:cNvPr>
          <p:cNvSpPr/>
          <p:nvPr/>
        </p:nvSpPr>
        <p:spPr>
          <a:xfrm>
            <a:off x="6019900" y="5771829"/>
            <a:ext cx="1219200" cy="402590"/>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dirty="0">
                <a:solidFill>
                  <a:schemeClr val="tx1"/>
                </a:solidFill>
              </a:rPr>
              <a:t>Test case</a:t>
            </a:r>
          </a:p>
        </p:txBody>
      </p:sp>
      <p:sp>
        <p:nvSpPr>
          <p:cNvPr id="52" name="Left Brace 51">
            <a:extLst>
              <a:ext uri="{FF2B5EF4-FFF2-40B4-BE49-F238E27FC236}">
                <a16:creationId xmlns:a16="http://schemas.microsoft.com/office/drawing/2014/main" id="{484199DA-2654-6A71-49D0-BC41159ED625}"/>
              </a:ext>
            </a:extLst>
          </p:cNvPr>
          <p:cNvSpPr/>
          <p:nvPr/>
        </p:nvSpPr>
        <p:spPr>
          <a:xfrm rot="10800000">
            <a:off x="7372157" y="5771829"/>
            <a:ext cx="162053" cy="402590"/>
          </a:xfrm>
          <a:prstGeom prst="leftBrace">
            <a:avLst/>
          </a:prstGeom>
          <a:ln w="12700"/>
        </p:spPr>
        <p:style>
          <a:lnRef idx="2">
            <a:schemeClr val="dk1"/>
          </a:lnRef>
          <a:fillRef idx="0">
            <a:schemeClr val="dk1"/>
          </a:fillRef>
          <a:effectRef idx="1">
            <a:schemeClr val="dk1"/>
          </a:effectRef>
          <a:fontRef idx="minor">
            <a:schemeClr val="tx1"/>
          </a:fontRef>
        </p:style>
        <p:txBody>
          <a:bodyPr rtlCol="0" anchor="ctr"/>
          <a:lstStyle/>
          <a:p>
            <a:pPr algn="ctr"/>
            <a:endParaRPr lang="en-US"/>
          </a:p>
        </p:txBody>
      </p:sp>
    </p:spTree>
    <p:extLst>
      <p:ext uri="{BB962C8B-B14F-4D97-AF65-F5344CB8AC3E}">
        <p14:creationId xmlns:p14="http://schemas.microsoft.com/office/powerpoint/2010/main" val="65492547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BC3D2-853B-A932-E212-0734E1705457}"/>
              </a:ext>
            </a:extLst>
          </p:cNvPr>
          <p:cNvSpPr>
            <a:spLocks noGrp="1"/>
          </p:cNvSpPr>
          <p:nvPr>
            <p:ph type="title"/>
          </p:nvPr>
        </p:nvSpPr>
        <p:spPr/>
        <p:txBody>
          <a:bodyPr/>
          <a:lstStyle/>
          <a:p>
            <a:r>
              <a:rPr lang="en-US" dirty="0"/>
              <a:t>Incentivizing LMs to use tools with RL</a:t>
            </a:r>
          </a:p>
        </p:txBody>
      </p:sp>
      <p:sp>
        <p:nvSpPr>
          <p:cNvPr id="4" name="Slide Number Placeholder 3">
            <a:extLst>
              <a:ext uri="{FF2B5EF4-FFF2-40B4-BE49-F238E27FC236}">
                <a16:creationId xmlns:a16="http://schemas.microsoft.com/office/drawing/2014/main" id="{4B483B0B-5CA7-49C2-ED68-779F1186659F}"/>
              </a:ext>
            </a:extLst>
          </p:cNvPr>
          <p:cNvSpPr>
            <a:spLocks noGrp="1"/>
          </p:cNvSpPr>
          <p:nvPr>
            <p:ph type="sldNum" sz="quarter" idx="12"/>
          </p:nvPr>
        </p:nvSpPr>
        <p:spPr/>
        <p:txBody>
          <a:bodyPr/>
          <a:lstStyle/>
          <a:p>
            <a:fld id="{BA64772F-E81F-0045-92B8-B93AB4530561}" type="slidenum">
              <a:rPr lang="en-US" smtClean="0"/>
              <a:t>50</a:t>
            </a:fld>
            <a:endParaRPr lang="en-US"/>
          </a:p>
        </p:txBody>
      </p:sp>
      <p:sp>
        <p:nvSpPr>
          <p:cNvPr id="7" name="Rounded Rectangle 6">
            <a:extLst>
              <a:ext uri="{FF2B5EF4-FFF2-40B4-BE49-F238E27FC236}">
                <a16:creationId xmlns:a16="http://schemas.microsoft.com/office/drawing/2014/main" id="{8188295E-2D2F-ADCB-C66C-68FC06E5B576}"/>
              </a:ext>
            </a:extLst>
          </p:cNvPr>
          <p:cNvSpPr/>
          <p:nvPr/>
        </p:nvSpPr>
        <p:spPr>
          <a:xfrm>
            <a:off x="7376188" y="3324869"/>
            <a:ext cx="1584202" cy="402590"/>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dirty="0">
                <a:solidFill>
                  <a:schemeClr val="tx1"/>
                </a:solidFill>
              </a:rPr>
              <a:t>{Test-cases}</a:t>
            </a:r>
          </a:p>
        </p:txBody>
      </p:sp>
      <p:cxnSp>
        <p:nvCxnSpPr>
          <p:cNvPr id="8" name="Straight Arrow Connector 7">
            <a:extLst>
              <a:ext uri="{FF2B5EF4-FFF2-40B4-BE49-F238E27FC236}">
                <a16:creationId xmlns:a16="http://schemas.microsoft.com/office/drawing/2014/main" id="{71D27891-CC0A-EF22-3369-D64EDCD30933}"/>
              </a:ext>
            </a:extLst>
          </p:cNvPr>
          <p:cNvCxnSpPr>
            <a:cxnSpLocks/>
            <a:stCxn id="5" idx="3"/>
            <a:endCxn id="2054" idx="1"/>
          </p:cNvCxnSpPr>
          <p:nvPr/>
        </p:nvCxnSpPr>
        <p:spPr>
          <a:xfrm flipV="1">
            <a:off x="2240419" y="3529388"/>
            <a:ext cx="686850" cy="1330"/>
          </a:xfrm>
          <a:prstGeom prst="straightConnector1">
            <a:avLst/>
          </a:prstGeom>
          <a:ln w="12700">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9" name="Straight Arrow Connector 8">
            <a:extLst>
              <a:ext uri="{FF2B5EF4-FFF2-40B4-BE49-F238E27FC236}">
                <a16:creationId xmlns:a16="http://schemas.microsoft.com/office/drawing/2014/main" id="{C2701D30-4C55-4C5B-B88E-77FB50BF390C}"/>
              </a:ext>
            </a:extLst>
          </p:cNvPr>
          <p:cNvCxnSpPr>
            <a:cxnSpLocks/>
            <a:stCxn id="2054" idx="3"/>
            <a:endCxn id="15" idx="1"/>
          </p:cNvCxnSpPr>
          <p:nvPr/>
        </p:nvCxnSpPr>
        <p:spPr>
          <a:xfrm flipV="1">
            <a:off x="3621729" y="3526164"/>
            <a:ext cx="742088" cy="3224"/>
          </a:xfrm>
          <a:prstGeom prst="straightConnector1">
            <a:avLst/>
          </a:prstGeom>
          <a:ln w="12700">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10" name="Straight Arrow Connector 9">
            <a:extLst>
              <a:ext uri="{FF2B5EF4-FFF2-40B4-BE49-F238E27FC236}">
                <a16:creationId xmlns:a16="http://schemas.microsoft.com/office/drawing/2014/main" id="{69548131-5632-01E5-AC62-0110FBFEF647}"/>
              </a:ext>
            </a:extLst>
          </p:cNvPr>
          <p:cNvCxnSpPr>
            <a:cxnSpLocks/>
            <a:stCxn id="15" idx="3"/>
            <a:endCxn id="22" idx="1"/>
          </p:cNvCxnSpPr>
          <p:nvPr/>
        </p:nvCxnSpPr>
        <p:spPr>
          <a:xfrm>
            <a:off x="5597337" y="3526164"/>
            <a:ext cx="555108" cy="0"/>
          </a:xfrm>
          <a:prstGeom prst="straightConnector1">
            <a:avLst/>
          </a:prstGeom>
          <a:ln w="12700">
            <a:solidFill>
              <a:schemeClr val="tx1"/>
            </a:solidFill>
            <a:tailEnd type="triangle"/>
          </a:ln>
        </p:spPr>
        <p:style>
          <a:lnRef idx="2">
            <a:schemeClr val="accent1"/>
          </a:lnRef>
          <a:fillRef idx="0">
            <a:schemeClr val="accent1"/>
          </a:fillRef>
          <a:effectRef idx="1">
            <a:schemeClr val="accent1"/>
          </a:effectRef>
          <a:fontRef idx="minor">
            <a:schemeClr val="tx1"/>
          </a:fontRef>
        </p:style>
      </p:cxnSp>
      <p:sp>
        <p:nvSpPr>
          <p:cNvPr id="15" name="Rounded Rectangle 14">
            <a:extLst>
              <a:ext uri="{FF2B5EF4-FFF2-40B4-BE49-F238E27FC236}">
                <a16:creationId xmlns:a16="http://schemas.microsoft.com/office/drawing/2014/main" id="{507D1467-00A9-434B-E1F6-DAC52DFCFC01}"/>
              </a:ext>
            </a:extLst>
          </p:cNvPr>
          <p:cNvSpPr/>
          <p:nvPr/>
        </p:nvSpPr>
        <p:spPr>
          <a:xfrm>
            <a:off x="4363817" y="1942876"/>
            <a:ext cx="1233520" cy="3166576"/>
          </a:xfrm>
          <a:prstGeom prst="roundRect">
            <a:avLst>
              <a:gd name="adj" fmla="val 8119"/>
            </a:avLst>
          </a:prstGeom>
          <a:noFill/>
          <a:ln w="127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4" name="Picture 6" descr="Qwen · GitHub">
            <a:extLst>
              <a:ext uri="{FF2B5EF4-FFF2-40B4-BE49-F238E27FC236}">
                <a16:creationId xmlns:a16="http://schemas.microsoft.com/office/drawing/2014/main" id="{6238EA73-4E40-20AC-121C-4C8239D9B77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27269" y="3182158"/>
            <a:ext cx="694460" cy="694460"/>
          </a:xfrm>
          <a:prstGeom prst="rect">
            <a:avLst/>
          </a:prstGeom>
          <a:noFill/>
          <a:extLst>
            <a:ext uri="{909E8E84-426E-40DD-AFC4-6F175D3DCCD1}">
              <a14:hiddenFill xmlns:a14="http://schemas.microsoft.com/office/drawing/2010/main">
                <a:solidFill>
                  <a:srgbClr val="FFFFFF"/>
                </a:solidFill>
              </a14:hiddenFill>
            </a:ext>
          </a:extLst>
        </p:spPr>
      </p:pic>
      <p:sp>
        <p:nvSpPr>
          <p:cNvPr id="2056" name="Oval 2055">
            <a:extLst>
              <a:ext uri="{FF2B5EF4-FFF2-40B4-BE49-F238E27FC236}">
                <a16:creationId xmlns:a16="http://schemas.microsoft.com/office/drawing/2014/main" id="{E35DCB8F-164F-AFD6-E6A0-BF11C09F1D86}"/>
              </a:ext>
            </a:extLst>
          </p:cNvPr>
          <p:cNvSpPr/>
          <p:nvPr/>
        </p:nvSpPr>
        <p:spPr>
          <a:xfrm>
            <a:off x="9647807" y="2106528"/>
            <a:ext cx="625447" cy="476671"/>
          </a:xfrm>
          <a:prstGeom prst="ellipse">
            <a:avLst/>
          </a:prstGeom>
          <a:solidFill>
            <a:srgbClr val="F5E5FA"/>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dirty="0">
                <a:solidFill>
                  <a:schemeClr val="tx1"/>
                </a:solidFill>
              </a:rPr>
              <a:t>+1</a:t>
            </a:r>
          </a:p>
        </p:txBody>
      </p:sp>
      <p:sp>
        <p:nvSpPr>
          <p:cNvPr id="2057" name="Oval 2056">
            <a:extLst>
              <a:ext uri="{FF2B5EF4-FFF2-40B4-BE49-F238E27FC236}">
                <a16:creationId xmlns:a16="http://schemas.microsoft.com/office/drawing/2014/main" id="{52EC992D-0DD7-E8A5-0E10-69C39C2C3E08}"/>
              </a:ext>
            </a:extLst>
          </p:cNvPr>
          <p:cNvSpPr/>
          <p:nvPr/>
        </p:nvSpPr>
        <p:spPr>
          <a:xfrm>
            <a:off x="9668125" y="2853408"/>
            <a:ext cx="605130" cy="476671"/>
          </a:xfrm>
          <a:prstGeom prst="ellipse">
            <a:avLst/>
          </a:prstGeom>
          <a:solidFill>
            <a:srgbClr val="F0E7D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dirty="0">
                <a:solidFill>
                  <a:schemeClr val="tx1"/>
                </a:solidFill>
              </a:rPr>
              <a:t>-1</a:t>
            </a:r>
          </a:p>
        </p:txBody>
      </p:sp>
      <p:sp>
        <p:nvSpPr>
          <p:cNvPr id="2058" name="Oval 2057">
            <a:extLst>
              <a:ext uri="{FF2B5EF4-FFF2-40B4-BE49-F238E27FC236}">
                <a16:creationId xmlns:a16="http://schemas.microsoft.com/office/drawing/2014/main" id="{830429F1-F4D9-8B3D-446C-0625CBB35148}"/>
              </a:ext>
            </a:extLst>
          </p:cNvPr>
          <p:cNvSpPr/>
          <p:nvPr/>
        </p:nvSpPr>
        <p:spPr>
          <a:xfrm>
            <a:off x="9647807" y="3600288"/>
            <a:ext cx="625447" cy="476671"/>
          </a:xfrm>
          <a:prstGeom prst="ellipse">
            <a:avLst/>
          </a:prstGeom>
          <a:solidFill>
            <a:srgbClr val="F0E7D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dirty="0">
                <a:solidFill>
                  <a:schemeClr val="tx1"/>
                </a:solidFill>
              </a:rPr>
              <a:t>-1</a:t>
            </a:r>
          </a:p>
        </p:txBody>
      </p:sp>
      <p:sp>
        <p:nvSpPr>
          <p:cNvPr id="2059" name="Oval 2058">
            <a:extLst>
              <a:ext uri="{FF2B5EF4-FFF2-40B4-BE49-F238E27FC236}">
                <a16:creationId xmlns:a16="http://schemas.microsoft.com/office/drawing/2014/main" id="{7A1A7F20-6C52-AC54-528C-031381C2EF6E}"/>
              </a:ext>
            </a:extLst>
          </p:cNvPr>
          <p:cNvSpPr/>
          <p:nvPr/>
        </p:nvSpPr>
        <p:spPr>
          <a:xfrm>
            <a:off x="9669618" y="4347169"/>
            <a:ext cx="605129" cy="476671"/>
          </a:xfrm>
          <a:prstGeom prst="ellipse">
            <a:avLst/>
          </a:prstGeom>
          <a:solidFill>
            <a:srgbClr val="F5E5FA"/>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dirty="0">
                <a:solidFill>
                  <a:schemeClr val="tx1"/>
                </a:solidFill>
              </a:rPr>
              <a:t>-1</a:t>
            </a:r>
          </a:p>
        </p:txBody>
      </p:sp>
      <p:cxnSp>
        <p:nvCxnSpPr>
          <p:cNvPr id="2060" name="Straight Arrow Connector 2059">
            <a:extLst>
              <a:ext uri="{FF2B5EF4-FFF2-40B4-BE49-F238E27FC236}">
                <a16:creationId xmlns:a16="http://schemas.microsoft.com/office/drawing/2014/main" id="{7CEFE500-D459-80F6-7640-CABFEE3EF847}"/>
              </a:ext>
            </a:extLst>
          </p:cNvPr>
          <p:cNvCxnSpPr>
            <a:cxnSpLocks/>
            <a:stCxn id="7" idx="3"/>
            <a:endCxn id="2063" idx="1"/>
          </p:cNvCxnSpPr>
          <p:nvPr/>
        </p:nvCxnSpPr>
        <p:spPr>
          <a:xfrm>
            <a:off x="8960390" y="3526164"/>
            <a:ext cx="632474" cy="1"/>
          </a:xfrm>
          <a:prstGeom prst="straightConnector1">
            <a:avLst/>
          </a:prstGeom>
          <a:ln w="12700">
            <a:solidFill>
              <a:schemeClr val="tx1"/>
            </a:solidFill>
            <a:tailEnd type="triangle"/>
          </a:ln>
        </p:spPr>
        <p:style>
          <a:lnRef idx="2">
            <a:schemeClr val="accent1"/>
          </a:lnRef>
          <a:fillRef idx="0">
            <a:schemeClr val="accent1"/>
          </a:fillRef>
          <a:effectRef idx="1">
            <a:schemeClr val="accent1"/>
          </a:effectRef>
          <a:fontRef idx="minor">
            <a:schemeClr val="tx1"/>
          </a:fontRef>
        </p:style>
      </p:cxnSp>
      <p:sp>
        <p:nvSpPr>
          <p:cNvPr id="2063" name="Rounded Rectangle 2062">
            <a:extLst>
              <a:ext uri="{FF2B5EF4-FFF2-40B4-BE49-F238E27FC236}">
                <a16:creationId xmlns:a16="http://schemas.microsoft.com/office/drawing/2014/main" id="{8E94955B-72C0-9AE1-4CDB-29079D06FC32}"/>
              </a:ext>
            </a:extLst>
          </p:cNvPr>
          <p:cNvSpPr/>
          <p:nvPr/>
        </p:nvSpPr>
        <p:spPr>
          <a:xfrm>
            <a:off x="9592864" y="1923143"/>
            <a:ext cx="778671" cy="3206043"/>
          </a:xfrm>
          <a:prstGeom prst="roundRect">
            <a:avLst>
              <a:gd name="adj" fmla="val 8119"/>
            </a:avLst>
          </a:prstGeom>
          <a:noFill/>
          <a:ln w="127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5" name="TextBox 2064">
            <a:extLst>
              <a:ext uri="{FF2B5EF4-FFF2-40B4-BE49-F238E27FC236}">
                <a16:creationId xmlns:a16="http://schemas.microsoft.com/office/drawing/2014/main" id="{A096FA60-3AC2-C854-107D-AD549553AC9C}"/>
              </a:ext>
            </a:extLst>
          </p:cNvPr>
          <p:cNvSpPr txBox="1"/>
          <p:nvPr/>
        </p:nvSpPr>
        <p:spPr>
          <a:xfrm>
            <a:off x="2622487" y="3948849"/>
            <a:ext cx="1320811" cy="338554"/>
          </a:xfrm>
          <a:prstGeom prst="rect">
            <a:avLst/>
          </a:prstGeom>
          <a:noFill/>
        </p:spPr>
        <p:txBody>
          <a:bodyPr wrap="none" rtlCol="0">
            <a:spAutoFit/>
          </a:bodyPr>
          <a:lstStyle/>
          <a:p>
            <a:r>
              <a:rPr lang="en-US" sz="1600" dirty="0" err="1"/>
              <a:t>Qwen</a:t>
            </a:r>
            <a:r>
              <a:rPr lang="en-US" sz="1600" dirty="0"/>
              <a:t>-Coder</a:t>
            </a:r>
          </a:p>
        </p:txBody>
      </p:sp>
      <p:cxnSp>
        <p:nvCxnSpPr>
          <p:cNvPr id="2067" name="Elbow Connector 2066">
            <a:extLst>
              <a:ext uri="{FF2B5EF4-FFF2-40B4-BE49-F238E27FC236}">
                <a16:creationId xmlns:a16="http://schemas.microsoft.com/office/drawing/2014/main" id="{FF71E5C2-2E0B-683A-5E13-6B31B6852024}"/>
              </a:ext>
            </a:extLst>
          </p:cNvPr>
          <p:cNvCxnSpPr>
            <a:cxnSpLocks/>
            <a:stCxn id="2063" idx="2"/>
            <a:endCxn id="2065" idx="2"/>
          </p:cNvCxnSpPr>
          <p:nvPr/>
        </p:nvCxnSpPr>
        <p:spPr>
          <a:xfrm rot="5400000" flipH="1">
            <a:off x="6211655" y="1358642"/>
            <a:ext cx="841783" cy="6699307"/>
          </a:xfrm>
          <a:prstGeom prst="bentConnector3">
            <a:avLst>
              <a:gd name="adj1" fmla="val -27157"/>
            </a:avLst>
          </a:prstGeom>
          <a:ln w="12700">
            <a:solidFill>
              <a:schemeClr val="tx1"/>
            </a:solidFill>
            <a:tailEnd type="triangle"/>
          </a:ln>
        </p:spPr>
        <p:style>
          <a:lnRef idx="2">
            <a:schemeClr val="accent1"/>
          </a:lnRef>
          <a:fillRef idx="0">
            <a:schemeClr val="accent1"/>
          </a:fillRef>
          <a:effectRef idx="1">
            <a:schemeClr val="accent1"/>
          </a:effectRef>
          <a:fontRef idx="minor">
            <a:schemeClr val="tx1"/>
          </a:fontRef>
        </p:style>
      </p:cxnSp>
      <p:sp>
        <p:nvSpPr>
          <p:cNvPr id="2099" name="TextBox 2098">
            <a:extLst>
              <a:ext uri="{FF2B5EF4-FFF2-40B4-BE49-F238E27FC236}">
                <a16:creationId xmlns:a16="http://schemas.microsoft.com/office/drawing/2014/main" id="{B596D127-E169-FAB7-8DB2-7836B5A1E85F}"/>
              </a:ext>
            </a:extLst>
          </p:cNvPr>
          <p:cNvSpPr txBox="1"/>
          <p:nvPr/>
        </p:nvSpPr>
        <p:spPr>
          <a:xfrm>
            <a:off x="838200" y="5870905"/>
            <a:ext cx="5990551" cy="369332"/>
          </a:xfrm>
          <a:prstGeom prst="rect">
            <a:avLst/>
          </a:prstGeom>
          <a:noFill/>
        </p:spPr>
        <p:txBody>
          <a:bodyPr wrap="none" rtlCol="0">
            <a:spAutoFit/>
          </a:bodyPr>
          <a:lstStyle/>
          <a:p>
            <a:r>
              <a:rPr lang="en-US" dirty="0"/>
              <a:t>We utilize REINFORCE++, we show the simplified overview.</a:t>
            </a:r>
          </a:p>
        </p:txBody>
      </p:sp>
      <p:sp>
        <p:nvSpPr>
          <p:cNvPr id="5" name="Rounded Rectangle 4">
            <a:extLst>
              <a:ext uri="{FF2B5EF4-FFF2-40B4-BE49-F238E27FC236}">
                <a16:creationId xmlns:a16="http://schemas.microsoft.com/office/drawing/2014/main" id="{1C8DC9E7-49A4-DF5E-2EDA-3B9BB3B32C76}"/>
              </a:ext>
            </a:extLst>
          </p:cNvPr>
          <p:cNvSpPr/>
          <p:nvPr/>
        </p:nvSpPr>
        <p:spPr>
          <a:xfrm>
            <a:off x="1162757" y="3287830"/>
            <a:ext cx="1077662" cy="485775"/>
          </a:xfrm>
          <a:prstGeom prst="roundRect">
            <a:avLst/>
          </a:prstGeom>
          <a:solidFill>
            <a:srgbClr val="C8FAEC"/>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sz="1600" dirty="0"/>
              <a:t>question</a:t>
            </a:r>
          </a:p>
        </p:txBody>
      </p:sp>
      <p:pic>
        <p:nvPicPr>
          <p:cNvPr id="13" name="Picture 12">
            <a:extLst>
              <a:ext uri="{FF2B5EF4-FFF2-40B4-BE49-F238E27FC236}">
                <a16:creationId xmlns:a16="http://schemas.microsoft.com/office/drawing/2014/main" id="{6B07F3D5-6977-DA37-9BC1-6907A76A236B}"/>
              </a:ext>
            </a:extLst>
          </p:cNvPr>
          <p:cNvPicPr>
            <a:picLocks noChangeAspect="1"/>
          </p:cNvPicPr>
          <p:nvPr/>
        </p:nvPicPr>
        <p:blipFill>
          <a:blip r:embed="rId3"/>
          <a:stretch>
            <a:fillRect/>
          </a:stretch>
        </p:blipFill>
        <p:spPr>
          <a:xfrm>
            <a:off x="4732318" y="2076044"/>
            <a:ext cx="581916" cy="581916"/>
          </a:xfrm>
          <a:prstGeom prst="rect">
            <a:avLst/>
          </a:prstGeom>
        </p:spPr>
      </p:pic>
      <p:pic>
        <p:nvPicPr>
          <p:cNvPr id="14" name="Picture 13">
            <a:extLst>
              <a:ext uri="{FF2B5EF4-FFF2-40B4-BE49-F238E27FC236}">
                <a16:creationId xmlns:a16="http://schemas.microsoft.com/office/drawing/2014/main" id="{B868F5B8-6FD4-844D-4E52-94B2BE7158DA}"/>
              </a:ext>
            </a:extLst>
          </p:cNvPr>
          <p:cNvPicPr>
            <a:picLocks noChangeAspect="1"/>
          </p:cNvPicPr>
          <p:nvPr/>
        </p:nvPicPr>
        <p:blipFill>
          <a:blip r:embed="rId3"/>
          <a:stretch>
            <a:fillRect/>
          </a:stretch>
        </p:blipFill>
        <p:spPr>
          <a:xfrm>
            <a:off x="4732318" y="2890766"/>
            <a:ext cx="581916" cy="581916"/>
          </a:xfrm>
          <a:prstGeom prst="rect">
            <a:avLst/>
          </a:prstGeom>
        </p:spPr>
      </p:pic>
      <p:pic>
        <p:nvPicPr>
          <p:cNvPr id="18" name="Picture 17">
            <a:extLst>
              <a:ext uri="{FF2B5EF4-FFF2-40B4-BE49-F238E27FC236}">
                <a16:creationId xmlns:a16="http://schemas.microsoft.com/office/drawing/2014/main" id="{C7727270-BCDF-9F22-97C1-559BF7D45B4D}"/>
              </a:ext>
            </a:extLst>
          </p:cNvPr>
          <p:cNvPicPr>
            <a:picLocks noChangeAspect="1"/>
          </p:cNvPicPr>
          <p:nvPr/>
        </p:nvPicPr>
        <p:blipFill>
          <a:blip r:embed="rId3"/>
          <a:stretch>
            <a:fillRect/>
          </a:stretch>
        </p:blipFill>
        <p:spPr>
          <a:xfrm>
            <a:off x="4732318" y="3674114"/>
            <a:ext cx="581916" cy="581916"/>
          </a:xfrm>
          <a:prstGeom prst="rect">
            <a:avLst/>
          </a:prstGeom>
        </p:spPr>
      </p:pic>
      <p:pic>
        <p:nvPicPr>
          <p:cNvPr id="19" name="Picture 18">
            <a:extLst>
              <a:ext uri="{FF2B5EF4-FFF2-40B4-BE49-F238E27FC236}">
                <a16:creationId xmlns:a16="http://schemas.microsoft.com/office/drawing/2014/main" id="{D72CD3EA-4131-7742-38B2-FC4AF35D97EF}"/>
              </a:ext>
            </a:extLst>
          </p:cNvPr>
          <p:cNvPicPr>
            <a:picLocks noChangeAspect="1"/>
          </p:cNvPicPr>
          <p:nvPr/>
        </p:nvPicPr>
        <p:blipFill>
          <a:blip r:embed="rId3"/>
          <a:stretch>
            <a:fillRect/>
          </a:stretch>
        </p:blipFill>
        <p:spPr>
          <a:xfrm>
            <a:off x="4732318" y="4468171"/>
            <a:ext cx="581916" cy="581916"/>
          </a:xfrm>
          <a:prstGeom prst="rect">
            <a:avLst/>
          </a:prstGeom>
        </p:spPr>
      </p:pic>
      <p:pic>
        <p:nvPicPr>
          <p:cNvPr id="22" name="Picture 21" descr="program Vector Icons free download in SVG, PNG Format">
            <a:extLst>
              <a:ext uri="{FF2B5EF4-FFF2-40B4-BE49-F238E27FC236}">
                <a16:creationId xmlns:a16="http://schemas.microsoft.com/office/drawing/2014/main" id="{6D20CD94-665F-F3E1-7927-DF1F7F48B4F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52445" y="3202998"/>
            <a:ext cx="646332" cy="646332"/>
          </a:xfrm>
          <a:prstGeom prst="rect">
            <a:avLst/>
          </a:prstGeom>
          <a:noFill/>
          <a:extLst>
            <a:ext uri="{909E8E84-426E-40DD-AFC4-6F175D3DCCD1}">
              <a14:hiddenFill xmlns:a14="http://schemas.microsoft.com/office/drawing/2010/main">
                <a:solidFill>
                  <a:srgbClr val="FFFFFF"/>
                </a:solidFill>
              </a14:hiddenFill>
            </a:ext>
          </a:extLst>
        </p:spPr>
      </p:pic>
      <p:cxnSp>
        <p:nvCxnSpPr>
          <p:cNvPr id="25" name="Straight Arrow Connector 24">
            <a:extLst>
              <a:ext uri="{FF2B5EF4-FFF2-40B4-BE49-F238E27FC236}">
                <a16:creationId xmlns:a16="http://schemas.microsoft.com/office/drawing/2014/main" id="{A7F5A517-A2C0-0941-C75B-8028E97445B7}"/>
              </a:ext>
            </a:extLst>
          </p:cNvPr>
          <p:cNvCxnSpPr>
            <a:cxnSpLocks/>
            <a:stCxn id="22" idx="3"/>
            <a:endCxn id="7" idx="1"/>
          </p:cNvCxnSpPr>
          <p:nvPr/>
        </p:nvCxnSpPr>
        <p:spPr>
          <a:xfrm>
            <a:off x="6798777" y="3526164"/>
            <a:ext cx="577411" cy="0"/>
          </a:xfrm>
          <a:prstGeom prst="straightConnector1">
            <a:avLst/>
          </a:prstGeom>
          <a:ln w="12700">
            <a:solidFill>
              <a:schemeClr val="tx1"/>
            </a:solidFill>
            <a:tailEnd type="triangle"/>
          </a:ln>
        </p:spPr>
        <p:style>
          <a:lnRef idx="2">
            <a:schemeClr val="accent1"/>
          </a:lnRef>
          <a:fillRef idx="0">
            <a:schemeClr val="accent1"/>
          </a:fillRef>
          <a:effectRef idx="1">
            <a:schemeClr val="accent1"/>
          </a:effectRef>
          <a:fontRef idx="minor">
            <a:schemeClr val="tx1"/>
          </a:fontRef>
        </p:style>
      </p:cxnSp>
      <p:sp>
        <p:nvSpPr>
          <p:cNvPr id="11" name="TextBox 10">
            <a:extLst>
              <a:ext uri="{FF2B5EF4-FFF2-40B4-BE49-F238E27FC236}">
                <a16:creationId xmlns:a16="http://schemas.microsoft.com/office/drawing/2014/main" id="{CADE8FCD-6FF2-367B-0805-BCA5279C2F7C}"/>
              </a:ext>
            </a:extLst>
          </p:cNvPr>
          <p:cNvSpPr txBox="1"/>
          <p:nvPr/>
        </p:nvSpPr>
        <p:spPr>
          <a:xfrm>
            <a:off x="7262646" y="5348619"/>
            <a:ext cx="1635319" cy="369332"/>
          </a:xfrm>
          <a:prstGeom prst="rect">
            <a:avLst/>
          </a:prstGeom>
          <a:noFill/>
        </p:spPr>
        <p:txBody>
          <a:bodyPr wrap="none" rtlCol="0">
            <a:spAutoFit/>
          </a:bodyPr>
          <a:lstStyle/>
          <a:p>
            <a:r>
              <a:rPr lang="en-US" dirty="0"/>
              <a:t>Policy gradient</a:t>
            </a:r>
          </a:p>
        </p:txBody>
      </p:sp>
    </p:spTree>
    <p:extLst>
      <p:ext uri="{BB962C8B-B14F-4D97-AF65-F5344CB8AC3E}">
        <p14:creationId xmlns:p14="http://schemas.microsoft.com/office/powerpoint/2010/main" val="47149275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1F59C7-63C1-9BA7-1CE4-D7DBA3A3BF54}"/>
              </a:ext>
            </a:extLst>
          </p:cNvPr>
          <p:cNvSpPr>
            <a:spLocks noGrp="1"/>
          </p:cNvSpPr>
          <p:nvPr>
            <p:ph type="title"/>
          </p:nvPr>
        </p:nvSpPr>
        <p:spPr/>
        <p:txBody>
          <a:bodyPr/>
          <a:lstStyle/>
          <a:p>
            <a:r>
              <a:rPr lang="en-US" dirty="0"/>
              <a:t>Experimental Results on MBPP+</a:t>
            </a:r>
          </a:p>
        </p:txBody>
      </p:sp>
      <p:sp>
        <p:nvSpPr>
          <p:cNvPr id="5" name="Slide Number Placeholder 4">
            <a:extLst>
              <a:ext uri="{FF2B5EF4-FFF2-40B4-BE49-F238E27FC236}">
                <a16:creationId xmlns:a16="http://schemas.microsoft.com/office/drawing/2014/main" id="{2BEFF178-5345-1E9B-CABB-B8F6A2021532}"/>
              </a:ext>
            </a:extLst>
          </p:cNvPr>
          <p:cNvSpPr>
            <a:spLocks noGrp="1"/>
          </p:cNvSpPr>
          <p:nvPr>
            <p:ph type="sldNum" sz="quarter" idx="12"/>
          </p:nvPr>
        </p:nvSpPr>
        <p:spPr/>
        <p:txBody>
          <a:bodyPr/>
          <a:lstStyle/>
          <a:p>
            <a:fld id="{BA64772F-E81F-0045-92B8-B93AB4530561}" type="slidenum">
              <a:rPr lang="en-US" smtClean="0"/>
              <a:t>51</a:t>
            </a:fld>
            <a:endParaRPr lang="en-US"/>
          </a:p>
        </p:txBody>
      </p:sp>
      <p:graphicFrame>
        <p:nvGraphicFramePr>
          <p:cNvPr id="7" name="Content Placeholder 5">
            <a:extLst>
              <a:ext uri="{FF2B5EF4-FFF2-40B4-BE49-F238E27FC236}">
                <a16:creationId xmlns:a16="http://schemas.microsoft.com/office/drawing/2014/main" id="{059F242A-73A4-C542-EB92-9E8779C7E7EC}"/>
              </a:ext>
            </a:extLst>
          </p:cNvPr>
          <p:cNvGraphicFramePr>
            <a:graphicFrameLocks/>
          </p:cNvGraphicFramePr>
          <p:nvPr>
            <p:extLst>
              <p:ext uri="{D42A27DB-BD31-4B8C-83A1-F6EECF244321}">
                <p14:modId xmlns:p14="http://schemas.microsoft.com/office/powerpoint/2010/main" val="1477777583"/>
              </p:ext>
            </p:extLst>
          </p:nvPr>
        </p:nvGraphicFramePr>
        <p:xfrm>
          <a:off x="3780613" y="1507030"/>
          <a:ext cx="5322148" cy="4561489"/>
        </p:xfrm>
        <a:graphic>
          <a:graphicData uri="http://schemas.openxmlformats.org/drawingml/2006/chart">
            <c:chart xmlns:c="http://schemas.openxmlformats.org/drawingml/2006/chart" xmlns:r="http://schemas.openxmlformats.org/officeDocument/2006/relationships" r:id="rId3"/>
          </a:graphicData>
        </a:graphic>
      </p:graphicFrame>
      <p:sp>
        <p:nvSpPr>
          <p:cNvPr id="17" name="Rounded Rectangle 16">
            <a:extLst>
              <a:ext uri="{FF2B5EF4-FFF2-40B4-BE49-F238E27FC236}">
                <a16:creationId xmlns:a16="http://schemas.microsoft.com/office/drawing/2014/main" id="{87B50B9C-2588-74CE-D725-2C0D6FFCBD5C}"/>
              </a:ext>
            </a:extLst>
          </p:cNvPr>
          <p:cNvSpPr/>
          <p:nvPr/>
        </p:nvSpPr>
        <p:spPr>
          <a:xfrm>
            <a:off x="7186754" y="4244622"/>
            <a:ext cx="158044" cy="124178"/>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ounded Rectangle 17">
            <a:extLst>
              <a:ext uri="{FF2B5EF4-FFF2-40B4-BE49-F238E27FC236}">
                <a16:creationId xmlns:a16="http://schemas.microsoft.com/office/drawing/2014/main" id="{E709BF01-98BE-5AA4-5F97-3AFB62DE88B8}"/>
              </a:ext>
            </a:extLst>
          </p:cNvPr>
          <p:cNvSpPr/>
          <p:nvPr/>
        </p:nvSpPr>
        <p:spPr>
          <a:xfrm>
            <a:off x="8411598" y="3663596"/>
            <a:ext cx="158044" cy="124178"/>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0" name="Elbow Connector 19">
            <a:extLst>
              <a:ext uri="{FF2B5EF4-FFF2-40B4-BE49-F238E27FC236}">
                <a16:creationId xmlns:a16="http://schemas.microsoft.com/office/drawing/2014/main" id="{C305DD38-FA3F-1F3F-8ACE-F96B0E74E277}"/>
              </a:ext>
            </a:extLst>
          </p:cNvPr>
          <p:cNvCxnSpPr>
            <a:cxnSpLocks/>
            <a:stCxn id="17" idx="0"/>
            <a:endCxn id="18" idx="0"/>
          </p:cNvCxnSpPr>
          <p:nvPr/>
        </p:nvCxnSpPr>
        <p:spPr>
          <a:xfrm rot="5400000" flipH="1" flipV="1">
            <a:off x="7587685" y="3341687"/>
            <a:ext cx="581026" cy="1224844"/>
          </a:xfrm>
          <a:prstGeom prst="bentConnector3">
            <a:avLst>
              <a:gd name="adj1" fmla="val 248148"/>
            </a:avLst>
          </a:prstGeom>
          <a:ln>
            <a:solidFill>
              <a:schemeClr val="accent2"/>
            </a:solidFill>
            <a:tailEnd type="triangle"/>
          </a:ln>
        </p:spPr>
        <p:style>
          <a:lnRef idx="2">
            <a:schemeClr val="accent1"/>
          </a:lnRef>
          <a:fillRef idx="0">
            <a:schemeClr val="accent1"/>
          </a:fillRef>
          <a:effectRef idx="1">
            <a:schemeClr val="accent1"/>
          </a:effectRef>
          <a:fontRef idx="minor">
            <a:schemeClr val="tx1"/>
          </a:fontRef>
        </p:style>
      </p:cxnSp>
      <p:sp>
        <p:nvSpPr>
          <p:cNvPr id="24" name="TextBox 23">
            <a:extLst>
              <a:ext uri="{FF2B5EF4-FFF2-40B4-BE49-F238E27FC236}">
                <a16:creationId xmlns:a16="http://schemas.microsoft.com/office/drawing/2014/main" id="{E2905C87-300B-49A2-0B76-CEDD3E84ACCD}"/>
              </a:ext>
            </a:extLst>
          </p:cNvPr>
          <p:cNvSpPr txBox="1"/>
          <p:nvPr/>
        </p:nvSpPr>
        <p:spPr>
          <a:xfrm>
            <a:off x="7414160" y="2502248"/>
            <a:ext cx="928075" cy="338554"/>
          </a:xfrm>
          <a:prstGeom prst="rect">
            <a:avLst/>
          </a:prstGeom>
          <a:noFill/>
        </p:spPr>
        <p:txBody>
          <a:bodyPr wrap="none" rtlCol="0">
            <a:spAutoFit/>
          </a:bodyPr>
          <a:lstStyle/>
          <a:p>
            <a:r>
              <a:rPr lang="en-US" sz="1600" dirty="0">
                <a:solidFill>
                  <a:schemeClr val="accent2"/>
                </a:solidFill>
              </a:rPr>
              <a:t>Skip SFT</a:t>
            </a:r>
          </a:p>
        </p:txBody>
      </p:sp>
      <p:sp>
        <p:nvSpPr>
          <p:cNvPr id="8" name="TextBox 7">
            <a:extLst>
              <a:ext uri="{FF2B5EF4-FFF2-40B4-BE49-F238E27FC236}">
                <a16:creationId xmlns:a16="http://schemas.microsoft.com/office/drawing/2014/main" id="{07B97388-6347-D90E-805B-4ADA3164A7EE}"/>
              </a:ext>
            </a:extLst>
          </p:cNvPr>
          <p:cNvSpPr txBox="1"/>
          <p:nvPr/>
        </p:nvSpPr>
        <p:spPr>
          <a:xfrm>
            <a:off x="799039" y="2276574"/>
            <a:ext cx="2680141" cy="923330"/>
          </a:xfrm>
          <a:prstGeom prst="rect">
            <a:avLst/>
          </a:prstGeom>
          <a:noFill/>
        </p:spPr>
        <p:txBody>
          <a:bodyPr wrap="square" rtlCol="0">
            <a:spAutoFit/>
          </a:bodyPr>
          <a:lstStyle/>
          <a:p>
            <a:r>
              <a:rPr lang="en-US" dirty="0"/>
              <a:t>Note: Qwen-7B-instruct has already gone through DPO training!</a:t>
            </a:r>
          </a:p>
        </p:txBody>
      </p:sp>
      <p:sp>
        <p:nvSpPr>
          <p:cNvPr id="9" name="TextBox 8">
            <a:extLst>
              <a:ext uri="{FF2B5EF4-FFF2-40B4-BE49-F238E27FC236}">
                <a16:creationId xmlns:a16="http://schemas.microsoft.com/office/drawing/2014/main" id="{CB95382F-F67D-0F7A-D222-2133CF86DEC3}"/>
              </a:ext>
            </a:extLst>
          </p:cNvPr>
          <p:cNvSpPr txBox="1"/>
          <p:nvPr/>
        </p:nvSpPr>
        <p:spPr>
          <a:xfrm>
            <a:off x="799039" y="3912086"/>
            <a:ext cx="2680141" cy="1200329"/>
          </a:xfrm>
          <a:prstGeom prst="rect">
            <a:avLst/>
          </a:prstGeom>
          <a:noFill/>
        </p:spPr>
        <p:txBody>
          <a:bodyPr wrap="square" rtlCol="0">
            <a:spAutoFit/>
          </a:bodyPr>
          <a:lstStyle/>
          <a:p>
            <a:r>
              <a:rPr lang="en-US" dirty="0"/>
              <a:t>We follow DeepSeek-R1 to start from base model without instruction tuning phase.</a:t>
            </a:r>
          </a:p>
        </p:txBody>
      </p:sp>
      <p:sp>
        <p:nvSpPr>
          <p:cNvPr id="11" name="TextBox 10">
            <a:extLst>
              <a:ext uri="{FF2B5EF4-FFF2-40B4-BE49-F238E27FC236}">
                <a16:creationId xmlns:a16="http://schemas.microsoft.com/office/drawing/2014/main" id="{BF2FB9EE-DB92-C74B-B853-DA2A80283181}"/>
              </a:ext>
            </a:extLst>
          </p:cNvPr>
          <p:cNvSpPr txBox="1"/>
          <p:nvPr/>
        </p:nvSpPr>
        <p:spPr>
          <a:xfrm>
            <a:off x="618892" y="6170120"/>
            <a:ext cx="10515599" cy="461665"/>
          </a:xfrm>
          <a:prstGeom prst="rect">
            <a:avLst/>
          </a:prstGeom>
          <a:noFill/>
        </p:spPr>
        <p:txBody>
          <a:bodyPr wrap="square">
            <a:spAutoFit/>
          </a:bodyPr>
          <a:lstStyle/>
          <a:p>
            <a:r>
              <a:rPr lang="en-US" sz="1200" dirty="0"/>
              <a:t>Yang, An, et al. "Qwen2. 5 technical report." </a:t>
            </a:r>
            <a:r>
              <a:rPr lang="en-US" sz="1200" dirty="0" err="1"/>
              <a:t>arXiv</a:t>
            </a:r>
            <a:r>
              <a:rPr lang="en-US" sz="1200" dirty="0"/>
              <a:t> preprint arXiv:2412.15115 (2024).</a:t>
            </a:r>
          </a:p>
          <a:p>
            <a:r>
              <a:rPr lang="en-US" sz="1200" dirty="0"/>
              <a:t>Guo, Daya, et al. "Deepseek-r1: Incentivizing reasoning capability in </a:t>
            </a:r>
            <a:r>
              <a:rPr lang="en-US" sz="1200" dirty="0" err="1"/>
              <a:t>llms</a:t>
            </a:r>
            <a:r>
              <a:rPr lang="en-US" sz="1200" dirty="0"/>
              <a:t> via reinforcement learning." </a:t>
            </a:r>
            <a:r>
              <a:rPr lang="en-US" sz="1200" dirty="0" err="1"/>
              <a:t>arXiv</a:t>
            </a:r>
            <a:r>
              <a:rPr lang="en-US" sz="1200" dirty="0"/>
              <a:t> preprint arXiv:2501.12948 (2025).</a:t>
            </a:r>
          </a:p>
        </p:txBody>
      </p:sp>
    </p:spTree>
    <p:extLst>
      <p:ext uri="{BB962C8B-B14F-4D97-AF65-F5344CB8AC3E}">
        <p14:creationId xmlns:p14="http://schemas.microsoft.com/office/powerpoint/2010/main" val="3195020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nodePh="1">
                                  <p:stCondLst>
                                    <p:cond delay="0"/>
                                  </p:stCondLst>
                                  <p:endCondLst>
                                    <p:cond evt="begin" delay="0">
                                      <p:tn val="13"/>
                                    </p:cond>
                                  </p:endCondLst>
                                  <p:childTnLst>
                                    <p:set>
                                      <p:cBhvr>
                                        <p:cTn id="14" dur="1" fill="hold">
                                          <p:stCondLst>
                                            <p:cond delay="0"/>
                                          </p:stCondLst>
                                        </p:cTn>
                                        <p:tgtEl>
                                          <p:spTgt spid="17"/>
                                        </p:tgtEl>
                                        <p:attrNameLst>
                                          <p:attrName>style.visibility</p:attrName>
                                        </p:attrNameLst>
                                      </p:cBhvr>
                                      <p:to>
                                        <p:strVal val="visible"/>
                                      </p:to>
                                    </p:set>
                                  </p:childTnLst>
                                </p:cTn>
                              </p:par>
                              <p:par>
                                <p:cTn id="15" presetID="1" presetClass="entr" presetSubtype="0" fill="hold" grpId="0" nodeType="withEffect" nodePh="1">
                                  <p:stCondLst>
                                    <p:cond delay="0"/>
                                  </p:stCondLst>
                                  <p:endCondLst>
                                    <p:cond evt="begin" delay="0">
                                      <p:tn val="15"/>
                                    </p:cond>
                                  </p:endCondLst>
                                  <p:childTnLst>
                                    <p:set>
                                      <p:cBhvr>
                                        <p:cTn id="16" dur="1" fill="hold">
                                          <p:stCondLst>
                                            <p:cond delay="0"/>
                                          </p:stCondLst>
                                        </p:cTn>
                                        <p:tgtEl>
                                          <p:spTgt spid="18"/>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0"/>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P spid="18" grpId="0"/>
      <p:bldP spid="24" grpId="0"/>
      <p:bldP spid="8" grpId="0"/>
      <p:bldP spid="9" grpId="0"/>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5DFF65-232C-FAC6-D811-6147281CB6D5}"/>
              </a:ext>
            </a:extLst>
          </p:cNvPr>
          <p:cNvSpPr>
            <a:spLocks noGrp="1"/>
          </p:cNvSpPr>
          <p:nvPr>
            <p:ph type="title"/>
          </p:nvPr>
        </p:nvSpPr>
        <p:spPr/>
        <p:txBody>
          <a:bodyPr/>
          <a:lstStyle/>
          <a:p>
            <a:r>
              <a:rPr lang="en-US" dirty="0"/>
              <a:t>Impact of Open-</a:t>
            </a:r>
            <a:r>
              <a:rPr lang="en-US" dirty="0" err="1"/>
              <a:t>CodeInterpreter</a:t>
            </a:r>
            <a:endParaRPr lang="en-US" dirty="0"/>
          </a:p>
        </p:txBody>
      </p:sp>
      <p:sp>
        <p:nvSpPr>
          <p:cNvPr id="5" name="Slide Number Placeholder 4">
            <a:extLst>
              <a:ext uri="{FF2B5EF4-FFF2-40B4-BE49-F238E27FC236}">
                <a16:creationId xmlns:a16="http://schemas.microsoft.com/office/drawing/2014/main" id="{EF0BC5A1-2C55-F1E4-72C9-386E4F501C03}"/>
              </a:ext>
            </a:extLst>
          </p:cNvPr>
          <p:cNvSpPr>
            <a:spLocks noGrp="1"/>
          </p:cNvSpPr>
          <p:nvPr>
            <p:ph type="sldNum" sz="quarter" idx="12"/>
          </p:nvPr>
        </p:nvSpPr>
        <p:spPr/>
        <p:txBody>
          <a:bodyPr/>
          <a:lstStyle/>
          <a:p>
            <a:fld id="{BA64772F-E81F-0045-92B8-B93AB4530561}" type="slidenum">
              <a:rPr lang="en-US" smtClean="0"/>
              <a:t>52</a:t>
            </a:fld>
            <a:endParaRPr lang="en-US"/>
          </a:p>
        </p:txBody>
      </p:sp>
      <p:grpSp>
        <p:nvGrpSpPr>
          <p:cNvPr id="11" name="Group 10">
            <a:extLst>
              <a:ext uri="{FF2B5EF4-FFF2-40B4-BE49-F238E27FC236}">
                <a16:creationId xmlns:a16="http://schemas.microsoft.com/office/drawing/2014/main" id="{4417BFD3-77C0-6115-BDA3-17D8754730E2}"/>
              </a:ext>
            </a:extLst>
          </p:cNvPr>
          <p:cNvGrpSpPr/>
          <p:nvPr/>
        </p:nvGrpSpPr>
        <p:grpSpPr>
          <a:xfrm>
            <a:off x="5797394" y="2851104"/>
            <a:ext cx="4411820" cy="3133656"/>
            <a:chOff x="1417026" y="1610454"/>
            <a:chExt cx="3780113" cy="2490923"/>
          </a:xfrm>
        </p:grpSpPr>
        <p:pic>
          <p:nvPicPr>
            <p:cNvPr id="4" name="Picture 3" descr="A close-up of a sign&#10;&#10;Description automatically generated">
              <a:extLst>
                <a:ext uri="{FF2B5EF4-FFF2-40B4-BE49-F238E27FC236}">
                  <a16:creationId xmlns:a16="http://schemas.microsoft.com/office/drawing/2014/main" id="{49CC0D40-6E70-2D45-A3C2-A0FA35E93DED}"/>
                </a:ext>
              </a:extLst>
            </p:cNvPr>
            <p:cNvPicPr>
              <a:picLocks noChangeAspect="1"/>
            </p:cNvPicPr>
            <p:nvPr/>
          </p:nvPicPr>
          <p:blipFill>
            <a:blip r:embed="rId2"/>
            <a:stretch>
              <a:fillRect/>
            </a:stretch>
          </p:blipFill>
          <p:spPr>
            <a:xfrm>
              <a:off x="1417026" y="1610454"/>
              <a:ext cx="3737451" cy="1247129"/>
            </a:xfrm>
            <a:prstGeom prst="rect">
              <a:avLst/>
            </a:prstGeom>
          </p:spPr>
        </p:pic>
        <p:pic>
          <p:nvPicPr>
            <p:cNvPr id="9" name="Picture 8" descr="A screenshot of a computer interface&#10;&#10;Description automatically generated">
              <a:extLst>
                <a:ext uri="{FF2B5EF4-FFF2-40B4-BE49-F238E27FC236}">
                  <a16:creationId xmlns:a16="http://schemas.microsoft.com/office/drawing/2014/main" id="{26BDF5FC-6641-4831-C2A3-F1A2F65DE35B}"/>
                </a:ext>
              </a:extLst>
            </p:cNvPr>
            <p:cNvPicPr>
              <a:picLocks noChangeAspect="1"/>
            </p:cNvPicPr>
            <p:nvPr/>
          </p:nvPicPr>
          <p:blipFill>
            <a:blip r:embed="rId3"/>
            <a:stretch>
              <a:fillRect/>
            </a:stretch>
          </p:blipFill>
          <p:spPr>
            <a:xfrm>
              <a:off x="1417026" y="2970037"/>
              <a:ext cx="3780113" cy="1131340"/>
            </a:xfrm>
            <a:prstGeom prst="rect">
              <a:avLst/>
            </a:prstGeom>
          </p:spPr>
        </p:pic>
      </p:grpSp>
      <p:pic>
        <p:nvPicPr>
          <p:cNvPr id="7" name="Content Placeholder 6" descr="A screenshot of a phone&#10;&#10;Description automatically generated">
            <a:extLst>
              <a:ext uri="{FF2B5EF4-FFF2-40B4-BE49-F238E27FC236}">
                <a16:creationId xmlns:a16="http://schemas.microsoft.com/office/drawing/2014/main" id="{82448706-824E-EFEA-A975-14BE52F40318}"/>
              </a:ext>
            </a:extLst>
          </p:cNvPr>
          <p:cNvPicPr>
            <a:picLocks noGrp="1" noChangeAspect="1"/>
          </p:cNvPicPr>
          <p:nvPr>
            <p:ph idx="1"/>
          </p:nvPr>
        </p:nvPicPr>
        <p:blipFill>
          <a:blip r:embed="rId4"/>
          <a:stretch>
            <a:fillRect/>
          </a:stretch>
        </p:blipFill>
        <p:spPr>
          <a:xfrm>
            <a:off x="967035" y="1633422"/>
            <a:ext cx="3221663" cy="4351338"/>
          </a:xfrm>
          <a:ln>
            <a:solidFill>
              <a:schemeClr val="tx1"/>
            </a:solidFill>
          </a:ln>
        </p:spPr>
      </p:pic>
      <p:sp>
        <p:nvSpPr>
          <p:cNvPr id="8" name="Rectangle 7">
            <a:extLst>
              <a:ext uri="{FF2B5EF4-FFF2-40B4-BE49-F238E27FC236}">
                <a16:creationId xmlns:a16="http://schemas.microsoft.com/office/drawing/2014/main" id="{063785AA-2E53-1B5C-7CF2-D5429DE7B022}"/>
              </a:ext>
            </a:extLst>
          </p:cNvPr>
          <p:cNvSpPr/>
          <p:nvPr/>
        </p:nvSpPr>
        <p:spPr>
          <a:xfrm>
            <a:off x="967035" y="5619634"/>
            <a:ext cx="2292626" cy="365126"/>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9A5E4718-6DF9-D2ED-F2B1-644CDD3328EA}"/>
              </a:ext>
            </a:extLst>
          </p:cNvPr>
          <p:cNvSpPr txBox="1"/>
          <p:nvPr/>
        </p:nvSpPr>
        <p:spPr>
          <a:xfrm>
            <a:off x="5749675" y="1583681"/>
            <a:ext cx="5604125" cy="1200329"/>
          </a:xfrm>
          <a:prstGeom prst="rect">
            <a:avLst/>
          </a:prstGeom>
          <a:noFill/>
        </p:spPr>
        <p:txBody>
          <a:bodyPr wrap="square">
            <a:spAutoFit/>
          </a:bodyPr>
          <a:lstStyle/>
          <a:p>
            <a:r>
              <a:rPr lang="en-US" dirty="0" err="1"/>
              <a:t>Leetcode</a:t>
            </a:r>
            <a:r>
              <a:rPr lang="en-US" dirty="0"/>
              <a:t> Problem -&gt; Software Engineering Problem!</a:t>
            </a:r>
          </a:p>
          <a:p>
            <a:pPr marL="342900" indent="-342900">
              <a:buAutoNum type="arabicPeriod"/>
            </a:pPr>
            <a:r>
              <a:rPr lang="en-US" dirty="0"/>
              <a:t>Planning.</a:t>
            </a:r>
          </a:p>
          <a:p>
            <a:pPr marL="342900" indent="-342900">
              <a:buAutoNum type="arabicPeriod"/>
            </a:pPr>
            <a:r>
              <a:rPr lang="en-US" dirty="0"/>
              <a:t>Debugging.</a:t>
            </a:r>
          </a:p>
          <a:p>
            <a:pPr marL="342900" indent="-342900">
              <a:buAutoNum type="arabicPeriod"/>
            </a:pPr>
            <a:r>
              <a:rPr lang="en-US" dirty="0"/>
              <a:t>Testing.</a:t>
            </a:r>
          </a:p>
        </p:txBody>
      </p:sp>
      <p:sp>
        <p:nvSpPr>
          <p:cNvPr id="13" name="TextBox 12">
            <a:extLst>
              <a:ext uri="{FF2B5EF4-FFF2-40B4-BE49-F238E27FC236}">
                <a16:creationId xmlns:a16="http://schemas.microsoft.com/office/drawing/2014/main" id="{14FBEF13-8F16-3758-E03D-BCA10B821BD9}"/>
              </a:ext>
            </a:extLst>
          </p:cNvPr>
          <p:cNvSpPr txBox="1"/>
          <p:nvPr/>
        </p:nvSpPr>
        <p:spPr>
          <a:xfrm>
            <a:off x="967035" y="6040671"/>
            <a:ext cx="3622402" cy="338554"/>
          </a:xfrm>
          <a:prstGeom prst="rect">
            <a:avLst/>
          </a:prstGeom>
          <a:noFill/>
        </p:spPr>
        <p:txBody>
          <a:bodyPr wrap="none" rtlCol="0">
            <a:spAutoFit/>
          </a:bodyPr>
          <a:lstStyle/>
          <a:p>
            <a:r>
              <a:rPr lang="en-US" sz="1600" dirty="0">
                <a:solidFill>
                  <a:srgbClr val="FF0000"/>
                </a:solidFill>
              </a:rPr>
              <a:t>314 models trained  on </a:t>
            </a:r>
            <a:r>
              <a:rPr lang="en-US" sz="1600" dirty="0" err="1">
                <a:solidFill>
                  <a:srgbClr val="FF0000"/>
                </a:solidFill>
              </a:rPr>
              <a:t>CodeFeedback</a:t>
            </a:r>
            <a:r>
              <a:rPr lang="en-US" sz="1600" dirty="0">
                <a:solidFill>
                  <a:srgbClr val="FF0000"/>
                </a:solidFill>
              </a:rPr>
              <a:t> </a:t>
            </a:r>
          </a:p>
        </p:txBody>
      </p:sp>
    </p:spTree>
    <p:extLst>
      <p:ext uri="{BB962C8B-B14F-4D97-AF65-F5344CB8AC3E}">
        <p14:creationId xmlns:p14="http://schemas.microsoft.com/office/powerpoint/2010/main" val="2132736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2" grpId="0"/>
      <p:bldP spid="13" grpId="0"/>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2EBA9D-C2F7-6E3A-1280-ABE9A13AB2E2}"/>
              </a:ext>
            </a:extLst>
          </p:cNvPr>
          <p:cNvSpPr>
            <a:spLocks noGrp="1"/>
          </p:cNvSpPr>
          <p:nvPr>
            <p:ph type="title"/>
          </p:nvPr>
        </p:nvSpPr>
        <p:spPr/>
        <p:txBody>
          <a:bodyPr>
            <a:noAutofit/>
          </a:bodyPr>
          <a:lstStyle/>
          <a:p>
            <a:r>
              <a:rPr lang="en-US" sz="3600" dirty="0"/>
              <a:t>Building Coding Agent for Educational Video Generation</a:t>
            </a:r>
          </a:p>
        </p:txBody>
      </p:sp>
      <p:sp>
        <p:nvSpPr>
          <p:cNvPr id="5" name="Slide Number Placeholder 4">
            <a:extLst>
              <a:ext uri="{FF2B5EF4-FFF2-40B4-BE49-F238E27FC236}">
                <a16:creationId xmlns:a16="http://schemas.microsoft.com/office/drawing/2014/main" id="{136DB9B9-FC8A-4139-F4BC-87E086830C72}"/>
              </a:ext>
            </a:extLst>
          </p:cNvPr>
          <p:cNvSpPr>
            <a:spLocks noGrp="1"/>
          </p:cNvSpPr>
          <p:nvPr>
            <p:ph type="sldNum" sz="quarter" idx="12"/>
          </p:nvPr>
        </p:nvSpPr>
        <p:spPr/>
        <p:txBody>
          <a:bodyPr/>
          <a:lstStyle/>
          <a:p>
            <a:fld id="{BA64772F-E81F-0045-92B8-B93AB4530561}" type="slidenum">
              <a:rPr lang="en-US" smtClean="0"/>
              <a:t>53</a:t>
            </a:fld>
            <a:endParaRPr lang="en-US"/>
          </a:p>
        </p:txBody>
      </p:sp>
      <p:sp>
        <p:nvSpPr>
          <p:cNvPr id="3" name="Rectangle 2">
            <a:extLst>
              <a:ext uri="{FF2B5EF4-FFF2-40B4-BE49-F238E27FC236}">
                <a16:creationId xmlns:a16="http://schemas.microsoft.com/office/drawing/2014/main" id="{B03F5939-8E53-9F89-F730-85E9018A7E2A}"/>
              </a:ext>
            </a:extLst>
          </p:cNvPr>
          <p:cNvSpPr/>
          <p:nvPr/>
        </p:nvSpPr>
        <p:spPr>
          <a:xfrm>
            <a:off x="838199" y="2608426"/>
            <a:ext cx="4695093" cy="1561634"/>
          </a:xfrm>
          <a:prstGeom prst="rect">
            <a:avLst/>
          </a:prstGeom>
          <a:noFill/>
          <a:ln>
            <a:prstDash val="sysDo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425024FF-A309-C7F5-7957-AD87424EA1EC}"/>
              </a:ext>
            </a:extLst>
          </p:cNvPr>
          <p:cNvSpPr txBox="1"/>
          <p:nvPr/>
        </p:nvSpPr>
        <p:spPr>
          <a:xfrm>
            <a:off x="5699812" y="2608426"/>
            <a:ext cx="5129823" cy="1200329"/>
          </a:xfrm>
          <a:prstGeom prst="rect">
            <a:avLst/>
          </a:prstGeom>
          <a:solidFill>
            <a:schemeClr val="bg1"/>
          </a:solidFill>
          <a:ln>
            <a:solidFill>
              <a:schemeClr val="accent1">
                <a:shade val="15000"/>
              </a:schemeClr>
            </a:solidFill>
          </a:ln>
        </p:spPr>
        <p:txBody>
          <a:bodyPr wrap="square">
            <a:spAutoFit/>
          </a:bodyPr>
          <a:lstStyle/>
          <a:p>
            <a:r>
              <a:rPr lang="en-US" sz="1800" b="1" dirty="0" err="1"/>
              <a:t>TheoremExplainAgent</a:t>
            </a:r>
            <a:r>
              <a:rPr lang="en-US" sz="1800" b="1" dirty="0"/>
              <a:t>: Towards Multimodal Explanations for LLM Theorem Understanding</a:t>
            </a:r>
          </a:p>
          <a:p>
            <a:br>
              <a:rPr lang="en-US" dirty="0">
                <a:solidFill>
                  <a:schemeClr val="tx1"/>
                </a:solidFill>
              </a:rPr>
            </a:br>
            <a:r>
              <a:rPr lang="en-US" dirty="0" err="1">
                <a:solidFill>
                  <a:schemeClr val="tx1"/>
                </a:solidFill>
              </a:rPr>
              <a:t>Arxiv</a:t>
            </a:r>
            <a:r>
              <a:rPr lang="en-US" dirty="0">
                <a:solidFill>
                  <a:schemeClr val="tx1"/>
                </a:solidFill>
              </a:rPr>
              <a:t> 2025</a:t>
            </a:r>
          </a:p>
        </p:txBody>
      </p:sp>
      <p:pic>
        <p:nvPicPr>
          <p:cNvPr id="7" name="Picture 6" descr="profile photo">
            <a:extLst>
              <a:ext uri="{FF2B5EF4-FFF2-40B4-BE49-F238E27FC236}">
                <a16:creationId xmlns:a16="http://schemas.microsoft.com/office/drawing/2014/main" id="{67A00DED-DCC7-AF92-45E2-85DCFE1E43E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848567" y="4231297"/>
            <a:ext cx="1006782" cy="986459"/>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a:extLst>
              <a:ext uri="{FF2B5EF4-FFF2-40B4-BE49-F238E27FC236}">
                <a16:creationId xmlns:a16="http://schemas.microsoft.com/office/drawing/2014/main" id="{CA0592AB-1663-4F84-96F6-C03672A353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09527" y="4228867"/>
            <a:ext cx="971355" cy="99131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Thomas Chong">
            <a:extLst>
              <a:ext uri="{FF2B5EF4-FFF2-40B4-BE49-F238E27FC236}">
                <a16:creationId xmlns:a16="http://schemas.microsoft.com/office/drawing/2014/main" id="{FCCA8E99-ECDD-9766-73B7-5B18C211E95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33003" y="4231326"/>
            <a:ext cx="986400" cy="98640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Krish Shah - X | LinkedIn">
            <a:extLst>
              <a:ext uri="{FF2B5EF4-FFF2-40B4-BE49-F238E27FC236}">
                <a16:creationId xmlns:a16="http://schemas.microsoft.com/office/drawing/2014/main" id="{E6AAA147-F66A-F988-C1B7-139CBEF33CC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810045" y="4231326"/>
            <a:ext cx="986400" cy="986400"/>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Jonathan Leung">
            <a:extLst>
              <a:ext uri="{FF2B5EF4-FFF2-40B4-BE49-F238E27FC236}">
                <a16:creationId xmlns:a16="http://schemas.microsoft.com/office/drawing/2014/main" id="{AC00A4AD-B050-B667-6C30-6BF096993BC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771524" y="4231326"/>
            <a:ext cx="986400" cy="986400"/>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Robot - Free electronics icons">
            <a:extLst>
              <a:ext uri="{FF2B5EF4-FFF2-40B4-BE49-F238E27FC236}">
                <a16:creationId xmlns:a16="http://schemas.microsoft.com/office/drawing/2014/main" id="{878F3906-470E-3B30-E1EC-7ECEEA215B53}"/>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64861" y="3110891"/>
            <a:ext cx="568194" cy="568194"/>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Planning - Free business and finance icons">
            <a:extLst>
              <a:ext uri="{FF2B5EF4-FFF2-40B4-BE49-F238E27FC236}">
                <a16:creationId xmlns:a16="http://schemas.microsoft.com/office/drawing/2014/main" id="{44D6646B-467D-F9D2-E256-80AA75AFAC1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640853" y="2671200"/>
            <a:ext cx="581583" cy="581583"/>
          </a:xfrm>
          <a:prstGeom prst="rect">
            <a:avLst/>
          </a:prstGeom>
          <a:noFill/>
          <a:extLst>
            <a:ext uri="{909E8E84-426E-40DD-AFC4-6F175D3DCCD1}">
              <a14:hiddenFill xmlns:a14="http://schemas.microsoft.com/office/drawing/2010/main">
                <a:solidFill>
                  <a:srgbClr val="FFFFFF"/>
                </a:solidFill>
              </a14:hiddenFill>
            </a:ext>
          </a:extLst>
        </p:spPr>
      </p:pic>
      <p:pic>
        <p:nvPicPr>
          <p:cNvPr id="1040" name="Picture 16" descr="Implementation - Free arrows icons">
            <a:extLst>
              <a:ext uri="{FF2B5EF4-FFF2-40B4-BE49-F238E27FC236}">
                <a16:creationId xmlns:a16="http://schemas.microsoft.com/office/drawing/2014/main" id="{F3BFCE8C-7649-EE5C-6C00-9DF64EF0C612}"/>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288362" y="3532758"/>
            <a:ext cx="509187" cy="509187"/>
          </a:xfrm>
          <a:prstGeom prst="rect">
            <a:avLst/>
          </a:prstGeom>
          <a:noFill/>
          <a:extLst>
            <a:ext uri="{909E8E84-426E-40DD-AFC4-6F175D3DCCD1}">
              <a14:hiddenFill xmlns:a14="http://schemas.microsoft.com/office/drawing/2010/main">
                <a:solidFill>
                  <a:srgbClr val="FFFFFF"/>
                </a:solidFill>
              </a14:hiddenFill>
            </a:ext>
          </a:extLst>
        </p:spPr>
      </p:pic>
      <p:cxnSp>
        <p:nvCxnSpPr>
          <p:cNvPr id="17" name="Elbow Connector 16">
            <a:extLst>
              <a:ext uri="{FF2B5EF4-FFF2-40B4-BE49-F238E27FC236}">
                <a16:creationId xmlns:a16="http://schemas.microsoft.com/office/drawing/2014/main" id="{F5CA8009-F934-0C4A-2C89-A6F9C552F80F}"/>
              </a:ext>
            </a:extLst>
          </p:cNvPr>
          <p:cNvCxnSpPr>
            <a:cxnSpLocks/>
            <a:stCxn id="1036" idx="3"/>
            <a:endCxn id="1038" idx="1"/>
          </p:cNvCxnSpPr>
          <p:nvPr/>
        </p:nvCxnSpPr>
        <p:spPr>
          <a:xfrm flipV="1">
            <a:off x="1633055" y="2961992"/>
            <a:ext cx="1007798" cy="432996"/>
          </a:xfrm>
          <a:prstGeom prst="bentConnector3">
            <a:avLst>
              <a:gd name="adj1" fmla="val 31624"/>
            </a:avLst>
          </a:prstGeom>
          <a:ln w="12700">
            <a:solidFill>
              <a:schemeClr val="tx1">
                <a:lumMod val="50000"/>
                <a:lumOff val="50000"/>
              </a:schemeClr>
            </a:solidFill>
            <a:tailEnd type="triangle"/>
          </a:ln>
        </p:spPr>
        <p:style>
          <a:lnRef idx="2">
            <a:schemeClr val="accent1"/>
          </a:lnRef>
          <a:fillRef idx="0">
            <a:schemeClr val="accent1"/>
          </a:fillRef>
          <a:effectRef idx="1">
            <a:schemeClr val="accent1"/>
          </a:effectRef>
          <a:fontRef idx="minor">
            <a:schemeClr val="tx1"/>
          </a:fontRef>
        </p:style>
      </p:cxnSp>
      <p:cxnSp>
        <p:nvCxnSpPr>
          <p:cNvPr id="19" name="Elbow Connector 18">
            <a:extLst>
              <a:ext uri="{FF2B5EF4-FFF2-40B4-BE49-F238E27FC236}">
                <a16:creationId xmlns:a16="http://schemas.microsoft.com/office/drawing/2014/main" id="{07EC7BC2-C81D-5140-A858-F64F520D7BC6}"/>
              </a:ext>
            </a:extLst>
          </p:cNvPr>
          <p:cNvCxnSpPr>
            <a:cxnSpLocks/>
            <a:stCxn id="1036" idx="3"/>
            <a:endCxn id="1040" idx="1"/>
          </p:cNvCxnSpPr>
          <p:nvPr/>
        </p:nvCxnSpPr>
        <p:spPr>
          <a:xfrm>
            <a:off x="1633055" y="3394988"/>
            <a:ext cx="655307" cy="392364"/>
          </a:xfrm>
          <a:prstGeom prst="bentConnector3">
            <a:avLst>
              <a:gd name="adj1" fmla="val 50000"/>
            </a:avLst>
          </a:prstGeom>
          <a:ln w="12700">
            <a:solidFill>
              <a:schemeClr val="tx1">
                <a:lumMod val="50000"/>
                <a:lumOff val="50000"/>
              </a:schemeClr>
            </a:solidFill>
            <a:tailEnd type="triangle"/>
          </a:ln>
        </p:spPr>
        <p:style>
          <a:lnRef idx="2">
            <a:schemeClr val="accent1"/>
          </a:lnRef>
          <a:fillRef idx="0">
            <a:schemeClr val="accent1"/>
          </a:fillRef>
          <a:effectRef idx="1">
            <a:schemeClr val="accent1"/>
          </a:effectRef>
          <a:fontRef idx="minor">
            <a:schemeClr val="tx1"/>
          </a:fontRef>
        </p:style>
      </p:cxnSp>
      <p:pic>
        <p:nvPicPr>
          <p:cNvPr id="24" name="Picture 8" descr="Error message - Free computer icons">
            <a:extLst>
              <a:ext uri="{FF2B5EF4-FFF2-40B4-BE49-F238E27FC236}">
                <a16:creationId xmlns:a16="http://schemas.microsoft.com/office/drawing/2014/main" id="{F5CE70F5-4A25-0E55-0778-3CFF1D04538D}"/>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3142459" y="3508340"/>
            <a:ext cx="519428" cy="519428"/>
          </a:xfrm>
          <a:prstGeom prst="rect">
            <a:avLst/>
          </a:prstGeom>
          <a:noFill/>
          <a:extLst>
            <a:ext uri="{909E8E84-426E-40DD-AFC4-6F175D3DCCD1}">
              <a14:hiddenFill xmlns:a14="http://schemas.microsoft.com/office/drawing/2010/main">
                <a:solidFill>
                  <a:srgbClr val="FFFFFF"/>
                </a:solidFill>
              </a14:hiddenFill>
            </a:ext>
          </a:extLst>
        </p:spPr>
      </p:pic>
      <p:pic>
        <p:nvPicPr>
          <p:cNvPr id="1042" name="Picture 18" descr="Api - Free files and folders icons">
            <a:extLst>
              <a:ext uri="{FF2B5EF4-FFF2-40B4-BE49-F238E27FC236}">
                <a16:creationId xmlns:a16="http://schemas.microsoft.com/office/drawing/2014/main" id="{C73DF8DA-4D62-E2CE-B8A5-79156567E659}"/>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3678117" y="3516504"/>
            <a:ext cx="509188" cy="509188"/>
          </a:xfrm>
          <a:prstGeom prst="rect">
            <a:avLst/>
          </a:prstGeom>
          <a:noFill/>
          <a:extLst>
            <a:ext uri="{909E8E84-426E-40DD-AFC4-6F175D3DCCD1}">
              <a14:hiddenFill xmlns:a14="http://schemas.microsoft.com/office/drawing/2010/main">
                <a:solidFill>
                  <a:srgbClr val="FFFFFF"/>
                </a:solidFill>
              </a14:hiddenFill>
            </a:ext>
          </a:extLst>
        </p:spPr>
      </p:pic>
      <p:cxnSp>
        <p:nvCxnSpPr>
          <p:cNvPr id="45" name="Elbow Connector 44">
            <a:extLst>
              <a:ext uri="{FF2B5EF4-FFF2-40B4-BE49-F238E27FC236}">
                <a16:creationId xmlns:a16="http://schemas.microsoft.com/office/drawing/2014/main" id="{668EE164-0B81-593F-C9C4-DD62872F4A68}"/>
              </a:ext>
            </a:extLst>
          </p:cNvPr>
          <p:cNvCxnSpPr>
            <a:cxnSpLocks/>
            <a:stCxn id="1038" idx="3"/>
            <a:endCxn id="8198" idx="1"/>
          </p:cNvCxnSpPr>
          <p:nvPr/>
        </p:nvCxnSpPr>
        <p:spPr>
          <a:xfrm>
            <a:off x="3222436" y="2961992"/>
            <a:ext cx="1424670" cy="469372"/>
          </a:xfrm>
          <a:prstGeom prst="bentConnector3">
            <a:avLst>
              <a:gd name="adj1" fmla="val 84831"/>
            </a:avLst>
          </a:prstGeom>
          <a:ln w="12700">
            <a:solidFill>
              <a:schemeClr val="tx1">
                <a:lumMod val="50000"/>
                <a:lumOff val="50000"/>
              </a:schemeClr>
            </a:solidFill>
            <a:tailEnd type="triangle"/>
          </a:ln>
        </p:spPr>
        <p:style>
          <a:lnRef idx="2">
            <a:schemeClr val="accent1"/>
          </a:lnRef>
          <a:fillRef idx="0">
            <a:schemeClr val="accent1"/>
          </a:fillRef>
          <a:effectRef idx="1">
            <a:schemeClr val="accent1"/>
          </a:effectRef>
          <a:fontRef idx="minor">
            <a:schemeClr val="tx1"/>
          </a:fontRef>
        </p:style>
      </p:cxnSp>
      <p:cxnSp>
        <p:nvCxnSpPr>
          <p:cNvPr id="54" name="Elbow Connector 53">
            <a:extLst>
              <a:ext uri="{FF2B5EF4-FFF2-40B4-BE49-F238E27FC236}">
                <a16:creationId xmlns:a16="http://schemas.microsoft.com/office/drawing/2014/main" id="{E0D6C9CE-4533-71FD-4FD4-AB1D1FADA15B}"/>
              </a:ext>
            </a:extLst>
          </p:cNvPr>
          <p:cNvCxnSpPr>
            <a:cxnSpLocks/>
            <a:stCxn id="57" idx="3"/>
            <a:endCxn id="8198" idx="1"/>
          </p:cNvCxnSpPr>
          <p:nvPr/>
        </p:nvCxnSpPr>
        <p:spPr>
          <a:xfrm flipV="1">
            <a:off x="4222218" y="3431364"/>
            <a:ext cx="424888" cy="355988"/>
          </a:xfrm>
          <a:prstGeom prst="bentConnector3">
            <a:avLst>
              <a:gd name="adj1" fmla="val 50000"/>
            </a:avLst>
          </a:prstGeom>
          <a:ln w="12700">
            <a:solidFill>
              <a:schemeClr val="tx1">
                <a:lumMod val="50000"/>
                <a:lumOff val="50000"/>
              </a:schemeClr>
            </a:solidFill>
            <a:tailEnd type="triangle"/>
          </a:ln>
        </p:spPr>
        <p:style>
          <a:lnRef idx="2">
            <a:schemeClr val="accent1"/>
          </a:lnRef>
          <a:fillRef idx="0">
            <a:schemeClr val="accent1"/>
          </a:fillRef>
          <a:effectRef idx="1">
            <a:schemeClr val="accent1"/>
          </a:effectRef>
          <a:fontRef idx="minor">
            <a:schemeClr val="tx1"/>
          </a:fontRef>
        </p:style>
      </p:cxnSp>
      <p:sp>
        <p:nvSpPr>
          <p:cNvPr id="57" name="Rounded Rectangle 56">
            <a:extLst>
              <a:ext uri="{FF2B5EF4-FFF2-40B4-BE49-F238E27FC236}">
                <a16:creationId xmlns:a16="http://schemas.microsoft.com/office/drawing/2014/main" id="{E9EA4AC7-518B-C282-A25D-469B5FD7C7BC}"/>
              </a:ext>
            </a:extLst>
          </p:cNvPr>
          <p:cNvSpPr/>
          <p:nvPr/>
        </p:nvSpPr>
        <p:spPr>
          <a:xfrm>
            <a:off x="3122801" y="3462308"/>
            <a:ext cx="1099417" cy="650088"/>
          </a:xfrm>
          <a:prstGeom prst="roundRect">
            <a:avLst/>
          </a:prstGeom>
          <a:noFill/>
          <a:ln w="12700">
            <a:solidFill>
              <a:schemeClr val="accent1">
                <a:shade val="15000"/>
              </a:schemeClr>
            </a:solidFill>
            <a:prstDash val="sys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0" name="Straight Arrow Connector 59">
            <a:extLst>
              <a:ext uri="{FF2B5EF4-FFF2-40B4-BE49-F238E27FC236}">
                <a16:creationId xmlns:a16="http://schemas.microsoft.com/office/drawing/2014/main" id="{19972EA5-6F1A-B888-675D-973535FDFAB0}"/>
              </a:ext>
            </a:extLst>
          </p:cNvPr>
          <p:cNvCxnSpPr>
            <a:cxnSpLocks/>
            <a:stCxn id="1040" idx="3"/>
            <a:endCxn id="57" idx="1"/>
          </p:cNvCxnSpPr>
          <p:nvPr/>
        </p:nvCxnSpPr>
        <p:spPr>
          <a:xfrm>
            <a:off x="2797549" y="3787352"/>
            <a:ext cx="325252" cy="0"/>
          </a:xfrm>
          <a:prstGeom prst="straightConnector1">
            <a:avLst/>
          </a:prstGeom>
          <a:ln w="12700">
            <a:solidFill>
              <a:schemeClr val="tx1">
                <a:lumMod val="50000"/>
                <a:lumOff val="50000"/>
              </a:schemeClr>
            </a:solidFill>
            <a:tailEnd type="triangle"/>
          </a:ln>
        </p:spPr>
        <p:style>
          <a:lnRef idx="2">
            <a:schemeClr val="accent1"/>
          </a:lnRef>
          <a:fillRef idx="0">
            <a:schemeClr val="accent1"/>
          </a:fillRef>
          <a:effectRef idx="1">
            <a:schemeClr val="accent1"/>
          </a:effectRef>
          <a:fontRef idx="minor">
            <a:schemeClr val="tx1"/>
          </a:fontRef>
        </p:style>
      </p:cxnSp>
      <p:pic>
        <p:nvPicPr>
          <p:cNvPr id="8198" name="Graphic 8197" descr="Video camera with solid fill">
            <a:extLst>
              <a:ext uri="{FF2B5EF4-FFF2-40B4-BE49-F238E27FC236}">
                <a16:creationId xmlns:a16="http://schemas.microsoft.com/office/drawing/2014/main" id="{0648E773-6FB3-EF9E-19D4-8F5DB06F81A6}"/>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4647106" y="3094673"/>
            <a:ext cx="673381" cy="673381"/>
          </a:xfrm>
          <a:prstGeom prst="rect">
            <a:avLst/>
          </a:prstGeom>
        </p:spPr>
      </p:pic>
      <p:sp>
        <p:nvSpPr>
          <p:cNvPr id="21" name="TextBox 20">
            <a:extLst>
              <a:ext uri="{FF2B5EF4-FFF2-40B4-BE49-F238E27FC236}">
                <a16:creationId xmlns:a16="http://schemas.microsoft.com/office/drawing/2014/main" id="{7297E367-4AB0-86A6-212A-F6FD799CCF40}"/>
              </a:ext>
            </a:extLst>
          </p:cNvPr>
          <p:cNvSpPr txBox="1"/>
          <p:nvPr/>
        </p:nvSpPr>
        <p:spPr>
          <a:xfrm>
            <a:off x="1710893" y="4557536"/>
            <a:ext cx="3451416" cy="338554"/>
          </a:xfrm>
          <a:prstGeom prst="rect">
            <a:avLst/>
          </a:prstGeom>
          <a:noFill/>
        </p:spPr>
        <p:txBody>
          <a:bodyPr wrap="square">
            <a:spAutoFit/>
          </a:bodyPr>
          <a:lstStyle/>
          <a:p>
            <a:r>
              <a:rPr lang="en-US" sz="1600" dirty="0"/>
              <a:t>TIGER-AI-Lab/</a:t>
            </a:r>
            <a:r>
              <a:rPr lang="en-US" sz="1600" dirty="0" err="1"/>
              <a:t>TheoremExplainAgent</a:t>
            </a:r>
            <a:endParaRPr lang="en-US" sz="1600" dirty="0"/>
          </a:p>
        </p:txBody>
      </p:sp>
      <p:pic>
        <p:nvPicPr>
          <p:cNvPr id="20" name="Picture 2" descr="GitHub Logo and symbol, meaning, history, PNG, brand">
            <a:extLst>
              <a:ext uri="{FF2B5EF4-FFF2-40B4-BE49-F238E27FC236}">
                <a16:creationId xmlns:a16="http://schemas.microsoft.com/office/drawing/2014/main" id="{5D2E9F3F-420F-D9E6-8B3B-77D64A0C14AE}"/>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999205" y="4718352"/>
            <a:ext cx="812760" cy="457178"/>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descr="A close-up of a button&#10;&#10;Description automatically generated">
            <a:extLst>
              <a:ext uri="{FF2B5EF4-FFF2-40B4-BE49-F238E27FC236}">
                <a16:creationId xmlns:a16="http://schemas.microsoft.com/office/drawing/2014/main" id="{013495AC-5553-3FC2-EFC6-BAF42820BD46}"/>
              </a:ext>
            </a:extLst>
          </p:cNvPr>
          <p:cNvPicPr>
            <a:picLocks noChangeAspect="1"/>
          </p:cNvPicPr>
          <p:nvPr/>
        </p:nvPicPr>
        <p:blipFill>
          <a:blip r:embed="rId15"/>
          <a:stretch>
            <a:fillRect/>
          </a:stretch>
        </p:blipFill>
        <p:spPr>
          <a:xfrm>
            <a:off x="1776609" y="4814054"/>
            <a:ext cx="3319983" cy="457178"/>
          </a:xfrm>
          <a:prstGeom prst="rect">
            <a:avLst/>
          </a:prstGeom>
        </p:spPr>
      </p:pic>
    </p:spTree>
    <p:extLst>
      <p:ext uri="{BB962C8B-B14F-4D97-AF65-F5344CB8AC3E}">
        <p14:creationId xmlns:p14="http://schemas.microsoft.com/office/powerpoint/2010/main" val="48396119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1CA45-E8D8-D5CF-B31B-949BBD9A7118}"/>
              </a:ext>
            </a:extLst>
          </p:cNvPr>
          <p:cNvSpPr>
            <a:spLocks noGrp="1"/>
          </p:cNvSpPr>
          <p:nvPr>
            <p:ph type="title"/>
          </p:nvPr>
        </p:nvSpPr>
        <p:spPr/>
        <p:txBody>
          <a:bodyPr/>
          <a:lstStyle/>
          <a:p>
            <a:r>
              <a:rPr lang="en-US" dirty="0"/>
              <a:t>Educational Video Generation </a:t>
            </a:r>
          </a:p>
        </p:txBody>
      </p:sp>
      <p:pic>
        <p:nvPicPr>
          <p:cNvPr id="6" name="Content Placeholder 5">
            <a:extLst>
              <a:ext uri="{FF2B5EF4-FFF2-40B4-BE49-F238E27FC236}">
                <a16:creationId xmlns:a16="http://schemas.microsoft.com/office/drawing/2014/main" id="{A6E6F2FF-469D-A6CB-13F8-AE1C95E093FA}"/>
              </a:ext>
            </a:extLst>
          </p:cNvPr>
          <p:cNvPicPr>
            <a:picLocks noGrp="1" noChangeAspect="1"/>
          </p:cNvPicPr>
          <p:nvPr>
            <p:ph idx="1"/>
          </p:nvPr>
        </p:nvPicPr>
        <p:blipFill>
          <a:blip r:embed="rId3"/>
          <a:stretch>
            <a:fillRect/>
          </a:stretch>
        </p:blipFill>
        <p:spPr>
          <a:xfrm>
            <a:off x="2043793" y="1551144"/>
            <a:ext cx="7938407" cy="402964"/>
          </a:xfrm>
        </p:spPr>
      </p:pic>
      <p:sp>
        <p:nvSpPr>
          <p:cNvPr id="4" name="Slide Number Placeholder 3">
            <a:extLst>
              <a:ext uri="{FF2B5EF4-FFF2-40B4-BE49-F238E27FC236}">
                <a16:creationId xmlns:a16="http://schemas.microsoft.com/office/drawing/2014/main" id="{541872DD-1B97-8BC7-A31F-D32C74632475}"/>
              </a:ext>
            </a:extLst>
          </p:cNvPr>
          <p:cNvSpPr>
            <a:spLocks noGrp="1"/>
          </p:cNvSpPr>
          <p:nvPr>
            <p:ph type="sldNum" sz="quarter" idx="12"/>
          </p:nvPr>
        </p:nvSpPr>
        <p:spPr/>
        <p:txBody>
          <a:bodyPr/>
          <a:lstStyle/>
          <a:p>
            <a:fld id="{BA64772F-E81F-0045-92B8-B93AB4530561}" type="slidenum">
              <a:rPr lang="en-US" smtClean="0"/>
              <a:t>54</a:t>
            </a:fld>
            <a:endParaRPr lang="en-US"/>
          </a:p>
        </p:txBody>
      </p:sp>
      <p:pic>
        <p:nvPicPr>
          <p:cNvPr id="8" name="Picture 7" descr="A close-up of a sign&#10;&#10;Description automatically generated">
            <a:extLst>
              <a:ext uri="{FF2B5EF4-FFF2-40B4-BE49-F238E27FC236}">
                <a16:creationId xmlns:a16="http://schemas.microsoft.com/office/drawing/2014/main" id="{7993F182-92DB-3271-3EED-3104D7028F12}"/>
              </a:ext>
            </a:extLst>
          </p:cNvPr>
          <p:cNvPicPr>
            <a:picLocks noChangeAspect="1"/>
          </p:cNvPicPr>
          <p:nvPr/>
        </p:nvPicPr>
        <p:blipFill rotWithShape="1">
          <a:blip r:embed="rId4"/>
          <a:srcRect t="768"/>
          <a:stretch/>
        </p:blipFill>
        <p:spPr>
          <a:xfrm>
            <a:off x="1693084" y="2240869"/>
            <a:ext cx="3556907" cy="2109138"/>
          </a:xfrm>
          <a:prstGeom prst="rect">
            <a:avLst/>
          </a:prstGeom>
        </p:spPr>
      </p:pic>
      <p:pic>
        <p:nvPicPr>
          <p:cNvPr id="10" name="Picture 9" descr="A diagram of a number&#10;&#10;Description automatically generated with medium confidence">
            <a:extLst>
              <a:ext uri="{FF2B5EF4-FFF2-40B4-BE49-F238E27FC236}">
                <a16:creationId xmlns:a16="http://schemas.microsoft.com/office/drawing/2014/main" id="{7761F1DE-C60D-0D2D-1146-41719907D27A}"/>
              </a:ext>
            </a:extLst>
          </p:cNvPr>
          <p:cNvPicPr>
            <a:picLocks noChangeAspect="1"/>
          </p:cNvPicPr>
          <p:nvPr/>
        </p:nvPicPr>
        <p:blipFill rotWithShape="1">
          <a:blip r:embed="rId5"/>
          <a:srcRect l="614" t="585"/>
          <a:stretch/>
        </p:blipFill>
        <p:spPr>
          <a:xfrm>
            <a:off x="6252086" y="2240869"/>
            <a:ext cx="4717027" cy="2109138"/>
          </a:xfrm>
          <a:prstGeom prst="rect">
            <a:avLst/>
          </a:prstGeom>
        </p:spPr>
      </p:pic>
      <p:pic>
        <p:nvPicPr>
          <p:cNvPr id="5" name="Picture 4" descr="A screenshot of a computer&#10;&#10;Description automatically generated">
            <a:extLst>
              <a:ext uri="{FF2B5EF4-FFF2-40B4-BE49-F238E27FC236}">
                <a16:creationId xmlns:a16="http://schemas.microsoft.com/office/drawing/2014/main" id="{43A19A04-77B3-153A-C049-55AAE5A2E24B}"/>
              </a:ext>
            </a:extLst>
          </p:cNvPr>
          <p:cNvPicPr>
            <a:picLocks noChangeAspect="1"/>
          </p:cNvPicPr>
          <p:nvPr/>
        </p:nvPicPr>
        <p:blipFill>
          <a:blip r:embed="rId6"/>
          <a:stretch>
            <a:fillRect/>
          </a:stretch>
        </p:blipFill>
        <p:spPr>
          <a:xfrm>
            <a:off x="3471537" y="4636768"/>
            <a:ext cx="4717028" cy="1523453"/>
          </a:xfrm>
          <a:prstGeom prst="rect">
            <a:avLst/>
          </a:prstGeom>
        </p:spPr>
      </p:pic>
    </p:spTree>
    <p:extLst>
      <p:ext uri="{BB962C8B-B14F-4D97-AF65-F5344CB8AC3E}">
        <p14:creationId xmlns:p14="http://schemas.microsoft.com/office/powerpoint/2010/main" val="39515755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6256D0-68AD-9BBC-1445-95E5415E0BE6}"/>
              </a:ext>
            </a:extLst>
          </p:cNvPr>
          <p:cNvSpPr>
            <a:spLocks noGrp="1"/>
          </p:cNvSpPr>
          <p:nvPr>
            <p:ph type="title"/>
          </p:nvPr>
        </p:nvSpPr>
        <p:spPr/>
        <p:txBody>
          <a:bodyPr/>
          <a:lstStyle/>
          <a:p>
            <a:r>
              <a:rPr lang="en-US" dirty="0" err="1"/>
              <a:t>TheoremExplainAgent</a:t>
            </a:r>
            <a:endParaRPr lang="en-US" dirty="0"/>
          </a:p>
        </p:txBody>
      </p:sp>
      <p:pic>
        <p:nvPicPr>
          <p:cNvPr id="6" name="Content Placeholder 5" descr="A green rectangular sign with black text&#10;&#10;Description automatically generated">
            <a:extLst>
              <a:ext uri="{FF2B5EF4-FFF2-40B4-BE49-F238E27FC236}">
                <a16:creationId xmlns:a16="http://schemas.microsoft.com/office/drawing/2014/main" id="{498B7672-7AA9-A61C-9B6B-A87583235C23}"/>
              </a:ext>
            </a:extLst>
          </p:cNvPr>
          <p:cNvPicPr>
            <a:picLocks noGrp="1" noChangeAspect="1"/>
          </p:cNvPicPr>
          <p:nvPr>
            <p:ph idx="1"/>
          </p:nvPr>
        </p:nvPicPr>
        <p:blipFill rotWithShape="1">
          <a:blip r:embed="rId2"/>
          <a:srcRect r="662"/>
          <a:stretch/>
        </p:blipFill>
        <p:spPr>
          <a:xfrm>
            <a:off x="1511834" y="1473246"/>
            <a:ext cx="2630753" cy="1093685"/>
          </a:xfrm>
        </p:spPr>
      </p:pic>
      <p:sp>
        <p:nvSpPr>
          <p:cNvPr id="4" name="Slide Number Placeholder 3">
            <a:extLst>
              <a:ext uri="{FF2B5EF4-FFF2-40B4-BE49-F238E27FC236}">
                <a16:creationId xmlns:a16="http://schemas.microsoft.com/office/drawing/2014/main" id="{145089C0-6384-C868-EAC8-6F7586C5BEF1}"/>
              </a:ext>
            </a:extLst>
          </p:cNvPr>
          <p:cNvSpPr>
            <a:spLocks noGrp="1"/>
          </p:cNvSpPr>
          <p:nvPr>
            <p:ph type="sldNum" sz="quarter" idx="12"/>
          </p:nvPr>
        </p:nvSpPr>
        <p:spPr/>
        <p:txBody>
          <a:bodyPr/>
          <a:lstStyle/>
          <a:p>
            <a:fld id="{BA64772F-E81F-0045-92B8-B93AB4530561}" type="slidenum">
              <a:rPr lang="en-US" smtClean="0"/>
              <a:t>55</a:t>
            </a:fld>
            <a:endParaRPr lang="en-US"/>
          </a:p>
        </p:txBody>
      </p:sp>
      <p:pic>
        <p:nvPicPr>
          <p:cNvPr id="7" name="Picture 12" descr="Robot - Free electronics icons">
            <a:extLst>
              <a:ext uri="{FF2B5EF4-FFF2-40B4-BE49-F238E27FC236}">
                <a16:creationId xmlns:a16="http://schemas.microsoft.com/office/drawing/2014/main" id="{A23A16C4-FC64-36BF-3C41-2F1D730C1AA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53467" y="2744950"/>
            <a:ext cx="568194" cy="568194"/>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8" descr="Error message - Free computer icons">
            <a:extLst>
              <a:ext uri="{FF2B5EF4-FFF2-40B4-BE49-F238E27FC236}">
                <a16:creationId xmlns:a16="http://schemas.microsoft.com/office/drawing/2014/main" id="{1585CDF0-9EE9-553F-F278-CA296C3E162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397653" y="4401663"/>
            <a:ext cx="519428" cy="519428"/>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18" descr="Api - Free files and folders icons">
            <a:extLst>
              <a:ext uri="{FF2B5EF4-FFF2-40B4-BE49-F238E27FC236}">
                <a16:creationId xmlns:a16="http://schemas.microsoft.com/office/drawing/2014/main" id="{6801772F-D611-71D1-3967-764E832C309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407893" y="4998515"/>
            <a:ext cx="509188" cy="509188"/>
          </a:xfrm>
          <a:prstGeom prst="rect">
            <a:avLst/>
          </a:prstGeom>
          <a:noFill/>
          <a:extLst>
            <a:ext uri="{909E8E84-426E-40DD-AFC4-6F175D3DCCD1}">
              <a14:hiddenFill xmlns:a14="http://schemas.microsoft.com/office/drawing/2010/main">
                <a:solidFill>
                  <a:srgbClr val="FFFFFF"/>
                </a:solidFill>
              </a14:hiddenFill>
            </a:ext>
          </a:extLst>
        </p:spPr>
      </p:pic>
      <p:sp>
        <p:nvSpPr>
          <p:cNvPr id="18" name="Rounded Rectangle 17">
            <a:extLst>
              <a:ext uri="{FF2B5EF4-FFF2-40B4-BE49-F238E27FC236}">
                <a16:creationId xmlns:a16="http://schemas.microsoft.com/office/drawing/2014/main" id="{DDCD66A8-B84B-40CD-E6C6-3E33D6095DCC}"/>
              </a:ext>
            </a:extLst>
          </p:cNvPr>
          <p:cNvSpPr/>
          <p:nvPr/>
        </p:nvSpPr>
        <p:spPr>
          <a:xfrm>
            <a:off x="2320903" y="4408874"/>
            <a:ext cx="679354" cy="1161889"/>
          </a:xfrm>
          <a:prstGeom prst="roundRect">
            <a:avLst/>
          </a:prstGeom>
          <a:noFill/>
          <a:ln w="12700">
            <a:solidFill>
              <a:schemeClr val="accent1">
                <a:shade val="15000"/>
              </a:schemeClr>
            </a:solidFill>
            <a:prstDash val="sys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Up-Down Arrow 18">
            <a:extLst>
              <a:ext uri="{FF2B5EF4-FFF2-40B4-BE49-F238E27FC236}">
                <a16:creationId xmlns:a16="http://schemas.microsoft.com/office/drawing/2014/main" id="{55476F81-D1AD-ABA6-90FC-7316E3C5A384}"/>
              </a:ext>
            </a:extLst>
          </p:cNvPr>
          <p:cNvSpPr/>
          <p:nvPr/>
        </p:nvSpPr>
        <p:spPr>
          <a:xfrm rot="16200000">
            <a:off x="3389948" y="4622665"/>
            <a:ext cx="175902" cy="596852"/>
          </a:xfrm>
          <a:prstGeom prst="upDownArrow">
            <a:avLst/>
          </a:prstGeom>
          <a:solidFill>
            <a:schemeClr val="bg1">
              <a:lumMod val="95000"/>
            </a:schemeClr>
          </a:solidFill>
          <a:ln w="127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TextBox 19">
            <a:extLst>
              <a:ext uri="{FF2B5EF4-FFF2-40B4-BE49-F238E27FC236}">
                <a16:creationId xmlns:a16="http://schemas.microsoft.com/office/drawing/2014/main" id="{E9DC1225-E567-EE06-C14D-972BE4D00A94}"/>
              </a:ext>
            </a:extLst>
          </p:cNvPr>
          <p:cNvSpPr txBox="1"/>
          <p:nvPr/>
        </p:nvSpPr>
        <p:spPr>
          <a:xfrm>
            <a:off x="3145539" y="4522877"/>
            <a:ext cx="695511" cy="276999"/>
          </a:xfrm>
          <a:prstGeom prst="rect">
            <a:avLst/>
          </a:prstGeom>
          <a:noFill/>
        </p:spPr>
        <p:txBody>
          <a:bodyPr wrap="none" rtlCol="0">
            <a:spAutoFit/>
          </a:bodyPr>
          <a:lstStyle/>
          <a:p>
            <a:r>
              <a:rPr lang="en-US" sz="1200" dirty="0"/>
              <a:t>interact</a:t>
            </a:r>
          </a:p>
        </p:txBody>
      </p:sp>
      <p:cxnSp>
        <p:nvCxnSpPr>
          <p:cNvPr id="22" name="Straight Arrow Connector 21">
            <a:extLst>
              <a:ext uri="{FF2B5EF4-FFF2-40B4-BE49-F238E27FC236}">
                <a16:creationId xmlns:a16="http://schemas.microsoft.com/office/drawing/2014/main" id="{812F28F1-C518-1A50-7447-DECCF6BE8BC3}"/>
              </a:ext>
            </a:extLst>
          </p:cNvPr>
          <p:cNvCxnSpPr>
            <a:cxnSpLocks/>
            <a:stCxn id="8" idx="2"/>
            <a:endCxn id="38" idx="0"/>
          </p:cNvCxnSpPr>
          <p:nvPr/>
        </p:nvCxnSpPr>
        <p:spPr>
          <a:xfrm flipH="1">
            <a:off x="5218647" y="3261436"/>
            <a:ext cx="1" cy="779387"/>
          </a:xfrm>
          <a:prstGeom prst="straightConnector1">
            <a:avLst/>
          </a:prstGeom>
          <a:ln w="12700">
            <a:solidFill>
              <a:schemeClr val="tx1">
                <a:lumMod val="50000"/>
                <a:lumOff val="50000"/>
              </a:schemeClr>
            </a:solidFill>
            <a:tailEnd type="triangle"/>
          </a:ln>
        </p:spPr>
        <p:style>
          <a:lnRef idx="2">
            <a:schemeClr val="accent1"/>
          </a:lnRef>
          <a:fillRef idx="0">
            <a:schemeClr val="accent1"/>
          </a:fillRef>
          <a:effectRef idx="1">
            <a:schemeClr val="accent1"/>
          </a:effectRef>
          <a:fontRef idx="minor">
            <a:schemeClr val="tx1"/>
          </a:fontRef>
        </p:style>
      </p:cxnSp>
      <p:pic>
        <p:nvPicPr>
          <p:cNvPr id="34" name="Picture 33" descr="A screenshot of a video&#10;&#10;Description automatically generated">
            <a:extLst>
              <a:ext uri="{FF2B5EF4-FFF2-40B4-BE49-F238E27FC236}">
                <a16:creationId xmlns:a16="http://schemas.microsoft.com/office/drawing/2014/main" id="{9E8092CC-1B9D-CDB6-7F30-4583C358EC46}"/>
              </a:ext>
            </a:extLst>
          </p:cNvPr>
          <p:cNvPicPr>
            <a:picLocks noChangeAspect="1"/>
          </p:cNvPicPr>
          <p:nvPr/>
        </p:nvPicPr>
        <p:blipFill>
          <a:blip r:embed="rId6"/>
          <a:stretch>
            <a:fillRect/>
          </a:stretch>
        </p:blipFill>
        <p:spPr>
          <a:xfrm>
            <a:off x="7515600" y="3927281"/>
            <a:ext cx="3224804" cy="1954576"/>
          </a:xfrm>
          <a:prstGeom prst="rect">
            <a:avLst/>
          </a:prstGeom>
        </p:spPr>
      </p:pic>
      <p:sp>
        <p:nvSpPr>
          <p:cNvPr id="35" name="Right Arrow 34">
            <a:extLst>
              <a:ext uri="{FF2B5EF4-FFF2-40B4-BE49-F238E27FC236}">
                <a16:creationId xmlns:a16="http://schemas.microsoft.com/office/drawing/2014/main" id="{D41090E7-2465-E708-E00F-E054A74A6D91}"/>
              </a:ext>
            </a:extLst>
          </p:cNvPr>
          <p:cNvSpPr/>
          <p:nvPr/>
        </p:nvSpPr>
        <p:spPr>
          <a:xfrm>
            <a:off x="6706988" y="4810955"/>
            <a:ext cx="617621" cy="198087"/>
          </a:xfrm>
          <a:prstGeom prst="rightArrow">
            <a:avLst/>
          </a:prstGeom>
          <a:solidFill>
            <a:schemeClr val="bg1">
              <a:lumMod val="95000"/>
            </a:schemeClr>
          </a:solidFill>
          <a:ln w="127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TextBox 35">
            <a:extLst>
              <a:ext uri="{FF2B5EF4-FFF2-40B4-BE49-F238E27FC236}">
                <a16:creationId xmlns:a16="http://schemas.microsoft.com/office/drawing/2014/main" id="{2C92B53D-D8CD-7EC4-4538-B4D247AC4BC5}"/>
              </a:ext>
            </a:extLst>
          </p:cNvPr>
          <p:cNvSpPr txBox="1"/>
          <p:nvPr/>
        </p:nvSpPr>
        <p:spPr>
          <a:xfrm>
            <a:off x="6685833" y="4500140"/>
            <a:ext cx="620170" cy="276999"/>
          </a:xfrm>
          <a:prstGeom prst="rect">
            <a:avLst/>
          </a:prstGeom>
          <a:noFill/>
        </p:spPr>
        <p:txBody>
          <a:bodyPr wrap="none" rtlCol="0">
            <a:spAutoFit/>
          </a:bodyPr>
          <a:lstStyle/>
          <a:p>
            <a:r>
              <a:rPr lang="en-US" sz="1200" dirty="0"/>
              <a:t>render</a:t>
            </a:r>
          </a:p>
        </p:txBody>
      </p:sp>
      <p:grpSp>
        <p:nvGrpSpPr>
          <p:cNvPr id="46" name="Group 45">
            <a:extLst>
              <a:ext uri="{FF2B5EF4-FFF2-40B4-BE49-F238E27FC236}">
                <a16:creationId xmlns:a16="http://schemas.microsoft.com/office/drawing/2014/main" id="{BEB677DB-2888-4150-CF40-89F1C11B0073}"/>
              </a:ext>
            </a:extLst>
          </p:cNvPr>
          <p:cNvGrpSpPr/>
          <p:nvPr/>
        </p:nvGrpSpPr>
        <p:grpSpPr>
          <a:xfrm>
            <a:off x="3721661" y="2659715"/>
            <a:ext cx="6747630" cy="601721"/>
            <a:chOff x="3721661" y="2659715"/>
            <a:chExt cx="6747630" cy="601721"/>
          </a:xfrm>
        </p:grpSpPr>
        <p:sp>
          <p:nvSpPr>
            <p:cNvPr id="8" name="Rounded Rectangle 7">
              <a:extLst>
                <a:ext uri="{FF2B5EF4-FFF2-40B4-BE49-F238E27FC236}">
                  <a16:creationId xmlns:a16="http://schemas.microsoft.com/office/drawing/2014/main" id="{E7641484-FE51-0621-48DC-F4F1ABA99B2C}"/>
                </a:ext>
              </a:extLst>
            </p:cNvPr>
            <p:cNvSpPr/>
            <p:nvPr/>
          </p:nvSpPr>
          <p:spPr>
            <a:xfrm>
              <a:off x="4632623" y="2796658"/>
              <a:ext cx="1172049" cy="464778"/>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Scene1</a:t>
              </a:r>
            </a:p>
          </p:txBody>
        </p:sp>
        <p:sp>
          <p:nvSpPr>
            <p:cNvPr id="9" name="Rounded Rectangle 8">
              <a:extLst>
                <a:ext uri="{FF2B5EF4-FFF2-40B4-BE49-F238E27FC236}">
                  <a16:creationId xmlns:a16="http://schemas.microsoft.com/office/drawing/2014/main" id="{BDA8B8DD-7E76-14D7-8FA5-DDB929A6243C}"/>
                </a:ext>
              </a:extLst>
            </p:cNvPr>
            <p:cNvSpPr/>
            <p:nvPr/>
          </p:nvSpPr>
          <p:spPr>
            <a:xfrm>
              <a:off x="6187496" y="2796658"/>
              <a:ext cx="1172049" cy="464778"/>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Scene2</a:t>
              </a:r>
            </a:p>
          </p:txBody>
        </p:sp>
        <p:sp>
          <p:nvSpPr>
            <p:cNvPr id="10" name="Rounded Rectangle 9">
              <a:extLst>
                <a:ext uri="{FF2B5EF4-FFF2-40B4-BE49-F238E27FC236}">
                  <a16:creationId xmlns:a16="http://schemas.microsoft.com/office/drawing/2014/main" id="{5D930173-6E66-EA5B-84A1-1DF4E8B17D1F}"/>
                </a:ext>
              </a:extLst>
            </p:cNvPr>
            <p:cNvSpPr/>
            <p:nvPr/>
          </p:nvSpPr>
          <p:spPr>
            <a:xfrm>
              <a:off x="7742369" y="2796658"/>
              <a:ext cx="1172049" cy="464778"/>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Scene3</a:t>
              </a:r>
            </a:p>
          </p:txBody>
        </p:sp>
        <p:sp>
          <p:nvSpPr>
            <p:cNvPr id="11" name="Rounded Rectangle 10">
              <a:extLst>
                <a:ext uri="{FF2B5EF4-FFF2-40B4-BE49-F238E27FC236}">
                  <a16:creationId xmlns:a16="http://schemas.microsoft.com/office/drawing/2014/main" id="{A900EA12-2F1A-444E-344D-5B7D4B9DC22E}"/>
                </a:ext>
              </a:extLst>
            </p:cNvPr>
            <p:cNvSpPr/>
            <p:nvPr/>
          </p:nvSpPr>
          <p:spPr>
            <a:xfrm>
              <a:off x="9297242" y="2796658"/>
              <a:ext cx="1172049" cy="464778"/>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Scene4</a:t>
              </a:r>
            </a:p>
          </p:txBody>
        </p:sp>
        <p:cxnSp>
          <p:nvCxnSpPr>
            <p:cNvPr id="24" name="Straight Arrow Connector 23">
              <a:extLst>
                <a:ext uri="{FF2B5EF4-FFF2-40B4-BE49-F238E27FC236}">
                  <a16:creationId xmlns:a16="http://schemas.microsoft.com/office/drawing/2014/main" id="{632255DC-6481-F00D-874D-0A4C333D0845}"/>
                </a:ext>
              </a:extLst>
            </p:cNvPr>
            <p:cNvCxnSpPr>
              <a:cxnSpLocks/>
              <a:stCxn id="8" idx="3"/>
              <a:endCxn id="9" idx="1"/>
            </p:cNvCxnSpPr>
            <p:nvPr/>
          </p:nvCxnSpPr>
          <p:spPr>
            <a:xfrm>
              <a:off x="5804672" y="3029047"/>
              <a:ext cx="382824" cy="0"/>
            </a:xfrm>
            <a:prstGeom prst="straightConnector1">
              <a:avLst/>
            </a:prstGeom>
            <a:ln w="12700">
              <a:solidFill>
                <a:schemeClr val="tx1">
                  <a:lumMod val="50000"/>
                  <a:lumOff val="50000"/>
                </a:schemeClr>
              </a:solidFill>
              <a:tailEnd type="triangle"/>
            </a:ln>
          </p:spPr>
          <p:style>
            <a:lnRef idx="2">
              <a:schemeClr val="accent1"/>
            </a:lnRef>
            <a:fillRef idx="0">
              <a:schemeClr val="accent1"/>
            </a:fillRef>
            <a:effectRef idx="1">
              <a:schemeClr val="accent1"/>
            </a:effectRef>
            <a:fontRef idx="minor">
              <a:schemeClr val="tx1"/>
            </a:fontRef>
          </p:style>
        </p:cxnSp>
        <p:cxnSp>
          <p:nvCxnSpPr>
            <p:cNvPr id="27" name="Straight Arrow Connector 26">
              <a:extLst>
                <a:ext uri="{FF2B5EF4-FFF2-40B4-BE49-F238E27FC236}">
                  <a16:creationId xmlns:a16="http://schemas.microsoft.com/office/drawing/2014/main" id="{C6F79B9A-5979-000E-E3A4-8BC7A3FA4211}"/>
                </a:ext>
              </a:extLst>
            </p:cNvPr>
            <p:cNvCxnSpPr>
              <a:cxnSpLocks/>
              <a:stCxn id="9" idx="3"/>
              <a:endCxn id="10" idx="1"/>
            </p:cNvCxnSpPr>
            <p:nvPr/>
          </p:nvCxnSpPr>
          <p:spPr>
            <a:xfrm>
              <a:off x="7359545" y="3029047"/>
              <a:ext cx="382824" cy="0"/>
            </a:xfrm>
            <a:prstGeom prst="straightConnector1">
              <a:avLst/>
            </a:prstGeom>
            <a:ln w="12700">
              <a:solidFill>
                <a:schemeClr val="tx1">
                  <a:lumMod val="50000"/>
                  <a:lumOff val="50000"/>
                </a:schemeClr>
              </a:solidFill>
              <a:tailEnd type="triangle"/>
            </a:ln>
          </p:spPr>
          <p:style>
            <a:lnRef idx="2">
              <a:schemeClr val="accent1"/>
            </a:lnRef>
            <a:fillRef idx="0">
              <a:schemeClr val="accent1"/>
            </a:fillRef>
            <a:effectRef idx="1">
              <a:schemeClr val="accent1"/>
            </a:effectRef>
            <a:fontRef idx="minor">
              <a:schemeClr val="tx1"/>
            </a:fontRef>
          </p:style>
        </p:cxnSp>
        <p:cxnSp>
          <p:nvCxnSpPr>
            <p:cNvPr id="30" name="Straight Arrow Connector 29">
              <a:extLst>
                <a:ext uri="{FF2B5EF4-FFF2-40B4-BE49-F238E27FC236}">
                  <a16:creationId xmlns:a16="http://schemas.microsoft.com/office/drawing/2014/main" id="{92FDCADC-32AF-2639-8DF1-2C1F6990CA12}"/>
                </a:ext>
              </a:extLst>
            </p:cNvPr>
            <p:cNvCxnSpPr>
              <a:cxnSpLocks/>
              <a:stCxn id="10" idx="3"/>
              <a:endCxn id="11" idx="1"/>
            </p:cNvCxnSpPr>
            <p:nvPr/>
          </p:nvCxnSpPr>
          <p:spPr>
            <a:xfrm>
              <a:off x="8914418" y="3029047"/>
              <a:ext cx="382824" cy="0"/>
            </a:xfrm>
            <a:prstGeom prst="straightConnector1">
              <a:avLst/>
            </a:prstGeom>
            <a:ln w="12700">
              <a:solidFill>
                <a:schemeClr val="tx1">
                  <a:lumMod val="50000"/>
                  <a:lumOff val="50000"/>
                </a:schemeClr>
              </a:solidFill>
              <a:tailEnd type="triangle"/>
            </a:ln>
          </p:spPr>
          <p:style>
            <a:lnRef idx="2">
              <a:schemeClr val="accent1"/>
            </a:lnRef>
            <a:fillRef idx="0">
              <a:schemeClr val="accent1"/>
            </a:fillRef>
            <a:effectRef idx="1">
              <a:schemeClr val="accent1"/>
            </a:effectRef>
            <a:fontRef idx="minor">
              <a:schemeClr val="tx1"/>
            </a:fontRef>
          </p:style>
        </p:cxnSp>
        <p:cxnSp>
          <p:nvCxnSpPr>
            <p:cNvPr id="37" name="Straight Arrow Connector 36">
              <a:extLst>
                <a:ext uri="{FF2B5EF4-FFF2-40B4-BE49-F238E27FC236}">
                  <a16:creationId xmlns:a16="http://schemas.microsoft.com/office/drawing/2014/main" id="{17EB5055-0EED-4BAE-D034-0C122EE14648}"/>
                </a:ext>
              </a:extLst>
            </p:cNvPr>
            <p:cNvCxnSpPr>
              <a:cxnSpLocks/>
              <a:stCxn id="7" idx="3"/>
              <a:endCxn id="8" idx="1"/>
            </p:cNvCxnSpPr>
            <p:nvPr/>
          </p:nvCxnSpPr>
          <p:spPr>
            <a:xfrm>
              <a:off x="3721661" y="3029047"/>
              <a:ext cx="910962" cy="0"/>
            </a:xfrm>
            <a:prstGeom prst="straightConnector1">
              <a:avLst/>
            </a:prstGeom>
            <a:ln w="12700">
              <a:solidFill>
                <a:schemeClr val="tx1">
                  <a:lumMod val="50000"/>
                  <a:lumOff val="50000"/>
                </a:schemeClr>
              </a:solidFill>
              <a:tailEnd type="triangle"/>
            </a:ln>
          </p:spPr>
          <p:style>
            <a:lnRef idx="2">
              <a:schemeClr val="accent1"/>
            </a:lnRef>
            <a:fillRef idx="0">
              <a:schemeClr val="accent1"/>
            </a:fillRef>
            <a:effectRef idx="1">
              <a:schemeClr val="accent1"/>
            </a:effectRef>
            <a:fontRef idx="minor">
              <a:schemeClr val="tx1"/>
            </a:fontRef>
          </p:style>
        </p:cxnSp>
        <p:sp>
          <p:nvSpPr>
            <p:cNvPr id="40" name="TextBox 39">
              <a:extLst>
                <a:ext uri="{FF2B5EF4-FFF2-40B4-BE49-F238E27FC236}">
                  <a16:creationId xmlns:a16="http://schemas.microsoft.com/office/drawing/2014/main" id="{1E1CE3E5-3344-59B4-136B-38F034AE3304}"/>
                </a:ext>
              </a:extLst>
            </p:cNvPr>
            <p:cNvSpPr txBox="1"/>
            <p:nvPr/>
          </p:nvSpPr>
          <p:spPr>
            <a:xfrm>
              <a:off x="3839494" y="2659715"/>
              <a:ext cx="623889" cy="369332"/>
            </a:xfrm>
            <a:prstGeom prst="rect">
              <a:avLst/>
            </a:prstGeom>
            <a:noFill/>
          </p:spPr>
          <p:txBody>
            <a:bodyPr wrap="none" rtlCol="0">
              <a:spAutoFit/>
            </a:bodyPr>
            <a:lstStyle/>
            <a:p>
              <a:r>
                <a:rPr lang="en-US" dirty="0"/>
                <a:t>plan</a:t>
              </a:r>
            </a:p>
          </p:txBody>
        </p:sp>
      </p:grpSp>
      <p:sp>
        <p:nvSpPr>
          <p:cNvPr id="25" name="TextBox 24">
            <a:extLst>
              <a:ext uri="{FF2B5EF4-FFF2-40B4-BE49-F238E27FC236}">
                <a16:creationId xmlns:a16="http://schemas.microsoft.com/office/drawing/2014/main" id="{00179CEA-2ED5-1816-5C66-3B53C72E90DC}"/>
              </a:ext>
            </a:extLst>
          </p:cNvPr>
          <p:cNvSpPr txBox="1"/>
          <p:nvPr/>
        </p:nvSpPr>
        <p:spPr>
          <a:xfrm>
            <a:off x="5280861" y="3432017"/>
            <a:ext cx="2477473" cy="338554"/>
          </a:xfrm>
          <a:prstGeom prst="rect">
            <a:avLst/>
          </a:prstGeom>
          <a:noFill/>
        </p:spPr>
        <p:txBody>
          <a:bodyPr wrap="none" rtlCol="0">
            <a:spAutoFit/>
          </a:bodyPr>
          <a:lstStyle/>
          <a:p>
            <a:r>
              <a:rPr lang="en-US" sz="1600" dirty="0"/>
              <a:t>Code Agent (GPT-o3-mini)</a:t>
            </a:r>
          </a:p>
        </p:txBody>
      </p:sp>
      <p:pic>
        <p:nvPicPr>
          <p:cNvPr id="38" name="Picture 37" descr="A computer screen with text&#10;&#10;Description automatically generated">
            <a:extLst>
              <a:ext uri="{FF2B5EF4-FFF2-40B4-BE49-F238E27FC236}">
                <a16:creationId xmlns:a16="http://schemas.microsoft.com/office/drawing/2014/main" id="{4EB48E23-C111-3909-577E-CF2E8E9EC93B}"/>
              </a:ext>
            </a:extLst>
          </p:cNvPr>
          <p:cNvPicPr>
            <a:picLocks noChangeAspect="1"/>
          </p:cNvPicPr>
          <p:nvPr/>
        </p:nvPicPr>
        <p:blipFill>
          <a:blip r:embed="rId7"/>
          <a:stretch>
            <a:fillRect/>
          </a:stretch>
        </p:blipFill>
        <p:spPr>
          <a:xfrm>
            <a:off x="4035042" y="4040823"/>
            <a:ext cx="2367210" cy="607295"/>
          </a:xfrm>
          <a:prstGeom prst="rect">
            <a:avLst/>
          </a:prstGeom>
        </p:spPr>
      </p:pic>
      <p:pic>
        <p:nvPicPr>
          <p:cNvPr id="42" name="Picture 4" descr="10,800+ Tick Wrong Icon Stock Illustrations, Royalty-Free Vector Graphics &amp;  Clip Art - iStock">
            <a:extLst>
              <a:ext uri="{FF2B5EF4-FFF2-40B4-BE49-F238E27FC236}">
                <a16:creationId xmlns:a16="http://schemas.microsoft.com/office/drawing/2014/main" id="{2F917790-437B-5709-1DE7-3EECB76584C5}"/>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50579" t="13465" r="4829" b="15472"/>
          <a:stretch/>
        </p:blipFill>
        <p:spPr bwMode="auto">
          <a:xfrm>
            <a:off x="4015443" y="4674706"/>
            <a:ext cx="289249" cy="285468"/>
          </a:xfrm>
          <a:prstGeom prst="rect">
            <a:avLst/>
          </a:prstGeom>
          <a:noFill/>
          <a:extLst>
            <a:ext uri="{909E8E84-426E-40DD-AFC4-6F175D3DCCD1}">
              <a14:hiddenFill xmlns:a14="http://schemas.microsoft.com/office/drawing/2010/main">
                <a:solidFill>
                  <a:srgbClr val="FFFFFF"/>
                </a:solidFill>
              </a14:hiddenFill>
            </a:ext>
          </a:extLst>
        </p:spPr>
      </p:pic>
      <p:pic>
        <p:nvPicPr>
          <p:cNvPr id="44" name="Picture 43" descr="A screen shot of a computer code&#10;&#10;Description automatically generated">
            <a:extLst>
              <a:ext uri="{FF2B5EF4-FFF2-40B4-BE49-F238E27FC236}">
                <a16:creationId xmlns:a16="http://schemas.microsoft.com/office/drawing/2014/main" id="{ED2ECF8F-6EF6-EAD7-BA47-4E04B3E3D332}"/>
              </a:ext>
            </a:extLst>
          </p:cNvPr>
          <p:cNvPicPr>
            <a:picLocks noChangeAspect="1"/>
          </p:cNvPicPr>
          <p:nvPr/>
        </p:nvPicPr>
        <p:blipFill>
          <a:blip r:embed="rId9"/>
          <a:stretch>
            <a:fillRect/>
          </a:stretch>
        </p:blipFill>
        <p:spPr>
          <a:xfrm>
            <a:off x="4034701" y="5205862"/>
            <a:ext cx="2367211" cy="656870"/>
          </a:xfrm>
          <a:prstGeom prst="rect">
            <a:avLst/>
          </a:prstGeom>
        </p:spPr>
      </p:pic>
      <p:pic>
        <p:nvPicPr>
          <p:cNvPr id="45" name="Picture 4" descr="10,800+ Tick Wrong Icon Stock Illustrations, Royalty-Free Vector Graphics &amp;  Clip Art - iStock">
            <a:extLst>
              <a:ext uri="{FF2B5EF4-FFF2-40B4-BE49-F238E27FC236}">
                <a16:creationId xmlns:a16="http://schemas.microsoft.com/office/drawing/2014/main" id="{548E6253-E1E4-92D4-ED71-1C22D97AA6C0}"/>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4829" t="14527" r="50579" b="14410"/>
          <a:stretch/>
        </p:blipFill>
        <p:spPr bwMode="auto">
          <a:xfrm>
            <a:off x="4015443" y="5890677"/>
            <a:ext cx="289249" cy="285468"/>
          </a:xfrm>
          <a:prstGeom prst="rect">
            <a:avLst/>
          </a:prstGeom>
          <a:noFill/>
          <a:extLst>
            <a:ext uri="{909E8E84-426E-40DD-AFC4-6F175D3DCCD1}">
              <a14:hiddenFill xmlns:a14="http://schemas.microsoft.com/office/drawing/2010/main">
                <a:solidFill>
                  <a:srgbClr val="FFFFFF"/>
                </a:solidFill>
              </a14:hiddenFill>
            </a:ext>
          </a:extLst>
        </p:spPr>
      </p:pic>
      <p:sp>
        <p:nvSpPr>
          <p:cNvPr id="5" name="Left Brace 4">
            <a:extLst>
              <a:ext uri="{FF2B5EF4-FFF2-40B4-BE49-F238E27FC236}">
                <a16:creationId xmlns:a16="http://schemas.microsoft.com/office/drawing/2014/main" id="{102FD717-E804-F785-DEA9-C0CA66A50F5D}"/>
              </a:ext>
            </a:extLst>
          </p:cNvPr>
          <p:cNvSpPr/>
          <p:nvPr/>
        </p:nvSpPr>
        <p:spPr>
          <a:xfrm rot="5400000">
            <a:off x="7222234" y="76054"/>
            <a:ext cx="422783" cy="4915010"/>
          </a:xfrm>
          <a:prstGeom prst="leftBrace">
            <a:avLst/>
          </a:prstGeom>
          <a:ln w="12700">
            <a:solidFill>
              <a:schemeClr val="tx1">
                <a:lumMod val="50000"/>
                <a:lumOff val="50000"/>
              </a:schemeClr>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12" name="TextBox 11">
            <a:extLst>
              <a:ext uri="{FF2B5EF4-FFF2-40B4-BE49-F238E27FC236}">
                <a16:creationId xmlns:a16="http://schemas.microsoft.com/office/drawing/2014/main" id="{E80DC217-B2B3-F8D2-2382-CCC293FF768B}"/>
              </a:ext>
            </a:extLst>
          </p:cNvPr>
          <p:cNvSpPr txBox="1"/>
          <p:nvPr/>
        </p:nvSpPr>
        <p:spPr>
          <a:xfrm>
            <a:off x="6637165" y="1962686"/>
            <a:ext cx="1477392" cy="369332"/>
          </a:xfrm>
          <a:prstGeom prst="rect">
            <a:avLst/>
          </a:prstGeom>
          <a:noFill/>
        </p:spPr>
        <p:txBody>
          <a:bodyPr wrap="none" rtlCol="0">
            <a:spAutoFit/>
          </a:bodyPr>
          <a:lstStyle/>
          <a:p>
            <a:r>
              <a:rPr lang="en-US" dirty="0"/>
              <a:t>5-10 minutes</a:t>
            </a:r>
          </a:p>
        </p:txBody>
      </p:sp>
    </p:spTree>
    <p:extLst>
      <p:ext uri="{BB962C8B-B14F-4D97-AF65-F5344CB8AC3E}">
        <p14:creationId xmlns:p14="http://schemas.microsoft.com/office/powerpoint/2010/main" val="34303873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2"/>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5"/>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6"/>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7"/>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8"/>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9"/>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20"/>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4"/>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45"/>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34"/>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35"/>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3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19" grpId="0" animBg="1"/>
      <p:bldP spid="20" grpId="0"/>
      <p:bldP spid="35" grpId="0" animBg="1"/>
      <p:bldP spid="36" grpId="0"/>
      <p:bldP spid="25" grpId="0"/>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4B932-C3E0-AF54-516D-96E7C2521C52}"/>
              </a:ext>
            </a:extLst>
          </p:cNvPr>
          <p:cNvSpPr>
            <a:spLocks noGrp="1"/>
          </p:cNvSpPr>
          <p:nvPr>
            <p:ph type="title"/>
          </p:nvPr>
        </p:nvSpPr>
        <p:spPr/>
        <p:txBody>
          <a:bodyPr/>
          <a:lstStyle/>
          <a:p>
            <a:r>
              <a:rPr lang="en-US" dirty="0"/>
              <a:t>Video Demo from </a:t>
            </a:r>
            <a:r>
              <a:rPr lang="en-US" dirty="0" err="1"/>
              <a:t>TheoremExplainAgent</a:t>
            </a:r>
            <a:endParaRPr lang="en-US" dirty="0"/>
          </a:p>
        </p:txBody>
      </p:sp>
      <p:sp>
        <p:nvSpPr>
          <p:cNvPr id="4" name="Slide Number Placeholder 3">
            <a:extLst>
              <a:ext uri="{FF2B5EF4-FFF2-40B4-BE49-F238E27FC236}">
                <a16:creationId xmlns:a16="http://schemas.microsoft.com/office/drawing/2014/main" id="{3EACD948-1B6E-D96F-2182-9DC205081659}"/>
              </a:ext>
            </a:extLst>
          </p:cNvPr>
          <p:cNvSpPr>
            <a:spLocks noGrp="1"/>
          </p:cNvSpPr>
          <p:nvPr>
            <p:ph type="sldNum" sz="quarter" idx="12"/>
          </p:nvPr>
        </p:nvSpPr>
        <p:spPr/>
        <p:txBody>
          <a:bodyPr/>
          <a:lstStyle/>
          <a:p>
            <a:fld id="{BA64772F-E81F-0045-92B8-B93AB4530561}" type="slidenum">
              <a:rPr lang="en-US" smtClean="0"/>
              <a:t>56</a:t>
            </a:fld>
            <a:endParaRPr lang="en-US"/>
          </a:p>
        </p:txBody>
      </p:sp>
      <p:pic>
        <p:nvPicPr>
          <p:cNvPr id="7" name="trailer_caption.mp4">
            <a:hlinkClick r:id="" action="ppaction://media"/>
            <a:extLst>
              <a:ext uri="{FF2B5EF4-FFF2-40B4-BE49-F238E27FC236}">
                <a16:creationId xmlns:a16="http://schemas.microsoft.com/office/drawing/2014/main" id="{3893B03D-47CA-2A56-6597-947790379F32}"/>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889125" y="1444625"/>
            <a:ext cx="8413750" cy="4732338"/>
          </a:xfrm>
        </p:spPr>
      </p:pic>
    </p:spTree>
    <p:extLst>
      <p:ext uri="{BB962C8B-B14F-4D97-AF65-F5344CB8AC3E}">
        <p14:creationId xmlns:p14="http://schemas.microsoft.com/office/powerpoint/2010/main" val="2530417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8017"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1FE9B-E176-E106-92EC-19770D4B2DA9}"/>
              </a:ext>
            </a:extLst>
          </p:cNvPr>
          <p:cNvSpPr>
            <a:spLocks noGrp="1"/>
          </p:cNvSpPr>
          <p:nvPr>
            <p:ph type="title"/>
          </p:nvPr>
        </p:nvSpPr>
        <p:spPr/>
        <p:txBody>
          <a:bodyPr/>
          <a:lstStyle/>
          <a:p>
            <a:r>
              <a:rPr lang="en-US" dirty="0"/>
              <a:t>Talk Outline</a:t>
            </a:r>
          </a:p>
        </p:txBody>
      </p:sp>
      <p:sp>
        <p:nvSpPr>
          <p:cNvPr id="3" name="Content Placeholder 2">
            <a:extLst>
              <a:ext uri="{FF2B5EF4-FFF2-40B4-BE49-F238E27FC236}">
                <a16:creationId xmlns:a16="http://schemas.microsoft.com/office/drawing/2014/main" id="{781804ED-C963-82E8-F6EA-0FDF5C705A7A}"/>
              </a:ext>
            </a:extLst>
          </p:cNvPr>
          <p:cNvSpPr>
            <a:spLocks noGrp="1"/>
          </p:cNvSpPr>
          <p:nvPr>
            <p:ph idx="1"/>
          </p:nvPr>
        </p:nvSpPr>
        <p:spPr/>
        <p:txBody>
          <a:bodyPr>
            <a:normAutofit/>
          </a:bodyPr>
          <a:lstStyle/>
          <a:p>
            <a:r>
              <a:rPr lang="en-US" dirty="0">
                <a:solidFill>
                  <a:schemeClr val="bg1">
                    <a:lumMod val="95000"/>
                  </a:schemeClr>
                </a:solidFill>
              </a:rPr>
              <a:t>Section 1: Solve Scientific Problems with Interaction</a:t>
            </a:r>
          </a:p>
          <a:p>
            <a:pPr lvl="1"/>
            <a:r>
              <a:rPr lang="en-US" dirty="0">
                <a:solidFill>
                  <a:schemeClr val="bg1">
                    <a:lumMod val="95000"/>
                  </a:schemeClr>
                </a:solidFill>
              </a:rPr>
              <a:t>Interacting with Python Tools</a:t>
            </a:r>
          </a:p>
          <a:p>
            <a:pPr lvl="1"/>
            <a:endParaRPr lang="en-US" dirty="0"/>
          </a:p>
          <a:p>
            <a:r>
              <a:rPr lang="en-US" dirty="0">
                <a:solidFill>
                  <a:schemeClr val="bg1">
                    <a:lumMod val="95000"/>
                  </a:schemeClr>
                </a:solidFill>
              </a:rPr>
              <a:t>Section 2: Solve Coding Problems with Interaction</a:t>
            </a:r>
          </a:p>
          <a:p>
            <a:pPr lvl="1"/>
            <a:r>
              <a:rPr lang="en-US" dirty="0">
                <a:solidFill>
                  <a:schemeClr val="bg1">
                    <a:lumMod val="95000"/>
                  </a:schemeClr>
                </a:solidFill>
              </a:rPr>
              <a:t>Interacting with Executor &amp; Humans &amp; API-Doc</a:t>
            </a:r>
          </a:p>
          <a:p>
            <a:pPr marL="0" indent="0">
              <a:buNone/>
            </a:pPr>
            <a:endParaRPr lang="en-US" dirty="0"/>
          </a:p>
          <a:p>
            <a:r>
              <a:rPr lang="en-US" dirty="0"/>
              <a:t>Section 3: Building Interactive Multimodal AI</a:t>
            </a:r>
          </a:p>
          <a:p>
            <a:pPr marL="0" indent="0">
              <a:buNone/>
            </a:pPr>
            <a:endParaRPr lang="en-US" dirty="0">
              <a:solidFill>
                <a:schemeClr val="bg1">
                  <a:lumMod val="95000"/>
                </a:schemeClr>
              </a:solidFill>
            </a:endParaRPr>
          </a:p>
          <a:p>
            <a:r>
              <a:rPr lang="en-US" dirty="0">
                <a:solidFill>
                  <a:schemeClr val="bg1">
                    <a:lumMod val="95000"/>
                  </a:schemeClr>
                </a:solidFill>
              </a:rPr>
              <a:t>Future Work: Multimodal Reasoning</a:t>
            </a:r>
          </a:p>
        </p:txBody>
      </p:sp>
      <p:sp>
        <p:nvSpPr>
          <p:cNvPr id="4" name="Slide Number Placeholder 3">
            <a:extLst>
              <a:ext uri="{FF2B5EF4-FFF2-40B4-BE49-F238E27FC236}">
                <a16:creationId xmlns:a16="http://schemas.microsoft.com/office/drawing/2014/main" id="{9E4FCF7C-09EF-8DD4-8B79-89727004F360}"/>
              </a:ext>
            </a:extLst>
          </p:cNvPr>
          <p:cNvSpPr>
            <a:spLocks noGrp="1"/>
          </p:cNvSpPr>
          <p:nvPr>
            <p:ph type="sldNum" sz="quarter" idx="12"/>
          </p:nvPr>
        </p:nvSpPr>
        <p:spPr/>
        <p:txBody>
          <a:bodyPr/>
          <a:lstStyle/>
          <a:p>
            <a:fld id="{BA64772F-E81F-0045-92B8-B93AB4530561}" type="slidenum">
              <a:rPr lang="en-US" smtClean="0"/>
              <a:t>57</a:t>
            </a:fld>
            <a:endParaRPr lang="en-US"/>
          </a:p>
        </p:txBody>
      </p:sp>
    </p:spTree>
    <p:extLst>
      <p:ext uri="{BB962C8B-B14F-4D97-AF65-F5344CB8AC3E}">
        <p14:creationId xmlns:p14="http://schemas.microsoft.com/office/powerpoint/2010/main" val="306882218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1B32B-2DA8-6159-12C0-2531388077B6}"/>
              </a:ext>
            </a:extLst>
          </p:cNvPr>
          <p:cNvSpPr>
            <a:spLocks noGrp="1"/>
          </p:cNvSpPr>
          <p:nvPr>
            <p:ph type="title"/>
          </p:nvPr>
        </p:nvSpPr>
        <p:spPr/>
        <p:txBody>
          <a:bodyPr>
            <a:noAutofit/>
          </a:bodyPr>
          <a:lstStyle/>
          <a:p>
            <a:r>
              <a:rPr lang="en-US" dirty="0"/>
              <a:t>(1) Controllable Image/Video Generation</a:t>
            </a:r>
          </a:p>
        </p:txBody>
      </p:sp>
      <p:sp>
        <p:nvSpPr>
          <p:cNvPr id="4" name="Slide Number Placeholder 3">
            <a:extLst>
              <a:ext uri="{FF2B5EF4-FFF2-40B4-BE49-F238E27FC236}">
                <a16:creationId xmlns:a16="http://schemas.microsoft.com/office/drawing/2014/main" id="{F7F6F5F3-4F66-E6E7-3A6D-D2CCD44E880D}"/>
              </a:ext>
            </a:extLst>
          </p:cNvPr>
          <p:cNvSpPr>
            <a:spLocks noGrp="1"/>
          </p:cNvSpPr>
          <p:nvPr>
            <p:ph type="sldNum" sz="quarter" idx="12"/>
          </p:nvPr>
        </p:nvSpPr>
        <p:spPr/>
        <p:txBody>
          <a:bodyPr/>
          <a:lstStyle/>
          <a:p>
            <a:fld id="{BA64772F-E81F-0045-92B8-B93AB4530561}" type="slidenum">
              <a:rPr lang="en-US" smtClean="0"/>
              <a:t>58</a:t>
            </a:fld>
            <a:endParaRPr lang="en-US"/>
          </a:p>
        </p:txBody>
      </p:sp>
      <p:sp>
        <p:nvSpPr>
          <p:cNvPr id="5" name="TextBox 4">
            <a:extLst>
              <a:ext uri="{FF2B5EF4-FFF2-40B4-BE49-F238E27FC236}">
                <a16:creationId xmlns:a16="http://schemas.microsoft.com/office/drawing/2014/main" id="{30342E8B-FC20-ED4A-9E29-20F418352BCF}"/>
              </a:ext>
            </a:extLst>
          </p:cNvPr>
          <p:cNvSpPr txBox="1"/>
          <p:nvPr/>
        </p:nvSpPr>
        <p:spPr>
          <a:xfrm>
            <a:off x="838199" y="1359397"/>
            <a:ext cx="5768082" cy="738664"/>
          </a:xfrm>
          <a:prstGeom prst="rect">
            <a:avLst/>
          </a:prstGeom>
          <a:solidFill>
            <a:schemeClr val="bg1"/>
          </a:solidFill>
          <a:ln>
            <a:solidFill>
              <a:schemeClr val="tx1">
                <a:lumMod val="50000"/>
                <a:lumOff val="50000"/>
              </a:schemeClr>
            </a:solidFill>
          </a:ln>
        </p:spPr>
        <p:txBody>
          <a:bodyPr wrap="square">
            <a:spAutoFit/>
          </a:bodyPr>
          <a:lstStyle/>
          <a:p>
            <a:r>
              <a:rPr lang="en-CA" sz="1400" b="1" dirty="0"/>
              <a:t>Re-Imagen: Retrieval-Augmented Text-to-Image Generator</a:t>
            </a:r>
            <a:br>
              <a:rPr lang="en-CA" sz="1400" dirty="0"/>
            </a:br>
            <a:r>
              <a:rPr lang="en-CA" sz="1400" b="1" u="sng" dirty="0" err="1"/>
              <a:t>Wenhu</a:t>
            </a:r>
            <a:r>
              <a:rPr lang="en-CA" sz="1400" b="1" u="sng" dirty="0"/>
              <a:t> Chen</a:t>
            </a:r>
            <a:r>
              <a:rPr lang="en-CA" sz="1400" dirty="0"/>
              <a:t>, </a:t>
            </a:r>
            <a:r>
              <a:rPr lang="en-CA" sz="1400" dirty="0" err="1"/>
              <a:t>Hexiang</a:t>
            </a:r>
            <a:r>
              <a:rPr lang="en-CA" sz="1400" dirty="0"/>
              <a:t> Hu, Chitwan </a:t>
            </a:r>
            <a:r>
              <a:rPr lang="en-CA" sz="1400" dirty="0" err="1"/>
              <a:t>Saharia</a:t>
            </a:r>
            <a:r>
              <a:rPr lang="en-CA" sz="1400" dirty="0"/>
              <a:t>, William W. Cohen</a:t>
            </a:r>
            <a:br>
              <a:rPr lang="en-CA" sz="1400" dirty="0">
                <a:cs typeface="Arial" panose="020B0604020202020204" pitchFamily="34" charset="0"/>
              </a:rPr>
            </a:br>
            <a:r>
              <a:rPr lang="en-US" sz="1400" dirty="0">
                <a:cs typeface="Arial" panose="020B0604020202020204" pitchFamily="34" charset="0"/>
              </a:rPr>
              <a:t>ICLR 2023</a:t>
            </a:r>
          </a:p>
        </p:txBody>
      </p:sp>
      <p:sp>
        <p:nvSpPr>
          <p:cNvPr id="6" name="TextBox 5">
            <a:extLst>
              <a:ext uri="{FF2B5EF4-FFF2-40B4-BE49-F238E27FC236}">
                <a16:creationId xmlns:a16="http://schemas.microsoft.com/office/drawing/2014/main" id="{8A70752F-B2A4-3440-BD5E-934798151D83}"/>
              </a:ext>
            </a:extLst>
          </p:cNvPr>
          <p:cNvSpPr txBox="1"/>
          <p:nvPr/>
        </p:nvSpPr>
        <p:spPr>
          <a:xfrm>
            <a:off x="838201" y="2187781"/>
            <a:ext cx="5768082" cy="954107"/>
          </a:xfrm>
          <a:prstGeom prst="rect">
            <a:avLst/>
          </a:prstGeom>
          <a:solidFill>
            <a:schemeClr val="bg1"/>
          </a:solidFill>
          <a:ln>
            <a:solidFill>
              <a:schemeClr val="tx1">
                <a:lumMod val="50000"/>
                <a:lumOff val="50000"/>
              </a:schemeClr>
            </a:solidFill>
          </a:ln>
        </p:spPr>
        <p:txBody>
          <a:bodyPr wrap="square">
            <a:spAutoFit/>
          </a:bodyPr>
          <a:lstStyle/>
          <a:p>
            <a:r>
              <a:rPr lang="en-US" sz="1400" b="1" dirty="0">
                <a:cs typeface="Arial" panose="020B0604020202020204" pitchFamily="34" charset="0"/>
              </a:rPr>
              <a:t>Subject-driven Text-to-Image Generation via Apprenticeship Learning</a:t>
            </a:r>
          </a:p>
          <a:p>
            <a:r>
              <a:rPr lang="en-CA" sz="1400" b="1" u="sng" dirty="0" err="1">
                <a:cs typeface="Arial" panose="020B0604020202020204" pitchFamily="34" charset="0"/>
              </a:rPr>
              <a:t>Wenhu</a:t>
            </a:r>
            <a:r>
              <a:rPr lang="en-CA" sz="1400" b="1" u="sng" dirty="0">
                <a:cs typeface="Arial" panose="020B0604020202020204" pitchFamily="34" charset="0"/>
              </a:rPr>
              <a:t> Chen</a:t>
            </a:r>
            <a:r>
              <a:rPr lang="en-CA" sz="1400" dirty="0">
                <a:cs typeface="Arial" panose="020B0604020202020204" pitchFamily="34" charset="0"/>
              </a:rPr>
              <a:t>, </a:t>
            </a:r>
            <a:r>
              <a:rPr lang="en-CA" sz="1400" dirty="0" err="1">
                <a:cs typeface="Arial" panose="020B0604020202020204" pitchFamily="34" charset="0"/>
              </a:rPr>
              <a:t>Hexiang</a:t>
            </a:r>
            <a:r>
              <a:rPr lang="en-CA" sz="1400" dirty="0">
                <a:cs typeface="Arial" panose="020B0604020202020204" pitchFamily="34" charset="0"/>
              </a:rPr>
              <a:t> Hu, </a:t>
            </a:r>
            <a:r>
              <a:rPr lang="en-CA" sz="1400" dirty="0" err="1">
                <a:cs typeface="Arial" panose="020B0604020202020204" pitchFamily="34" charset="0"/>
              </a:rPr>
              <a:t>Yandong</a:t>
            </a:r>
            <a:r>
              <a:rPr lang="en-CA" sz="1400" dirty="0">
                <a:cs typeface="Arial" panose="020B0604020202020204" pitchFamily="34" charset="0"/>
              </a:rPr>
              <a:t> Li, </a:t>
            </a:r>
            <a:r>
              <a:rPr lang="en-CA" sz="1400" dirty="0" err="1">
                <a:cs typeface="Arial" panose="020B0604020202020204" pitchFamily="34" charset="0"/>
              </a:rPr>
              <a:t>Nataniel</a:t>
            </a:r>
            <a:r>
              <a:rPr lang="en-CA" sz="1400" dirty="0">
                <a:cs typeface="Arial" panose="020B0604020202020204" pitchFamily="34" charset="0"/>
              </a:rPr>
              <a:t> Ruiz, Xuhui Jia, Ming-Wei Chang, William W. Cohen</a:t>
            </a:r>
            <a:br>
              <a:rPr lang="en-CA" sz="1400" dirty="0">
                <a:cs typeface="Arial" panose="020B0604020202020204" pitchFamily="34" charset="0"/>
              </a:rPr>
            </a:br>
            <a:r>
              <a:rPr lang="en-US" sz="1400" dirty="0" err="1">
                <a:cs typeface="Arial" panose="020B0604020202020204" pitchFamily="34" charset="0"/>
              </a:rPr>
              <a:t>NeurIPS</a:t>
            </a:r>
            <a:r>
              <a:rPr lang="en-US" sz="1400" dirty="0">
                <a:cs typeface="Arial" panose="020B0604020202020204" pitchFamily="34" charset="0"/>
              </a:rPr>
              <a:t> 2023</a:t>
            </a:r>
          </a:p>
        </p:txBody>
      </p:sp>
      <p:sp>
        <p:nvSpPr>
          <p:cNvPr id="7" name="TextBox 6">
            <a:extLst>
              <a:ext uri="{FF2B5EF4-FFF2-40B4-BE49-F238E27FC236}">
                <a16:creationId xmlns:a16="http://schemas.microsoft.com/office/drawing/2014/main" id="{837E2319-9669-E7DF-AC14-41A07507B122}"/>
              </a:ext>
            </a:extLst>
          </p:cNvPr>
          <p:cNvSpPr txBox="1"/>
          <p:nvPr/>
        </p:nvSpPr>
        <p:spPr>
          <a:xfrm>
            <a:off x="838198" y="3231608"/>
            <a:ext cx="5768081" cy="1169551"/>
          </a:xfrm>
          <a:prstGeom prst="rect">
            <a:avLst/>
          </a:prstGeom>
          <a:solidFill>
            <a:schemeClr val="bg1"/>
          </a:solidFill>
          <a:ln>
            <a:solidFill>
              <a:schemeClr val="tx1">
                <a:lumMod val="50000"/>
                <a:lumOff val="50000"/>
              </a:schemeClr>
            </a:solidFill>
          </a:ln>
        </p:spPr>
        <p:txBody>
          <a:bodyPr wrap="square">
            <a:spAutoFit/>
          </a:bodyPr>
          <a:lstStyle/>
          <a:p>
            <a:r>
              <a:rPr lang="en-US" sz="1400" b="1" dirty="0">
                <a:cs typeface="Arial" panose="020B0604020202020204" pitchFamily="34" charset="0"/>
              </a:rPr>
              <a:t>Instruct-Imagen: Image Generation with Multi-modal Instruction</a:t>
            </a:r>
          </a:p>
          <a:p>
            <a:r>
              <a:rPr lang="en-CA" sz="1400" dirty="0" err="1">
                <a:cs typeface="Arial" panose="020B0604020202020204" pitchFamily="34" charset="0"/>
              </a:rPr>
              <a:t>Hexiang</a:t>
            </a:r>
            <a:r>
              <a:rPr lang="en-CA" sz="1400" dirty="0">
                <a:cs typeface="Arial" panose="020B0604020202020204" pitchFamily="34" charset="0"/>
              </a:rPr>
              <a:t> Hu*, Kelvin C.K. Chan*, Yu-Chuan Su*, </a:t>
            </a:r>
            <a:r>
              <a:rPr lang="en-CA" sz="1400" b="1" u="sng" dirty="0" err="1">
                <a:cs typeface="Arial" panose="020B0604020202020204" pitchFamily="34" charset="0"/>
              </a:rPr>
              <a:t>Wenhu</a:t>
            </a:r>
            <a:r>
              <a:rPr lang="en-CA" sz="1400" b="1" u="sng" dirty="0">
                <a:cs typeface="Arial" panose="020B0604020202020204" pitchFamily="34" charset="0"/>
              </a:rPr>
              <a:t> Chen*</a:t>
            </a:r>
            <a:r>
              <a:rPr lang="en-CA" sz="1400" dirty="0">
                <a:cs typeface="Arial" panose="020B0604020202020204" pitchFamily="34" charset="0"/>
              </a:rPr>
              <a:t>, </a:t>
            </a:r>
            <a:r>
              <a:rPr lang="en-CA" sz="1400" dirty="0" err="1">
                <a:cs typeface="Arial" panose="020B0604020202020204" pitchFamily="34" charset="0"/>
              </a:rPr>
              <a:t>Yandong</a:t>
            </a:r>
            <a:r>
              <a:rPr lang="en-CA" sz="1400" dirty="0">
                <a:cs typeface="Arial" panose="020B0604020202020204" pitchFamily="34" charset="0"/>
              </a:rPr>
              <a:t> Li, </a:t>
            </a:r>
            <a:r>
              <a:rPr lang="en-CA" sz="1400" dirty="0" err="1">
                <a:cs typeface="Arial" panose="020B0604020202020204" pitchFamily="34" charset="0"/>
              </a:rPr>
              <a:t>Kihyuk</a:t>
            </a:r>
            <a:r>
              <a:rPr lang="en-CA" sz="1400" dirty="0">
                <a:cs typeface="Arial" panose="020B0604020202020204" pitchFamily="34" charset="0"/>
              </a:rPr>
              <a:t> Sohn, Yang Zhao, Xue Ben, </a:t>
            </a:r>
            <a:r>
              <a:rPr lang="en-CA" sz="1400" dirty="0" err="1">
                <a:cs typeface="Arial" panose="020B0604020202020204" pitchFamily="34" charset="0"/>
              </a:rPr>
              <a:t>Boqing</a:t>
            </a:r>
            <a:r>
              <a:rPr lang="en-CA" sz="1400" dirty="0">
                <a:cs typeface="Arial" panose="020B0604020202020204" pitchFamily="34" charset="0"/>
              </a:rPr>
              <a:t> Gong, William Cohen, Ming-Wei Chang, Xuhui Jia</a:t>
            </a:r>
            <a:br>
              <a:rPr lang="en-CA" sz="1400" dirty="0">
                <a:cs typeface="Arial" panose="020B0604020202020204" pitchFamily="34" charset="0"/>
              </a:rPr>
            </a:br>
            <a:r>
              <a:rPr lang="en-US" sz="1400" dirty="0">
                <a:solidFill>
                  <a:srgbClr val="FF0000"/>
                </a:solidFill>
                <a:cs typeface="Arial" panose="020B0604020202020204" pitchFamily="34" charset="0"/>
              </a:rPr>
              <a:t>CVPR 2024 (Oral)</a:t>
            </a:r>
          </a:p>
        </p:txBody>
      </p:sp>
      <p:pic>
        <p:nvPicPr>
          <p:cNvPr id="8" name="tempt">
            <a:hlinkClick r:id="" action="ppaction://media"/>
            <a:extLst>
              <a:ext uri="{FF2B5EF4-FFF2-40B4-BE49-F238E27FC236}">
                <a16:creationId xmlns:a16="http://schemas.microsoft.com/office/drawing/2014/main" id="{76D6E1E9-4203-174E-82E3-EA240D1E7CDD}"/>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7034512" y="1282330"/>
            <a:ext cx="3686677" cy="2765008"/>
          </a:xfrm>
          <a:prstGeom prst="rect">
            <a:avLst/>
          </a:prstGeom>
          <a:ln>
            <a:noFill/>
          </a:ln>
        </p:spPr>
      </p:pic>
      <p:sp>
        <p:nvSpPr>
          <p:cNvPr id="9" name="TextBox 8">
            <a:extLst>
              <a:ext uri="{FF2B5EF4-FFF2-40B4-BE49-F238E27FC236}">
                <a16:creationId xmlns:a16="http://schemas.microsoft.com/office/drawing/2014/main" id="{4F15A884-9EBA-8562-605B-59CD434E0AAE}"/>
              </a:ext>
            </a:extLst>
          </p:cNvPr>
          <p:cNvSpPr txBox="1"/>
          <p:nvPr/>
        </p:nvSpPr>
        <p:spPr>
          <a:xfrm>
            <a:off x="838199" y="4490879"/>
            <a:ext cx="5768080" cy="954107"/>
          </a:xfrm>
          <a:prstGeom prst="rect">
            <a:avLst/>
          </a:prstGeom>
          <a:solidFill>
            <a:schemeClr val="bg1"/>
          </a:solidFill>
          <a:ln>
            <a:solidFill>
              <a:schemeClr val="tx1">
                <a:lumMod val="50000"/>
                <a:lumOff val="50000"/>
              </a:schemeClr>
            </a:solidFill>
          </a:ln>
        </p:spPr>
        <p:txBody>
          <a:bodyPr wrap="square">
            <a:spAutoFit/>
          </a:bodyPr>
          <a:lstStyle/>
          <a:p>
            <a:r>
              <a:rPr lang="en-US" sz="1400" b="1" dirty="0" err="1">
                <a:cs typeface="Arial" panose="020B0604020202020204" pitchFamily="34" charset="0"/>
              </a:rPr>
              <a:t>OmniEdit</a:t>
            </a:r>
            <a:r>
              <a:rPr lang="en-US" sz="1400" b="1" dirty="0">
                <a:cs typeface="Arial" panose="020B0604020202020204" pitchFamily="34" charset="0"/>
              </a:rPr>
              <a:t>: Building Image Editing Generalist Models Through Specialist Supervision</a:t>
            </a:r>
          </a:p>
          <a:p>
            <a:r>
              <a:rPr lang="en-CA" sz="1400" dirty="0">
                <a:cs typeface="Arial" panose="020B0604020202020204" pitchFamily="34" charset="0"/>
              </a:rPr>
              <a:t>Cong Wei, </a:t>
            </a:r>
            <a:r>
              <a:rPr lang="en-CA" sz="1400" dirty="0" err="1">
                <a:cs typeface="Arial" panose="020B0604020202020204" pitchFamily="34" charset="0"/>
              </a:rPr>
              <a:t>Zheyang</a:t>
            </a:r>
            <a:r>
              <a:rPr lang="en-CA" sz="1400" dirty="0">
                <a:cs typeface="Arial" panose="020B0604020202020204" pitchFamily="34" charset="0"/>
              </a:rPr>
              <a:t> Xiong, </a:t>
            </a:r>
            <a:r>
              <a:rPr lang="en-CA" sz="1400" dirty="0" err="1">
                <a:cs typeface="Arial" panose="020B0604020202020204" pitchFamily="34" charset="0"/>
              </a:rPr>
              <a:t>Weiming</a:t>
            </a:r>
            <a:r>
              <a:rPr lang="en-CA" sz="1400" dirty="0">
                <a:cs typeface="Arial" panose="020B0604020202020204" pitchFamily="34" charset="0"/>
              </a:rPr>
              <a:t> Ren, Ge Zhang, </a:t>
            </a:r>
            <a:r>
              <a:rPr lang="en-CA" sz="1400" b="1" u="sng" dirty="0" err="1">
                <a:cs typeface="Arial" panose="020B0604020202020204" pitchFamily="34" charset="0"/>
              </a:rPr>
              <a:t>Wenhu</a:t>
            </a:r>
            <a:r>
              <a:rPr lang="en-CA" sz="1400" b="1" u="sng" dirty="0">
                <a:cs typeface="Arial" panose="020B0604020202020204" pitchFamily="34" charset="0"/>
              </a:rPr>
              <a:t> Chen</a:t>
            </a:r>
            <a:br>
              <a:rPr lang="en-CA" sz="1400" dirty="0">
                <a:cs typeface="Arial" panose="020B0604020202020204" pitchFamily="34" charset="0"/>
              </a:rPr>
            </a:br>
            <a:r>
              <a:rPr lang="en-US" sz="1400" dirty="0">
                <a:cs typeface="Arial" panose="020B0604020202020204" pitchFamily="34" charset="0"/>
              </a:rPr>
              <a:t>ICLR 2025</a:t>
            </a:r>
          </a:p>
        </p:txBody>
      </p:sp>
      <p:sp>
        <p:nvSpPr>
          <p:cNvPr id="10" name="TextBox 9">
            <a:extLst>
              <a:ext uri="{FF2B5EF4-FFF2-40B4-BE49-F238E27FC236}">
                <a16:creationId xmlns:a16="http://schemas.microsoft.com/office/drawing/2014/main" id="{36423D99-71C2-F6AD-2750-5BFFAEE6D6F5}"/>
              </a:ext>
            </a:extLst>
          </p:cNvPr>
          <p:cNvSpPr txBox="1"/>
          <p:nvPr/>
        </p:nvSpPr>
        <p:spPr>
          <a:xfrm>
            <a:off x="838198" y="5534706"/>
            <a:ext cx="5768080" cy="954107"/>
          </a:xfrm>
          <a:prstGeom prst="rect">
            <a:avLst/>
          </a:prstGeom>
          <a:solidFill>
            <a:schemeClr val="bg1"/>
          </a:solidFill>
          <a:ln>
            <a:solidFill>
              <a:schemeClr val="tx1">
                <a:lumMod val="50000"/>
                <a:lumOff val="50000"/>
              </a:schemeClr>
            </a:solidFill>
          </a:ln>
        </p:spPr>
        <p:txBody>
          <a:bodyPr wrap="square">
            <a:spAutoFit/>
          </a:bodyPr>
          <a:lstStyle/>
          <a:p>
            <a:r>
              <a:rPr lang="en-US" sz="1400" b="1" dirty="0">
                <a:cs typeface="Arial" panose="020B0604020202020204" pitchFamily="34" charset="0"/>
              </a:rPr>
              <a:t>AnyV2V: A Tuning-Free Framework For Any Video-to-Video Editing Tasks</a:t>
            </a:r>
          </a:p>
          <a:p>
            <a:r>
              <a:rPr lang="en-CA" sz="1400" dirty="0">
                <a:cs typeface="Arial" panose="020B0604020202020204" pitchFamily="34" charset="0"/>
              </a:rPr>
              <a:t>Max Ku, Cong Wei, </a:t>
            </a:r>
            <a:r>
              <a:rPr lang="en-CA" sz="1400" dirty="0" err="1">
                <a:cs typeface="Arial" panose="020B0604020202020204" pitchFamily="34" charset="0"/>
              </a:rPr>
              <a:t>Weiming</a:t>
            </a:r>
            <a:r>
              <a:rPr lang="en-CA" sz="1400" dirty="0">
                <a:cs typeface="Arial" panose="020B0604020202020204" pitchFamily="34" charset="0"/>
              </a:rPr>
              <a:t> Ren, Harry Yang, </a:t>
            </a:r>
            <a:r>
              <a:rPr lang="en-CA" sz="1400" b="1" u="sng" dirty="0" err="1">
                <a:cs typeface="Arial" panose="020B0604020202020204" pitchFamily="34" charset="0"/>
              </a:rPr>
              <a:t>Wenhu</a:t>
            </a:r>
            <a:r>
              <a:rPr lang="en-CA" sz="1400" b="1" u="sng" dirty="0">
                <a:cs typeface="Arial" panose="020B0604020202020204" pitchFamily="34" charset="0"/>
              </a:rPr>
              <a:t> Chen</a:t>
            </a:r>
            <a:br>
              <a:rPr lang="en-CA" sz="1400" dirty="0">
                <a:cs typeface="Arial" panose="020B0604020202020204" pitchFamily="34" charset="0"/>
              </a:rPr>
            </a:br>
            <a:r>
              <a:rPr lang="en-CA" sz="1400" dirty="0">
                <a:cs typeface="Arial" panose="020B0604020202020204" pitchFamily="34" charset="0"/>
              </a:rPr>
              <a:t>TMLR </a:t>
            </a:r>
            <a:r>
              <a:rPr lang="en-US" sz="1400" dirty="0">
                <a:cs typeface="Arial" panose="020B0604020202020204" pitchFamily="34" charset="0"/>
              </a:rPr>
              <a:t>2024</a:t>
            </a:r>
          </a:p>
        </p:txBody>
      </p:sp>
      <p:pic>
        <p:nvPicPr>
          <p:cNvPr id="11" name="video-editing">
            <a:hlinkClick r:id="" action="ppaction://media"/>
            <a:extLst>
              <a:ext uri="{FF2B5EF4-FFF2-40B4-BE49-F238E27FC236}">
                <a16:creationId xmlns:a16="http://schemas.microsoft.com/office/drawing/2014/main" id="{10E6B8E5-9AA0-D224-6AB0-9E40BDDB8B2E}"/>
              </a:ext>
            </a:extLst>
          </p:cNvPr>
          <p:cNvPicPr>
            <a:picLocks noChangeAspect="1"/>
          </p:cNvPicPr>
          <p:nvPr>
            <a:videoFile r:link="rId4"/>
            <p:extLst>
              <p:ext uri="{DAA4B4D4-6D71-4841-9C94-3DE7FCFB9230}">
                <p14:media xmlns:p14="http://schemas.microsoft.com/office/powerpoint/2010/main" r:embed="rId3"/>
              </p:ext>
            </p:extLst>
          </p:nvPr>
        </p:nvPicPr>
        <p:blipFill>
          <a:blip r:embed="rId7"/>
          <a:stretch>
            <a:fillRect/>
          </a:stretch>
        </p:blipFill>
        <p:spPr>
          <a:xfrm>
            <a:off x="7245090" y="4019330"/>
            <a:ext cx="3587611" cy="2469483"/>
          </a:xfrm>
          <a:prstGeom prst="rect">
            <a:avLst/>
          </a:prstGeom>
          <a:ln>
            <a:noFill/>
          </a:ln>
        </p:spPr>
      </p:pic>
    </p:spTree>
    <p:extLst>
      <p:ext uri="{BB962C8B-B14F-4D97-AF65-F5344CB8AC3E}">
        <p14:creationId xmlns:p14="http://schemas.microsoft.com/office/powerpoint/2010/main" val="21829102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01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20034"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8"/>
                </p:tgtEl>
              </p:cMediaNode>
            </p:video>
            <p:seq concurrent="1" nextAc="seek">
              <p:cTn id="12" restart="whenNotActive" fill="hold" evtFilter="cancelBubble" nodeType="interactiveSeq">
                <p:stCondLst>
                  <p:cond evt="onClick" delay="0">
                    <p:tgtEl>
                      <p:spTgt spid="8"/>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8"/>
                                        </p:tgtEl>
                                      </p:cBhvr>
                                    </p:cmd>
                                  </p:childTnLst>
                                </p:cTn>
                              </p:par>
                            </p:childTnLst>
                          </p:cTn>
                        </p:par>
                      </p:childTnLst>
                    </p:cTn>
                  </p:par>
                </p:childTnLst>
              </p:cTn>
              <p:nextCondLst>
                <p:cond evt="onClick" delay="0">
                  <p:tgtEl>
                    <p:spTgt spid="8"/>
                  </p:tgtEl>
                </p:cond>
              </p:nextCondLst>
            </p:seq>
            <p:video>
              <p:cMediaNode vol="80000">
                <p:cTn id="17" fill="hold" display="0">
                  <p:stCondLst>
                    <p:cond delay="indefinite"/>
                  </p:stCondLst>
                </p:cTn>
                <p:tgtEl>
                  <p:spTgt spid="11"/>
                </p:tgtEl>
              </p:cMediaNode>
            </p:video>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2B826E-7A11-5F8D-DACB-5AF11DA88CFF}"/>
              </a:ext>
            </a:extLst>
          </p:cNvPr>
          <p:cNvSpPr>
            <a:spLocks noGrp="1"/>
          </p:cNvSpPr>
          <p:nvPr>
            <p:ph type="title"/>
          </p:nvPr>
        </p:nvSpPr>
        <p:spPr/>
        <p:txBody>
          <a:bodyPr/>
          <a:lstStyle/>
          <a:p>
            <a:r>
              <a:rPr lang="en-US" dirty="0"/>
              <a:t>(2) Music &amp; Lyric Generation</a:t>
            </a:r>
          </a:p>
        </p:txBody>
      </p:sp>
      <p:sp>
        <p:nvSpPr>
          <p:cNvPr id="4" name="Slide Number Placeholder 3">
            <a:extLst>
              <a:ext uri="{FF2B5EF4-FFF2-40B4-BE49-F238E27FC236}">
                <a16:creationId xmlns:a16="http://schemas.microsoft.com/office/drawing/2014/main" id="{E1024B56-B49A-C3FE-3DE8-C1D967963264}"/>
              </a:ext>
            </a:extLst>
          </p:cNvPr>
          <p:cNvSpPr>
            <a:spLocks noGrp="1"/>
          </p:cNvSpPr>
          <p:nvPr>
            <p:ph type="sldNum" sz="quarter" idx="12"/>
          </p:nvPr>
        </p:nvSpPr>
        <p:spPr/>
        <p:txBody>
          <a:bodyPr/>
          <a:lstStyle/>
          <a:p>
            <a:fld id="{BA64772F-E81F-0045-92B8-B93AB4530561}" type="slidenum">
              <a:rPr lang="en-US" smtClean="0"/>
              <a:t>59</a:t>
            </a:fld>
            <a:endParaRPr lang="en-US"/>
          </a:p>
        </p:txBody>
      </p:sp>
      <p:pic>
        <p:nvPicPr>
          <p:cNvPr id="5" name="Screen Recording - Mar 6, 2025">
            <a:hlinkClick r:id="" action="ppaction://media"/>
            <a:extLst>
              <a:ext uri="{FF2B5EF4-FFF2-40B4-BE49-F238E27FC236}">
                <a16:creationId xmlns:a16="http://schemas.microsoft.com/office/drawing/2014/main" id="{926F2378-522A-3202-F9D6-A2A2B3FE6320}"/>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6344215" y="1924889"/>
            <a:ext cx="5034985" cy="2832180"/>
          </a:xfrm>
          <a:prstGeom prst="rect">
            <a:avLst/>
          </a:prstGeom>
        </p:spPr>
      </p:pic>
      <p:sp>
        <p:nvSpPr>
          <p:cNvPr id="6" name="TextBox 5">
            <a:extLst>
              <a:ext uri="{FF2B5EF4-FFF2-40B4-BE49-F238E27FC236}">
                <a16:creationId xmlns:a16="http://schemas.microsoft.com/office/drawing/2014/main" id="{E70A57A2-E277-CBEF-F82D-1F0C83760CF1}"/>
              </a:ext>
            </a:extLst>
          </p:cNvPr>
          <p:cNvSpPr txBox="1"/>
          <p:nvPr/>
        </p:nvSpPr>
        <p:spPr>
          <a:xfrm>
            <a:off x="812800" y="4761584"/>
            <a:ext cx="5257800" cy="1169551"/>
          </a:xfrm>
          <a:prstGeom prst="rect">
            <a:avLst/>
          </a:prstGeom>
          <a:solidFill>
            <a:schemeClr val="bg1"/>
          </a:solidFill>
          <a:ln>
            <a:solidFill>
              <a:schemeClr val="tx1">
                <a:lumMod val="50000"/>
                <a:lumOff val="50000"/>
              </a:schemeClr>
            </a:solidFill>
          </a:ln>
        </p:spPr>
        <p:txBody>
          <a:bodyPr wrap="square">
            <a:spAutoFit/>
          </a:bodyPr>
          <a:lstStyle/>
          <a:p>
            <a:r>
              <a:rPr lang="en-US" sz="1400" b="1" dirty="0" err="1">
                <a:cs typeface="Arial" panose="020B0604020202020204" pitchFamily="34" charset="0"/>
              </a:rPr>
              <a:t>YuE</a:t>
            </a:r>
            <a:r>
              <a:rPr lang="en-US" sz="1400" b="1" dirty="0">
                <a:cs typeface="Arial" panose="020B0604020202020204" pitchFamily="34" charset="0"/>
              </a:rPr>
              <a:t>: Open Music Foundation Models for Full-Song Generation</a:t>
            </a:r>
          </a:p>
          <a:p>
            <a:r>
              <a:rPr lang="en-CA" sz="1400" dirty="0" err="1">
                <a:effectLst/>
              </a:rPr>
              <a:t>Ruibin</a:t>
            </a:r>
            <a:r>
              <a:rPr lang="en-CA" sz="1400" dirty="0">
                <a:effectLst/>
              </a:rPr>
              <a:t> Yuan and </a:t>
            </a:r>
            <a:r>
              <a:rPr lang="en-CA" sz="1400" dirty="0" err="1">
                <a:effectLst/>
              </a:rPr>
              <a:t>Hanfeng</a:t>
            </a:r>
            <a:r>
              <a:rPr lang="en-CA" sz="1400" dirty="0">
                <a:effectLst/>
              </a:rPr>
              <a:t> Lin and Shawn Guo and Ge Zhang and </a:t>
            </a:r>
            <a:r>
              <a:rPr lang="en-CA" sz="1400" dirty="0" err="1">
                <a:effectLst/>
              </a:rPr>
              <a:t>Jiahao</a:t>
            </a:r>
            <a:r>
              <a:rPr lang="en-CA" sz="1400" dirty="0">
                <a:effectLst/>
              </a:rPr>
              <a:t> Pan and </a:t>
            </a:r>
            <a:r>
              <a:rPr lang="en-CA" sz="1400" dirty="0" err="1">
                <a:effectLst/>
              </a:rPr>
              <a:t>Yongyi</a:t>
            </a:r>
            <a:r>
              <a:rPr lang="en-CA" sz="1400" dirty="0">
                <a:effectLst/>
              </a:rPr>
              <a:t> Zang and </a:t>
            </a:r>
            <a:r>
              <a:rPr lang="en-CA" sz="1400" dirty="0" err="1">
                <a:effectLst/>
              </a:rPr>
              <a:t>Haohe</a:t>
            </a:r>
            <a:r>
              <a:rPr lang="en-CA" sz="1400" dirty="0">
                <a:effectLst/>
              </a:rPr>
              <a:t> Liu and Xingjian Du and </a:t>
            </a:r>
            <a:r>
              <a:rPr lang="en-CA" sz="1400" dirty="0" err="1">
                <a:effectLst/>
              </a:rPr>
              <a:t>Xeron</a:t>
            </a:r>
            <a:r>
              <a:rPr lang="en-CA" sz="1400" dirty="0">
                <a:effectLst/>
              </a:rPr>
              <a:t> Du and Zhen Ye and </a:t>
            </a:r>
            <a:r>
              <a:rPr lang="en-CA" sz="1400" dirty="0"/>
              <a:t>… </a:t>
            </a:r>
            <a:r>
              <a:rPr lang="en-CA" sz="1400" b="1" u="sng" dirty="0" err="1">
                <a:cs typeface="Arial" panose="020B0604020202020204" pitchFamily="34" charset="0"/>
              </a:rPr>
              <a:t>Wenhu</a:t>
            </a:r>
            <a:r>
              <a:rPr lang="en-CA" sz="1400" b="1" u="sng" dirty="0">
                <a:cs typeface="Arial" panose="020B0604020202020204" pitchFamily="34" charset="0"/>
              </a:rPr>
              <a:t> Chen</a:t>
            </a:r>
            <a:r>
              <a:rPr lang="en-CA" sz="1400" dirty="0">
                <a:cs typeface="Arial" panose="020B0604020202020204" pitchFamily="34" charset="0"/>
              </a:rPr>
              <a:t> … and Yike Guo</a:t>
            </a:r>
            <a:br>
              <a:rPr lang="en-CA" sz="1400" dirty="0">
                <a:cs typeface="Arial" panose="020B0604020202020204" pitchFamily="34" charset="0"/>
              </a:rPr>
            </a:br>
            <a:r>
              <a:rPr lang="en-US" sz="1400" dirty="0" err="1">
                <a:cs typeface="Arial" panose="020B0604020202020204" pitchFamily="34" charset="0"/>
              </a:rPr>
              <a:t>Arxiv</a:t>
            </a:r>
            <a:r>
              <a:rPr lang="en-US" sz="1400" dirty="0">
                <a:cs typeface="Arial" panose="020B0604020202020204" pitchFamily="34" charset="0"/>
              </a:rPr>
              <a:t> 2025</a:t>
            </a:r>
          </a:p>
        </p:txBody>
      </p:sp>
      <p:sp>
        <p:nvSpPr>
          <p:cNvPr id="7" name="TextBox 6">
            <a:extLst>
              <a:ext uri="{FF2B5EF4-FFF2-40B4-BE49-F238E27FC236}">
                <a16:creationId xmlns:a16="http://schemas.microsoft.com/office/drawing/2014/main" id="{30F4DDFE-005D-790F-0958-8460077EF0E6}"/>
              </a:ext>
            </a:extLst>
          </p:cNvPr>
          <p:cNvSpPr txBox="1"/>
          <p:nvPr/>
        </p:nvSpPr>
        <p:spPr>
          <a:xfrm>
            <a:off x="812800" y="3206081"/>
            <a:ext cx="5257800" cy="1384995"/>
          </a:xfrm>
          <a:prstGeom prst="rect">
            <a:avLst/>
          </a:prstGeom>
          <a:solidFill>
            <a:schemeClr val="bg1"/>
          </a:solidFill>
          <a:ln>
            <a:solidFill>
              <a:schemeClr val="tx1">
                <a:lumMod val="50000"/>
                <a:lumOff val="50000"/>
              </a:schemeClr>
            </a:solidFill>
          </a:ln>
        </p:spPr>
        <p:txBody>
          <a:bodyPr wrap="square">
            <a:spAutoFit/>
          </a:bodyPr>
          <a:lstStyle/>
          <a:p>
            <a:pPr algn="l"/>
            <a:r>
              <a:rPr lang="en-CA" sz="1400" b="1" i="0" dirty="0" err="1">
                <a:solidFill>
                  <a:srgbClr val="000000"/>
                </a:solidFill>
                <a:effectLst/>
                <a:highlight>
                  <a:srgbClr val="FFFFFF"/>
                </a:highlight>
                <a:latin typeface="Lucida Grande" panose="020B0600040502020204" pitchFamily="34" charset="0"/>
              </a:rPr>
              <a:t>ChatMusician</a:t>
            </a:r>
            <a:r>
              <a:rPr lang="en-CA" sz="1400" b="1" i="0" dirty="0">
                <a:solidFill>
                  <a:srgbClr val="000000"/>
                </a:solidFill>
                <a:effectLst/>
                <a:highlight>
                  <a:srgbClr val="FFFFFF"/>
                </a:highlight>
                <a:latin typeface="Lucida Grande" panose="020B0600040502020204" pitchFamily="34" charset="0"/>
              </a:rPr>
              <a:t>: Understanding and Generating Music Intrinsically with LLM</a:t>
            </a:r>
          </a:p>
          <a:p>
            <a:r>
              <a:rPr lang="en-CA" sz="1400" dirty="0" err="1">
                <a:effectLst/>
              </a:rPr>
              <a:t>Ruibin</a:t>
            </a:r>
            <a:r>
              <a:rPr lang="en-CA" sz="1400" dirty="0">
                <a:effectLst/>
              </a:rPr>
              <a:t> Yuan, </a:t>
            </a:r>
            <a:r>
              <a:rPr lang="en-CA" sz="1400" dirty="0" err="1">
                <a:effectLst/>
              </a:rPr>
              <a:t>Hanfeng</a:t>
            </a:r>
            <a:r>
              <a:rPr lang="en-CA" sz="1400" dirty="0">
                <a:effectLst/>
              </a:rPr>
              <a:t> Lin, Yi Wang, </a:t>
            </a:r>
            <a:r>
              <a:rPr lang="en-CA" sz="1400" dirty="0" err="1">
                <a:effectLst/>
              </a:rPr>
              <a:t>Zeyue</a:t>
            </a:r>
            <a:r>
              <a:rPr lang="en-CA" sz="1400" dirty="0">
                <a:effectLst/>
              </a:rPr>
              <a:t> Tian, </a:t>
            </a:r>
            <a:r>
              <a:rPr lang="en-CA" sz="1400" dirty="0" err="1">
                <a:effectLst/>
              </a:rPr>
              <a:t>Shangda</a:t>
            </a:r>
            <a:r>
              <a:rPr lang="en-CA" sz="1400" dirty="0">
                <a:effectLst/>
              </a:rPr>
              <a:t> Wu, </a:t>
            </a:r>
            <a:r>
              <a:rPr lang="en-CA" sz="1400" dirty="0" err="1">
                <a:effectLst/>
              </a:rPr>
              <a:t>Tianhao</a:t>
            </a:r>
            <a:r>
              <a:rPr lang="en-CA" sz="1400" dirty="0">
                <a:effectLst/>
              </a:rPr>
              <a:t> Shen, Ge Zhang, …., </a:t>
            </a:r>
            <a:r>
              <a:rPr lang="en-CA" sz="1400" b="1" u="sng" dirty="0" err="1">
                <a:effectLst/>
              </a:rPr>
              <a:t>Wenhu</a:t>
            </a:r>
            <a:r>
              <a:rPr lang="en-CA" sz="1400" b="1" u="sng" dirty="0">
                <a:effectLst/>
              </a:rPr>
              <a:t> Chen</a:t>
            </a:r>
            <a:r>
              <a:rPr lang="en-CA" sz="1400" dirty="0">
                <a:effectLst/>
              </a:rPr>
              <a:t>, </a:t>
            </a:r>
            <a:r>
              <a:rPr lang="en-CA" sz="1400" dirty="0" err="1">
                <a:effectLst/>
              </a:rPr>
              <a:t>Emmanouil</a:t>
            </a:r>
            <a:r>
              <a:rPr lang="en-CA" sz="1400" dirty="0">
                <a:effectLst/>
              </a:rPr>
              <a:t> </a:t>
            </a:r>
            <a:r>
              <a:rPr lang="en-CA" sz="1400" dirty="0" err="1">
                <a:effectLst/>
              </a:rPr>
              <a:t>Benetos</a:t>
            </a:r>
            <a:r>
              <a:rPr lang="en-CA" sz="1400" dirty="0">
                <a:effectLst/>
              </a:rPr>
              <a:t>, Jie Fu, Gus Xia, Roger Dannenberg, Wei Xue, </a:t>
            </a:r>
            <a:r>
              <a:rPr lang="en-CA" sz="1400" dirty="0" err="1">
                <a:effectLst/>
              </a:rPr>
              <a:t>Shiyin</a:t>
            </a:r>
            <a:r>
              <a:rPr lang="en-CA" sz="1400" dirty="0">
                <a:effectLst/>
              </a:rPr>
              <a:t> Kang, Yike Guo</a:t>
            </a:r>
            <a:br>
              <a:rPr lang="en-CA" sz="1400" dirty="0">
                <a:cs typeface="Arial" panose="020B0604020202020204" pitchFamily="34" charset="0"/>
              </a:rPr>
            </a:br>
            <a:r>
              <a:rPr lang="en-US" sz="1400" dirty="0">
                <a:cs typeface="Arial" panose="020B0604020202020204" pitchFamily="34" charset="0"/>
              </a:rPr>
              <a:t>Findings of ACL 2024</a:t>
            </a:r>
          </a:p>
        </p:txBody>
      </p:sp>
      <p:sp>
        <p:nvSpPr>
          <p:cNvPr id="8" name="TextBox 7">
            <a:extLst>
              <a:ext uri="{FF2B5EF4-FFF2-40B4-BE49-F238E27FC236}">
                <a16:creationId xmlns:a16="http://schemas.microsoft.com/office/drawing/2014/main" id="{75FB0A08-2AB3-5600-12F4-0DFB64821036}"/>
              </a:ext>
            </a:extLst>
          </p:cNvPr>
          <p:cNvSpPr txBox="1"/>
          <p:nvPr/>
        </p:nvSpPr>
        <p:spPr>
          <a:xfrm>
            <a:off x="838200" y="1442662"/>
            <a:ext cx="5257800" cy="1600438"/>
          </a:xfrm>
          <a:prstGeom prst="rect">
            <a:avLst/>
          </a:prstGeom>
          <a:solidFill>
            <a:schemeClr val="bg1"/>
          </a:solidFill>
          <a:ln>
            <a:solidFill>
              <a:schemeClr val="tx1">
                <a:lumMod val="50000"/>
                <a:lumOff val="50000"/>
              </a:schemeClr>
            </a:solidFill>
          </a:ln>
        </p:spPr>
        <p:txBody>
          <a:bodyPr wrap="square">
            <a:spAutoFit/>
          </a:bodyPr>
          <a:lstStyle/>
          <a:p>
            <a:pPr algn="l"/>
            <a:r>
              <a:rPr lang="en-CA" sz="1400" b="1" i="0" dirty="0">
                <a:solidFill>
                  <a:srgbClr val="000000"/>
                </a:solidFill>
                <a:effectLst/>
                <a:highlight>
                  <a:srgbClr val="FFFFFF"/>
                </a:highlight>
                <a:latin typeface="Lucida Grande" panose="020B0600040502020204" pitchFamily="34" charset="0"/>
              </a:rPr>
              <a:t>MERT: Acoustic Music Understanding Model with Large-Scale Self-supervised Training</a:t>
            </a:r>
          </a:p>
          <a:p>
            <a:r>
              <a:rPr lang="en-CA" sz="1400" dirty="0" err="1">
                <a:effectLst/>
              </a:rPr>
              <a:t>Yizhi</a:t>
            </a:r>
            <a:r>
              <a:rPr lang="en-CA" sz="1400" dirty="0">
                <a:effectLst/>
              </a:rPr>
              <a:t> Li, </a:t>
            </a:r>
            <a:r>
              <a:rPr lang="en-CA" sz="1400" dirty="0" err="1">
                <a:effectLst/>
              </a:rPr>
              <a:t>Ruibin</a:t>
            </a:r>
            <a:r>
              <a:rPr lang="en-CA" sz="1400" dirty="0">
                <a:effectLst/>
              </a:rPr>
              <a:t> Yuan, Ge Zhang, </a:t>
            </a:r>
            <a:r>
              <a:rPr lang="en-CA" sz="1400" dirty="0" err="1">
                <a:effectLst/>
              </a:rPr>
              <a:t>Yinghao</a:t>
            </a:r>
            <a:r>
              <a:rPr lang="en-CA" sz="1400" dirty="0">
                <a:effectLst/>
              </a:rPr>
              <a:t> Ma, </a:t>
            </a:r>
            <a:r>
              <a:rPr lang="en-CA" sz="1400" dirty="0" err="1">
                <a:effectLst/>
              </a:rPr>
              <a:t>Xingran</a:t>
            </a:r>
            <a:r>
              <a:rPr lang="en-CA" sz="1400" dirty="0">
                <a:effectLst/>
              </a:rPr>
              <a:t> Chen, </a:t>
            </a:r>
            <a:r>
              <a:rPr lang="en-CA" sz="1400" dirty="0" err="1">
                <a:effectLst/>
              </a:rPr>
              <a:t>Hanzhi</a:t>
            </a:r>
            <a:r>
              <a:rPr lang="en-CA" sz="1400" dirty="0">
                <a:effectLst/>
              </a:rPr>
              <a:t> Yin, </a:t>
            </a:r>
            <a:r>
              <a:rPr lang="en-CA" sz="1400" dirty="0" err="1">
                <a:effectLst/>
              </a:rPr>
              <a:t>Chenghua</a:t>
            </a:r>
            <a:r>
              <a:rPr lang="en-CA" sz="1400" dirty="0">
                <a:effectLst/>
              </a:rPr>
              <a:t> Lin, Anton </a:t>
            </a:r>
            <a:r>
              <a:rPr lang="en-CA" sz="1400" dirty="0" err="1">
                <a:effectLst/>
              </a:rPr>
              <a:t>Ragni</a:t>
            </a:r>
            <a:r>
              <a:rPr lang="en-CA" sz="1400" dirty="0">
                <a:effectLst/>
              </a:rPr>
              <a:t>, </a:t>
            </a:r>
            <a:r>
              <a:rPr lang="en-CA" sz="1400" dirty="0" err="1">
                <a:effectLst/>
              </a:rPr>
              <a:t>Emmanouil</a:t>
            </a:r>
            <a:r>
              <a:rPr lang="en-CA" sz="1400" dirty="0">
                <a:effectLst/>
              </a:rPr>
              <a:t> </a:t>
            </a:r>
            <a:r>
              <a:rPr lang="en-CA" sz="1400" dirty="0" err="1">
                <a:effectLst/>
              </a:rPr>
              <a:t>Benetos</a:t>
            </a:r>
            <a:r>
              <a:rPr lang="en-CA" sz="1400" dirty="0">
                <a:effectLst/>
              </a:rPr>
              <a:t>, Norbert </a:t>
            </a:r>
            <a:r>
              <a:rPr lang="en-CA" sz="1400" dirty="0" err="1">
                <a:effectLst/>
              </a:rPr>
              <a:t>Gyenge</a:t>
            </a:r>
            <a:r>
              <a:rPr lang="en-CA" sz="1400" dirty="0">
                <a:effectLst/>
              </a:rPr>
              <a:t>, Roger Dannenberg, </a:t>
            </a:r>
            <a:r>
              <a:rPr lang="en-CA" sz="1400" dirty="0" err="1">
                <a:effectLst/>
              </a:rPr>
              <a:t>Ruibo</a:t>
            </a:r>
            <a:r>
              <a:rPr lang="en-CA" sz="1400" dirty="0">
                <a:effectLst/>
              </a:rPr>
              <a:t> Liu, </a:t>
            </a:r>
            <a:r>
              <a:rPr lang="en-CA" sz="1400" b="1" u="sng" dirty="0" err="1">
                <a:effectLst/>
              </a:rPr>
              <a:t>Wenhu</a:t>
            </a:r>
            <a:r>
              <a:rPr lang="en-CA" sz="1400" b="1" u="sng" dirty="0">
                <a:effectLst/>
              </a:rPr>
              <a:t> Chen</a:t>
            </a:r>
            <a:r>
              <a:rPr lang="en-CA" sz="1400" dirty="0">
                <a:effectLst/>
              </a:rPr>
              <a:t>, Gus Xia, </a:t>
            </a:r>
            <a:r>
              <a:rPr lang="en-CA" sz="1400" dirty="0" err="1">
                <a:effectLst/>
              </a:rPr>
              <a:t>Yemin</a:t>
            </a:r>
            <a:r>
              <a:rPr lang="en-CA" sz="1400" dirty="0">
                <a:effectLst/>
              </a:rPr>
              <a:t> Shi, </a:t>
            </a:r>
            <a:r>
              <a:rPr lang="en-CA" sz="1400" dirty="0" err="1">
                <a:effectLst/>
              </a:rPr>
              <a:t>Wenhao</a:t>
            </a:r>
            <a:r>
              <a:rPr lang="en-CA" sz="1400" dirty="0">
                <a:effectLst/>
              </a:rPr>
              <a:t> Huang, Yike Guo, Jie Fu</a:t>
            </a:r>
            <a:br>
              <a:rPr lang="en-CA" sz="1400" dirty="0">
                <a:cs typeface="Arial" panose="020B0604020202020204" pitchFamily="34" charset="0"/>
              </a:rPr>
            </a:br>
            <a:r>
              <a:rPr lang="en-CA" sz="1400" dirty="0">
                <a:cs typeface="Arial" panose="020B0604020202020204" pitchFamily="34" charset="0"/>
              </a:rPr>
              <a:t>ICLR </a:t>
            </a:r>
            <a:r>
              <a:rPr lang="en-US" sz="1400" dirty="0">
                <a:cs typeface="Arial" panose="020B0604020202020204" pitchFamily="34" charset="0"/>
              </a:rPr>
              <a:t>2024</a:t>
            </a:r>
          </a:p>
        </p:txBody>
      </p:sp>
      <p:grpSp>
        <p:nvGrpSpPr>
          <p:cNvPr id="12" name="Group 11">
            <a:extLst>
              <a:ext uri="{FF2B5EF4-FFF2-40B4-BE49-F238E27FC236}">
                <a16:creationId xmlns:a16="http://schemas.microsoft.com/office/drawing/2014/main" id="{2CFA4197-889A-417A-1F74-5A19B4DC8217}"/>
              </a:ext>
            </a:extLst>
          </p:cNvPr>
          <p:cNvGrpSpPr/>
          <p:nvPr/>
        </p:nvGrpSpPr>
        <p:grpSpPr>
          <a:xfrm>
            <a:off x="6710091" y="5343917"/>
            <a:ext cx="4060226" cy="440005"/>
            <a:chOff x="6576276" y="5418797"/>
            <a:chExt cx="4060226" cy="440005"/>
          </a:xfrm>
        </p:grpSpPr>
        <p:pic>
          <p:nvPicPr>
            <p:cNvPr id="9" name="Picture 8" descr="A black and grey logo&#10;&#10;Description automatically generated">
              <a:extLst>
                <a:ext uri="{FF2B5EF4-FFF2-40B4-BE49-F238E27FC236}">
                  <a16:creationId xmlns:a16="http://schemas.microsoft.com/office/drawing/2014/main" id="{1AC6E17E-02F2-EE74-9881-B1ABA0C6135D}"/>
                </a:ext>
              </a:extLst>
            </p:cNvPr>
            <p:cNvPicPr>
              <a:picLocks noChangeAspect="1"/>
            </p:cNvPicPr>
            <p:nvPr/>
          </p:nvPicPr>
          <p:blipFill>
            <a:blip r:embed="rId5"/>
            <a:stretch>
              <a:fillRect/>
            </a:stretch>
          </p:blipFill>
          <p:spPr>
            <a:xfrm>
              <a:off x="6576276" y="5418797"/>
              <a:ext cx="1486055" cy="440005"/>
            </a:xfrm>
            <a:prstGeom prst="rect">
              <a:avLst/>
            </a:prstGeom>
          </p:spPr>
        </p:pic>
        <p:pic>
          <p:nvPicPr>
            <p:cNvPr id="11" name="Picture 10" descr="A set of icons with a star&#10;&#10;Description automatically generated">
              <a:extLst>
                <a:ext uri="{FF2B5EF4-FFF2-40B4-BE49-F238E27FC236}">
                  <a16:creationId xmlns:a16="http://schemas.microsoft.com/office/drawing/2014/main" id="{4A6B06D5-AABE-B137-7357-CDF4B90B5660}"/>
                </a:ext>
              </a:extLst>
            </p:cNvPr>
            <p:cNvPicPr>
              <a:picLocks noChangeAspect="1"/>
            </p:cNvPicPr>
            <p:nvPr/>
          </p:nvPicPr>
          <p:blipFill>
            <a:blip r:embed="rId6"/>
            <a:stretch>
              <a:fillRect/>
            </a:stretch>
          </p:blipFill>
          <p:spPr>
            <a:xfrm>
              <a:off x="7842872" y="5447376"/>
              <a:ext cx="2793630" cy="365125"/>
            </a:xfrm>
            <a:prstGeom prst="rect">
              <a:avLst/>
            </a:prstGeom>
          </p:spPr>
        </p:pic>
      </p:grpSp>
    </p:spTree>
    <p:extLst>
      <p:ext uri="{BB962C8B-B14F-4D97-AF65-F5344CB8AC3E}">
        <p14:creationId xmlns:p14="http://schemas.microsoft.com/office/powerpoint/2010/main" val="38532347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63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B8336-B5E5-FC13-EBD2-21C2EC96EB73}"/>
              </a:ext>
            </a:extLst>
          </p:cNvPr>
          <p:cNvSpPr>
            <a:spLocks noGrp="1"/>
          </p:cNvSpPr>
          <p:nvPr>
            <p:ph type="title"/>
          </p:nvPr>
        </p:nvSpPr>
        <p:spPr/>
        <p:txBody>
          <a:bodyPr/>
          <a:lstStyle/>
          <a:p>
            <a:r>
              <a:rPr lang="en-US" dirty="0"/>
              <a:t>(3) Joint Video &amp; Speech Generation</a:t>
            </a:r>
          </a:p>
        </p:txBody>
      </p:sp>
      <p:sp>
        <p:nvSpPr>
          <p:cNvPr id="4" name="Slide Number Placeholder 3">
            <a:extLst>
              <a:ext uri="{FF2B5EF4-FFF2-40B4-BE49-F238E27FC236}">
                <a16:creationId xmlns:a16="http://schemas.microsoft.com/office/drawing/2014/main" id="{CFBAADA1-1E8B-C644-9EDD-DA719746B226}"/>
              </a:ext>
            </a:extLst>
          </p:cNvPr>
          <p:cNvSpPr>
            <a:spLocks noGrp="1"/>
          </p:cNvSpPr>
          <p:nvPr>
            <p:ph type="sldNum" sz="quarter" idx="12"/>
          </p:nvPr>
        </p:nvSpPr>
        <p:spPr/>
        <p:txBody>
          <a:bodyPr/>
          <a:lstStyle/>
          <a:p>
            <a:fld id="{BA64772F-E81F-0045-92B8-B93AB4530561}" type="slidenum">
              <a:rPr lang="en-US" smtClean="0"/>
              <a:t>60</a:t>
            </a:fld>
            <a:endParaRPr lang="en-US"/>
          </a:p>
        </p:txBody>
      </p:sp>
      <p:sp>
        <p:nvSpPr>
          <p:cNvPr id="9" name="TextBox 8">
            <a:extLst>
              <a:ext uri="{FF2B5EF4-FFF2-40B4-BE49-F238E27FC236}">
                <a16:creationId xmlns:a16="http://schemas.microsoft.com/office/drawing/2014/main" id="{15DAFE1C-6DF3-E61C-CF43-758993A6FEB5}"/>
              </a:ext>
            </a:extLst>
          </p:cNvPr>
          <p:cNvSpPr txBox="1"/>
          <p:nvPr/>
        </p:nvSpPr>
        <p:spPr>
          <a:xfrm>
            <a:off x="838200" y="1439971"/>
            <a:ext cx="10515600" cy="1077218"/>
          </a:xfrm>
          <a:prstGeom prst="rect">
            <a:avLst/>
          </a:prstGeom>
          <a:solidFill>
            <a:schemeClr val="bg1"/>
          </a:solidFill>
          <a:ln>
            <a:solidFill>
              <a:schemeClr val="tx1">
                <a:lumMod val="50000"/>
                <a:lumOff val="50000"/>
              </a:schemeClr>
            </a:solidFill>
          </a:ln>
        </p:spPr>
        <p:txBody>
          <a:bodyPr wrap="square">
            <a:spAutoFit/>
          </a:bodyPr>
          <a:lstStyle/>
          <a:p>
            <a:r>
              <a:rPr lang="en-US" sz="1600" b="1" dirty="0" err="1">
                <a:cs typeface="Arial" panose="020B0604020202020204" pitchFamily="34" charset="0"/>
              </a:rPr>
              <a:t>TalkieGen</a:t>
            </a:r>
            <a:r>
              <a:rPr lang="en-US" sz="1600" b="1" dirty="0">
                <a:cs typeface="Arial" panose="020B0604020202020204" pitchFamily="34" charset="0"/>
              </a:rPr>
              <a:t>: Towards Movie-Level Talking Character Video Synthesis with Joint Speech-and-Text Diffusion</a:t>
            </a:r>
          </a:p>
          <a:p>
            <a:r>
              <a:rPr lang="en-CA" sz="1600" dirty="0">
                <a:cs typeface="Arial" panose="020B0604020202020204" pitchFamily="34" charset="0"/>
              </a:rPr>
              <a:t>Cong Wei, Bo Sun, </a:t>
            </a:r>
            <a:r>
              <a:rPr lang="en-CA" sz="1600" dirty="0" err="1">
                <a:cs typeface="Arial" panose="020B0604020202020204" pitchFamily="34" charset="0"/>
              </a:rPr>
              <a:t>Haoyu</a:t>
            </a:r>
            <a:r>
              <a:rPr lang="en-CA" sz="1600" dirty="0">
                <a:cs typeface="Arial" panose="020B0604020202020204" pitchFamily="34" charset="0"/>
              </a:rPr>
              <a:t> Ma, Ji Hou, Felix </a:t>
            </a:r>
            <a:r>
              <a:rPr lang="en-CA" sz="1600" dirty="0" err="1">
                <a:cs typeface="Arial" panose="020B0604020202020204" pitchFamily="34" charset="0"/>
              </a:rPr>
              <a:t>Juefei</a:t>
            </a:r>
            <a:r>
              <a:rPr lang="en-CA" sz="1600" dirty="0">
                <a:cs typeface="Arial" panose="020B0604020202020204" pitchFamily="34" charset="0"/>
              </a:rPr>
              <a:t>-Xu, </a:t>
            </a:r>
            <a:r>
              <a:rPr lang="en-CA" sz="1600" dirty="0" err="1">
                <a:cs typeface="Arial" panose="020B0604020202020204" pitchFamily="34" charset="0"/>
              </a:rPr>
              <a:t>Zecheng</a:t>
            </a:r>
            <a:r>
              <a:rPr lang="en-CA" sz="1600" dirty="0">
                <a:cs typeface="Arial" panose="020B0604020202020204" pitchFamily="34" charset="0"/>
              </a:rPr>
              <a:t> He, </a:t>
            </a:r>
            <a:r>
              <a:rPr lang="en-CA" sz="1600" dirty="0" err="1">
                <a:cs typeface="Arial" panose="020B0604020202020204" pitchFamily="34" charset="0"/>
              </a:rPr>
              <a:t>Xiaoliang</a:t>
            </a:r>
            <a:r>
              <a:rPr lang="en-CA" sz="1600" dirty="0">
                <a:cs typeface="Arial" panose="020B0604020202020204" pitchFamily="34" charset="0"/>
              </a:rPr>
              <a:t> Dai, </a:t>
            </a:r>
            <a:r>
              <a:rPr lang="en-CA" sz="1600" dirty="0" err="1">
                <a:cs typeface="Arial" panose="020B0604020202020204" pitchFamily="34" charset="0"/>
              </a:rPr>
              <a:t>Tingbo</a:t>
            </a:r>
            <a:r>
              <a:rPr lang="en-CA" sz="1600" dirty="0">
                <a:cs typeface="Arial" panose="020B0604020202020204" pitchFamily="34" charset="0"/>
              </a:rPr>
              <a:t> Hou, </a:t>
            </a:r>
            <a:r>
              <a:rPr lang="en-CA" sz="1600" dirty="0" err="1">
                <a:cs typeface="Arial" panose="020B0604020202020204" pitchFamily="34" charset="0"/>
              </a:rPr>
              <a:t>Animesh</a:t>
            </a:r>
            <a:r>
              <a:rPr lang="en-CA" sz="1600" dirty="0">
                <a:cs typeface="Arial" panose="020B0604020202020204" pitchFamily="34" charset="0"/>
              </a:rPr>
              <a:t> Sinha, Peter Vajda, </a:t>
            </a:r>
            <a:r>
              <a:rPr lang="en-CA" sz="1600" b="1" u="sng" dirty="0" err="1">
                <a:cs typeface="Arial" panose="020B0604020202020204" pitchFamily="34" charset="0"/>
              </a:rPr>
              <a:t>Wenhu</a:t>
            </a:r>
            <a:r>
              <a:rPr lang="en-CA" sz="1600" b="1" u="sng" dirty="0">
                <a:cs typeface="Arial" panose="020B0604020202020204" pitchFamily="34" charset="0"/>
              </a:rPr>
              <a:t> Chen</a:t>
            </a:r>
            <a:endParaRPr lang="en-CA" sz="1600" dirty="0">
              <a:cs typeface="Arial" panose="020B0604020202020204" pitchFamily="34" charset="0"/>
            </a:endParaRPr>
          </a:p>
          <a:p>
            <a:r>
              <a:rPr lang="en-US" sz="1600" dirty="0" err="1">
                <a:cs typeface="Arial" panose="020B0604020202020204" pitchFamily="34" charset="0"/>
              </a:rPr>
              <a:t>Arxiv</a:t>
            </a:r>
            <a:r>
              <a:rPr lang="en-US" sz="1600" dirty="0">
                <a:cs typeface="Arial" panose="020B0604020202020204" pitchFamily="34" charset="0"/>
              </a:rPr>
              <a:t> 2025</a:t>
            </a:r>
          </a:p>
        </p:txBody>
      </p:sp>
      <p:pic>
        <p:nvPicPr>
          <p:cNvPr id="11" name="000004">
            <a:hlinkClick r:id="" action="ppaction://media"/>
            <a:extLst>
              <a:ext uri="{FF2B5EF4-FFF2-40B4-BE49-F238E27FC236}">
                <a16:creationId xmlns:a16="http://schemas.microsoft.com/office/drawing/2014/main" id="{FC873134-17A1-6EBB-8972-7CB43BC7C11E}"/>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838200" y="2737961"/>
            <a:ext cx="5040892" cy="2727201"/>
          </a:xfrm>
          <a:prstGeom prst="rect">
            <a:avLst/>
          </a:prstGeom>
        </p:spPr>
      </p:pic>
      <p:pic>
        <p:nvPicPr>
          <p:cNvPr id="12" name="000002">
            <a:hlinkClick r:id="" action="ppaction://media"/>
            <a:extLst>
              <a:ext uri="{FF2B5EF4-FFF2-40B4-BE49-F238E27FC236}">
                <a16:creationId xmlns:a16="http://schemas.microsoft.com/office/drawing/2014/main" id="{6C397787-635C-4DF1-7DFF-C1198A2A26D5}"/>
              </a:ext>
            </a:extLst>
          </p:cNvPr>
          <p:cNvPicPr>
            <a:picLocks noChangeAspect="1"/>
          </p:cNvPicPr>
          <p:nvPr>
            <a:videoFile r:link="rId4"/>
            <p:extLst>
              <p:ext uri="{DAA4B4D4-6D71-4841-9C94-3DE7FCFB9230}">
                <p14:media xmlns:p14="http://schemas.microsoft.com/office/powerpoint/2010/main" r:embed="rId3"/>
              </p:ext>
            </p:extLst>
          </p:nvPr>
        </p:nvPicPr>
        <p:blipFill>
          <a:blip r:embed="rId7"/>
          <a:stretch>
            <a:fillRect/>
          </a:stretch>
        </p:blipFill>
        <p:spPr>
          <a:xfrm>
            <a:off x="6312908" y="2737961"/>
            <a:ext cx="5040892" cy="2727202"/>
          </a:xfrm>
          <a:prstGeom prst="rect">
            <a:avLst/>
          </a:prstGeom>
        </p:spPr>
      </p:pic>
    </p:spTree>
    <p:extLst>
      <p:ext uri="{BB962C8B-B14F-4D97-AF65-F5344CB8AC3E}">
        <p14:creationId xmlns:p14="http://schemas.microsoft.com/office/powerpoint/2010/main" val="2323635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275" fill="hold"/>
                                        <p:tgtEl>
                                          <p:spTgt spid="11"/>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5275"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11"/>
                </p:tgtEl>
              </p:cMediaNode>
            </p:video>
            <p:seq concurrent="1" nextAc="seek">
              <p:cTn id="12" restart="whenNotActive" fill="hold" evtFilter="cancelBubble" nodeType="interactiveSeq">
                <p:stCondLst>
                  <p:cond evt="onClick" delay="0">
                    <p:tgtEl>
                      <p:spTgt spid="11"/>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11"/>
                                        </p:tgtEl>
                                      </p:cBhvr>
                                    </p:cmd>
                                  </p:childTnLst>
                                </p:cTn>
                              </p:par>
                            </p:childTnLst>
                          </p:cTn>
                        </p:par>
                      </p:childTnLst>
                    </p:cTn>
                  </p:par>
                </p:childTnLst>
              </p:cTn>
              <p:nextCondLst>
                <p:cond evt="onClick" delay="0">
                  <p:tgtEl>
                    <p:spTgt spid="11"/>
                  </p:tgtEl>
                </p:cond>
              </p:nextCondLst>
            </p:seq>
            <p:video>
              <p:cMediaNode vol="80000">
                <p:cTn id="17" fill="hold" display="0">
                  <p:stCondLst>
                    <p:cond delay="indefinite"/>
                  </p:stCondLst>
                </p:cTn>
                <p:tgtEl>
                  <p:spTgt spid="12"/>
                </p:tgtEl>
              </p:cMediaNode>
            </p:video>
            <p:seq concurrent="1" nextAc="seek">
              <p:cTn id="18" restart="whenNotActive" fill="hold" evtFilter="cancelBubble" nodeType="interactiveSeq">
                <p:stCondLst>
                  <p:cond evt="onClick" delay="0">
                    <p:tgtEl>
                      <p:spTgt spid="12"/>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1FE9B-E176-E106-92EC-19770D4B2DA9}"/>
              </a:ext>
            </a:extLst>
          </p:cNvPr>
          <p:cNvSpPr>
            <a:spLocks noGrp="1"/>
          </p:cNvSpPr>
          <p:nvPr>
            <p:ph type="title"/>
          </p:nvPr>
        </p:nvSpPr>
        <p:spPr/>
        <p:txBody>
          <a:bodyPr/>
          <a:lstStyle/>
          <a:p>
            <a:r>
              <a:rPr lang="en-US" dirty="0"/>
              <a:t>Talk Outline</a:t>
            </a:r>
          </a:p>
        </p:txBody>
      </p:sp>
      <p:sp>
        <p:nvSpPr>
          <p:cNvPr id="3" name="Content Placeholder 2">
            <a:extLst>
              <a:ext uri="{FF2B5EF4-FFF2-40B4-BE49-F238E27FC236}">
                <a16:creationId xmlns:a16="http://schemas.microsoft.com/office/drawing/2014/main" id="{781804ED-C963-82E8-F6EA-0FDF5C705A7A}"/>
              </a:ext>
            </a:extLst>
          </p:cNvPr>
          <p:cNvSpPr>
            <a:spLocks noGrp="1"/>
          </p:cNvSpPr>
          <p:nvPr>
            <p:ph idx="1"/>
          </p:nvPr>
        </p:nvSpPr>
        <p:spPr/>
        <p:txBody>
          <a:bodyPr>
            <a:normAutofit/>
          </a:bodyPr>
          <a:lstStyle/>
          <a:p>
            <a:r>
              <a:rPr lang="en-US" dirty="0">
                <a:solidFill>
                  <a:schemeClr val="bg1">
                    <a:lumMod val="95000"/>
                  </a:schemeClr>
                </a:solidFill>
              </a:rPr>
              <a:t>Section 1: Solve Scientific Problems with Interaction</a:t>
            </a:r>
          </a:p>
          <a:p>
            <a:pPr lvl="1"/>
            <a:r>
              <a:rPr lang="en-US" dirty="0">
                <a:solidFill>
                  <a:schemeClr val="bg1">
                    <a:lumMod val="95000"/>
                  </a:schemeClr>
                </a:solidFill>
              </a:rPr>
              <a:t>Interacting with Python Tools</a:t>
            </a:r>
          </a:p>
          <a:p>
            <a:pPr lvl="1"/>
            <a:endParaRPr lang="en-US" dirty="0"/>
          </a:p>
          <a:p>
            <a:r>
              <a:rPr lang="en-US" dirty="0">
                <a:solidFill>
                  <a:schemeClr val="bg1">
                    <a:lumMod val="95000"/>
                  </a:schemeClr>
                </a:solidFill>
              </a:rPr>
              <a:t>Section 2: Solve Coding Problems with Interaction</a:t>
            </a:r>
          </a:p>
          <a:p>
            <a:pPr lvl="1"/>
            <a:r>
              <a:rPr lang="en-US" dirty="0">
                <a:solidFill>
                  <a:schemeClr val="bg1">
                    <a:lumMod val="95000"/>
                  </a:schemeClr>
                </a:solidFill>
              </a:rPr>
              <a:t>Interacting with Executor &amp; Humans &amp; API-Doc</a:t>
            </a:r>
          </a:p>
          <a:p>
            <a:pPr marL="0" indent="0">
              <a:buNone/>
            </a:pPr>
            <a:endParaRPr lang="en-US" dirty="0"/>
          </a:p>
          <a:p>
            <a:r>
              <a:rPr lang="en-US" dirty="0">
                <a:solidFill>
                  <a:schemeClr val="bg1">
                    <a:lumMod val="95000"/>
                  </a:schemeClr>
                </a:solidFill>
              </a:rPr>
              <a:t>Section 3: Building Interactive Multimodal AI</a:t>
            </a:r>
          </a:p>
          <a:p>
            <a:pPr marL="0" indent="0">
              <a:buNone/>
            </a:pPr>
            <a:endParaRPr lang="en-US" dirty="0">
              <a:solidFill>
                <a:schemeClr val="bg1">
                  <a:lumMod val="95000"/>
                </a:schemeClr>
              </a:solidFill>
            </a:endParaRPr>
          </a:p>
          <a:p>
            <a:r>
              <a:rPr lang="en-US" dirty="0"/>
              <a:t>Future Work: Multimodal Reasoning</a:t>
            </a:r>
          </a:p>
        </p:txBody>
      </p:sp>
      <p:sp>
        <p:nvSpPr>
          <p:cNvPr id="4" name="Slide Number Placeholder 3">
            <a:extLst>
              <a:ext uri="{FF2B5EF4-FFF2-40B4-BE49-F238E27FC236}">
                <a16:creationId xmlns:a16="http://schemas.microsoft.com/office/drawing/2014/main" id="{9E4FCF7C-09EF-8DD4-8B79-89727004F360}"/>
              </a:ext>
            </a:extLst>
          </p:cNvPr>
          <p:cNvSpPr>
            <a:spLocks noGrp="1"/>
          </p:cNvSpPr>
          <p:nvPr>
            <p:ph type="sldNum" sz="quarter" idx="12"/>
          </p:nvPr>
        </p:nvSpPr>
        <p:spPr/>
        <p:txBody>
          <a:bodyPr/>
          <a:lstStyle/>
          <a:p>
            <a:fld id="{BA64772F-E81F-0045-92B8-B93AB4530561}" type="slidenum">
              <a:rPr lang="en-US" smtClean="0"/>
              <a:t>61</a:t>
            </a:fld>
            <a:endParaRPr lang="en-US"/>
          </a:p>
        </p:txBody>
      </p:sp>
    </p:spTree>
    <p:extLst>
      <p:ext uri="{BB962C8B-B14F-4D97-AF65-F5344CB8AC3E}">
        <p14:creationId xmlns:p14="http://schemas.microsoft.com/office/powerpoint/2010/main" val="3284384785"/>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17AF3-25AD-117D-694F-4799F5E88515}"/>
              </a:ext>
            </a:extLst>
          </p:cNvPr>
          <p:cNvSpPr>
            <a:spLocks noGrp="1"/>
          </p:cNvSpPr>
          <p:nvPr>
            <p:ph type="title"/>
          </p:nvPr>
        </p:nvSpPr>
        <p:spPr/>
        <p:txBody>
          <a:bodyPr/>
          <a:lstStyle/>
          <a:p>
            <a:r>
              <a:rPr lang="en-US" dirty="0"/>
              <a:t>Growing Trend of Multimodal Information</a:t>
            </a:r>
          </a:p>
        </p:txBody>
      </p:sp>
      <p:sp>
        <p:nvSpPr>
          <p:cNvPr id="4" name="Slide Number Placeholder 3">
            <a:extLst>
              <a:ext uri="{FF2B5EF4-FFF2-40B4-BE49-F238E27FC236}">
                <a16:creationId xmlns:a16="http://schemas.microsoft.com/office/drawing/2014/main" id="{F5B27A6E-781A-FEDC-BEB1-A196E825E0A4}"/>
              </a:ext>
            </a:extLst>
          </p:cNvPr>
          <p:cNvSpPr>
            <a:spLocks noGrp="1"/>
          </p:cNvSpPr>
          <p:nvPr>
            <p:ph type="sldNum" sz="quarter" idx="12"/>
          </p:nvPr>
        </p:nvSpPr>
        <p:spPr/>
        <p:txBody>
          <a:bodyPr/>
          <a:lstStyle/>
          <a:p>
            <a:fld id="{BA64772F-E81F-0045-92B8-B93AB4530561}" type="slidenum">
              <a:rPr lang="en-US" smtClean="0"/>
              <a:t>62</a:t>
            </a:fld>
            <a:endParaRPr lang="en-US"/>
          </a:p>
        </p:txBody>
      </p:sp>
      <p:grpSp>
        <p:nvGrpSpPr>
          <p:cNvPr id="11" name="Group 10">
            <a:extLst>
              <a:ext uri="{FF2B5EF4-FFF2-40B4-BE49-F238E27FC236}">
                <a16:creationId xmlns:a16="http://schemas.microsoft.com/office/drawing/2014/main" id="{A43314F9-DE6E-A517-7DC3-9B697FCC3A49}"/>
              </a:ext>
            </a:extLst>
          </p:cNvPr>
          <p:cNvGrpSpPr/>
          <p:nvPr/>
        </p:nvGrpSpPr>
        <p:grpSpPr>
          <a:xfrm>
            <a:off x="1223104" y="1847850"/>
            <a:ext cx="2772657" cy="3492500"/>
            <a:chOff x="3001104" y="1968500"/>
            <a:chExt cx="2772657" cy="3492500"/>
          </a:xfrm>
        </p:grpSpPr>
        <p:pic>
          <p:nvPicPr>
            <p:cNvPr id="2052" name="Picture 4" descr="TikTok: The Complete History and Strategy">
              <a:extLst>
                <a:ext uri="{FF2B5EF4-FFF2-40B4-BE49-F238E27FC236}">
                  <a16:creationId xmlns:a16="http://schemas.microsoft.com/office/drawing/2014/main" id="{BF1FAF9D-D8BC-D2FB-D272-FED8E3A4F97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7863" b="24126"/>
            <a:stretch/>
          </p:blipFill>
          <p:spPr bwMode="auto">
            <a:xfrm>
              <a:off x="3161456" y="2215839"/>
              <a:ext cx="1445595" cy="555111"/>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Vlog logo, flat style Vector illustration of vlog 25065369 Vector Art at  Vecteezy">
              <a:extLst>
                <a:ext uri="{FF2B5EF4-FFF2-40B4-BE49-F238E27FC236}">
                  <a16:creationId xmlns:a16="http://schemas.microsoft.com/office/drawing/2014/main" id="{5BFEAFAC-63A4-73F4-58A2-7345D477C93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2774" r="12393"/>
            <a:stretch/>
          </p:blipFill>
          <p:spPr bwMode="auto">
            <a:xfrm>
              <a:off x="3171486" y="2886491"/>
              <a:ext cx="1278938" cy="892456"/>
            </a:xfrm>
            <a:prstGeom prst="rect">
              <a:avLst/>
            </a:prstGeom>
            <a:noFill/>
            <a:extLst>
              <a:ext uri="{909E8E84-426E-40DD-AFC4-6F175D3DCCD1}">
                <a14:hiddenFill xmlns:a14="http://schemas.microsoft.com/office/drawing/2010/main">
                  <a:solidFill>
                    <a:srgbClr val="FFFFFF"/>
                  </a:solidFill>
                </a14:hiddenFill>
              </a:ext>
            </a:extLst>
          </p:spPr>
        </p:pic>
        <p:pic>
          <p:nvPicPr>
            <p:cNvPr id="2060" name="Picture 12" descr="YouTube Community Guidelines &amp; Policies - How YouTube Works">
              <a:extLst>
                <a:ext uri="{FF2B5EF4-FFF2-40B4-BE49-F238E27FC236}">
                  <a16:creationId xmlns:a16="http://schemas.microsoft.com/office/drawing/2014/main" id="{8AF4EE4C-4A74-87E6-1496-A3BD986823B2}"/>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29372" b="20055"/>
            <a:stretch/>
          </p:blipFill>
          <p:spPr bwMode="auto">
            <a:xfrm>
              <a:off x="3099331" y="4000500"/>
              <a:ext cx="1466314" cy="390060"/>
            </a:xfrm>
            <a:prstGeom prst="rect">
              <a:avLst/>
            </a:prstGeom>
            <a:noFill/>
            <a:extLst>
              <a:ext uri="{909E8E84-426E-40DD-AFC4-6F175D3DCCD1}">
                <a14:hiddenFill xmlns:a14="http://schemas.microsoft.com/office/drawing/2010/main">
                  <a:solidFill>
                    <a:srgbClr val="FFFFFF"/>
                  </a:solidFill>
                </a14:hiddenFill>
              </a:ext>
            </a:extLst>
          </p:spPr>
        </p:pic>
        <p:pic>
          <p:nvPicPr>
            <p:cNvPr id="2062" name="Picture 14" descr="Cctv Icon PNG Images, Vectors Free Download - Pngtree">
              <a:extLst>
                <a:ext uri="{FF2B5EF4-FFF2-40B4-BE49-F238E27FC236}">
                  <a16:creationId xmlns:a16="http://schemas.microsoft.com/office/drawing/2014/main" id="{381544F8-853C-4693-35B6-2AB4119E91F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681771" y="2092625"/>
              <a:ext cx="891050" cy="89105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A logo of a video conference&#10;&#10;Description automatically generated">
              <a:extLst>
                <a:ext uri="{FF2B5EF4-FFF2-40B4-BE49-F238E27FC236}">
                  <a16:creationId xmlns:a16="http://schemas.microsoft.com/office/drawing/2014/main" id="{530A2D73-D403-E5D0-F6BF-72F46429E302}"/>
                </a:ext>
              </a:extLst>
            </p:cNvPr>
            <p:cNvPicPr>
              <a:picLocks noChangeAspect="1"/>
            </p:cNvPicPr>
            <p:nvPr/>
          </p:nvPicPr>
          <p:blipFill rotWithShape="1">
            <a:blip r:embed="rId7"/>
            <a:srcRect l="19355" t="11720" r="17961" b="11907"/>
            <a:stretch/>
          </p:blipFill>
          <p:spPr>
            <a:xfrm>
              <a:off x="4565645" y="3215450"/>
              <a:ext cx="1087143" cy="975989"/>
            </a:xfrm>
            <a:prstGeom prst="rect">
              <a:avLst/>
            </a:prstGeom>
          </p:spPr>
        </p:pic>
        <p:pic>
          <p:nvPicPr>
            <p:cNvPr id="2070" name="Picture 22" descr="Free High-Quality vimeo Logo Vector for Creative Design">
              <a:extLst>
                <a:ext uri="{FF2B5EF4-FFF2-40B4-BE49-F238E27FC236}">
                  <a16:creationId xmlns:a16="http://schemas.microsoft.com/office/drawing/2014/main" id="{81BE94E8-10B7-D45B-4099-95FC7C545EA1}"/>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t="26889" b="25111"/>
            <a:stretch/>
          </p:blipFill>
          <p:spPr bwMode="auto">
            <a:xfrm>
              <a:off x="3001105" y="4558015"/>
              <a:ext cx="1513476" cy="726470"/>
            </a:xfrm>
            <a:prstGeom prst="rect">
              <a:avLst/>
            </a:prstGeom>
            <a:noFill/>
            <a:extLst>
              <a:ext uri="{909E8E84-426E-40DD-AFC4-6F175D3DCCD1}">
                <a14:hiddenFill xmlns:a14="http://schemas.microsoft.com/office/drawing/2010/main">
                  <a:solidFill>
                    <a:srgbClr val="FFFFFF"/>
                  </a:solidFill>
                </a14:hiddenFill>
              </a:ext>
            </a:extLst>
          </p:spPr>
        </p:pic>
        <p:pic>
          <p:nvPicPr>
            <p:cNvPr id="2076" name="Picture 28" descr="Instagram Icon Circle PNGs for Free Download">
              <a:extLst>
                <a:ext uri="{FF2B5EF4-FFF2-40B4-BE49-F238E27FC236}">
                  <a16:creationId xmlns:a16="http://schemas.microsoft.com/office/drawing/2014/main" id="{07279D82-A0DF-A592-96B0-9B90BC205868}"/>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l="7803" t="10954" r="10900" b="11122"/>
            <a:stretch/>
          </p:blipFill>
          <p:spPr bwMode="auto">
            <a:xfrm>
              <a:off x="4643671" y="4498588"/>
              <a:ext cx="891050" cy="854075"/>
            </a:xfrm>
            <a:prstGeom prst="rect">
              <a:avLst/>
            </a:prstGeom>
            <a:noFill/>
            <a:extLst>
              <a:ext uri="{909E8E84-426E-40DD-AFC4-6F175D3DCCD1}">
                <a14:hiddenFill xmlns:a14="http://schemas.microsoft.com/office/drawing/2010/main">
                  <a:solidFill>
                    <a:srgbClr val="FFFFFF"/>
                  </a:solidFill>
                </a14:hiddenFill>
              </a:ext>
            </a:extLst>
          </p:spPr>
        </p:pic>
        <p:sp>
          <p:nvSpPr>
            <p:cNvPr id="10" name="Rounded Rectangle 9">
              <a:extLst>
                <a:ext uri="{FF2B5EF4-FFF2-40B4-BE49-F238E27FC236}">
                  <a16:creationId xmlns:a16="http://schemas.microsoft.com/office/drawing/2014/main" id="{4A337CFE-9134-7AE2-368D-364A73292291}"/>
                </a:ext>
              </a:extLst>
            </p:cNvPr>
            <p:cNvSpPr/>
            <p:nvPr/>
          </p:nvSpPr>
          <p:spPr>
            <a:xfrm>
              <a:off x="3001104" y="1968500"/>
              <a:ext cx="2772657" cy="3492500"/>
            </a:xfrm>
            <a:prstGeom prst="roundRect">
              <a:avLst>
                <a:gd name="adj" fmla="val 11848"/>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2" name="TextBox 11">
            <a:extLst>
              <a:ext uri="{FF2B5EF4-FFF2-40B4-BE49-F238E27FC236}">
                <a16:creationId xmlns:a16="http://schemas.microsoft.com/office/drawing/2014/main" id="{956BA0B7-3EDD-4A9C-AF45-734350C53FDC}"/>
              </a:ext>
            </a:extLst>
          </p:cNvPr>
          <p:cNvSpPr txBox="1"/>
          <p:nvPr/>
        </p:nvSpPr>
        <p:spPr>
          <a:xfrm>
            <a:off x="2210925" y="5521790"/>
            <a:ext cx="797013" cy="369332"/>
          </a:xfrm>
          <a:prstGeom prst="rect">
            <a:avLst/>
          </a:prstGeom>
          <a:noFill/>
        </p:spPr>
        <p:txBody>
          <a:bodyPr wrap="none" rtlCol="0">
            <a:spAutoFit/>
          </a:bodyPr>
          <a:lstStyle/>
          <a:p>
            <a:r>
              <a:rPr lang="en-US" dirty="0"/>
              <a:t>Media</a:t>
            </a:r>
          </a:p>
        </p:txBody>
      </p:sp>
      <p:pic>
        <p:nvPicPr>
          <p:cNvPr id="2078" name="Picture 30" descr="Google Glass Enterprise Edition 2 | SHI">
            <a:extLst>
              <a:ext uri="{FF2B5EF4-FFF2-40B4-BE49-F238E27FC236}">
                <a16:creationId xmlns:a16="http://schemas.microsoft.com/office/drawing/2014/main" id="{D394CA2B-552E-D03F-32BF-3D6DA1B2D425}"/>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393091" y="1955198"/>
            <a:ext cx="1414529" cy="1060897"/>
          </a:xfrm>
          <a:prstGeom prst="rect">
            <a:avLst/>
          </a:prstGeom>
          <a:noFill/>
          <a:extLst>
            <a:ext uri="{909E8E84-426E-40DD-AFC4-6F175D3DCCD1}">
              <a14:hiddenFill xmlns:a14="http://schemas.microsoft.com/office/drawing/2010/main">
                <a:solidFill>
                  <a:srgbClr val="FFFFFF"/>
                </a:solidFill>
              </a14:hiddenFill>
            </a:ext>
          </a:extLst>
        </p:spPr>
      </p:pic>
      <p:pic>
        <p:nvPicPr>
          <p:cNvPr id="2080" name="Picture 32" descr="Microsoft Hololens2 4GB RAM 64GB ROM VR Headset (Device ONLY) - US Version  : Amazon.ca: Electronics">
            <a:extLst>
              <a:ext uri="{FF2B5EF4-FFF2-40B4-BE49-F238E27FC236}">
                <a16:creationId xmlns:a16="http://schemas.microsoft.com/office/drawing/2014/main" id="{D9A1A781-E1E1-B915-1E8F-16AF7214960F}"/>
              </a:ext>
            </a:extLst>
          </p:cNvPr>
          <p:cNvPicPr>
            <a:picLocks noChangeAspect="1" noChangeArrowheads="1"/>
          </p:cNvPicPr>
          <p:nvPr/>
        </p:nvPicPr>
        <p:blipFill rotWithShape="1">
          <a:blip r:embed="rId11">
            <a:extLst>
              <a:ext uri="{28A0092B-C50C-407E-A947-70E740481C1C}">
                <a14:useLocalDpi xmlns:a14="http://schemas.microsoft.com/office/drawing/2010/main" val="0"/>
              </a:ext>
            </a:extLst>
          </a:blip>
          <a:srcRect t="20832"/>
          <a:stretch/>
        </p:blipFill>
        <p:spPr bwMode="auto">
          <a:xfrm>
            <a:off x="5393091" y="3087882"/>
            <a:ext cx="1384300" cy="821938"/>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974DCA53-9B98-9575-14B0-D488AD06C348}"/>
              </a:ext>
            </a:extLst>
          </p:cNvPr>
          <p:cNvSpPr txBox="1"/>
          <p:nvPr/>
        </p:nvSpPr>
        <p:spPr>
          <a:xfrm>
            <a:off x="5160487" y="5318048"/>
            <a:ext cx="2034531" cy="923330"/>
          </a:xfrm>
          <a:prstGeom prst="rect">
            <a:avLst/>
          </a:prstGeom>
          <a:noFill/>
        </p:spPr>
        <p:txBody>
          <a:bodyPr wrap="none" rtlCol="0">
            <a:spAutoFit/>
          </a:bodyPr>
          <a:lstStyle/>
          <a:p>
            <a:pPr marL="285750" indent="-285750">
              <a:buFont typeface="Arial" panose="020B0604020202020204" pitchFamily="34" charset="0"/>
              <a:buChar char="•"/>
            </a:pPr>
            <a:r>
              <a:rPr lang="en-US" dirty="0"/>
              <a:t>Hololens2</a:t>
            </a:r>
          </a:p>
          <a:p>
            <a:pPr marL="285750" indent="-285750">
              <a:buFont typeface="Arial" panose="020B0604020202020204" pitchFamily="34" charset="0"/>
              <a:buChar char="•"/>
            </a:pPr>
            <a:r>
              <a:rPr lang="en-US" dirty="0"/>
              <a:t>Google Glasses</a:t>
            </a:r>
          </a:p>
          <a:p>
            <a:pPr marL="285750" indent="-285750">
              <a:buFont typeface="Arial" panose="020B0604020202020204" pitchFamily="34" charset="0"/>
              <a:buChar char="•"/>
            </a:pPr>
            <a:r>
              <a:rPr lang="en-US" dirty="0"/>
              <a:t>Go-Pro</a:t>
            </a:r>
          </a:p>
        </p:txBody>
      </p:sp>
      <p:pic>
        <p:nvPicPr>
          <p:cNvPr id="2082" name="Picture 34" descr="31,800+ Bar Graph Growth Stock Illustrations, Royalty-Free Vector Graphics  &amp; Clip Art - iStock">
            <a:extLst>
              <a:ext uri="{FF2B5EF4-FFF2-40B4-BE49-F238E27FC236}">
                <a16:creationId xmlns:a16="http://schemas.microsoft.com/office/drawing/2014/main" id="{6175FFE8-4EF5-2BE3-B586-8629737D5CE0}"/>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7746676" y="2323881"/>
            <a:ext cx="3315357" cy="2210238"/>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1C14EA88-E934-F707-97A0-70BF9BF3AB29}"/>
              </a:ext>
            </a:extLst>
          </p:cNvPr>
          <p:cNvSpPr txBox="1"/>
          <p:nvPr/>
        </p:nvSpPr>
        <p:spPr>
          <a:xfrm>
            <a:off x="8251905" y="5521790"/>
            <a:ext cx="2810128" cy="369332"/>
          </a:xfrm>
          <a:prstGeom prst="rect">
            <a:avLst/>
          </a:prstGeom>
          <a:noFill/>
        </p:spPr>
        <p:txBody>
          <a:bodyPr wrap="none" rtlCol="0">
            <a:spAutoFit/>
          </a:bodyPr>
          <a:lstStyle/>
          <a:p>
            <a:r>
              <a:rPr lang="en-US" dirty="0"/>
              <a:t>Video &amp; Image Information</a:t>
            </a:r>
          </a:p>
        </p:txBody>
      </p:sp>
      <p:pic>
        <p:nvPicPr>
          <p:cNvPr id="2084" name="Picture 36" descr="Light Mod">
            <a:extLst>
              <a:ext uri="{FF2B5EF4-FFF2-40B4-BE49-F238E27FC236}">
                <a16:creationId xmlns:a16="http://schemas.microsoft.com/office/drawing/2014/main" id="{87CE6F44-A5FD-B458-180D-6538615BFF94}"/>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5341102" y="3981607"/>
            <a:ext cx="1414529" cy="11002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57048879"/>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F90E63-60B0-F4BC-B4F6-0CD3C586A595}"/>
              </a:ext>
            </a:extLst>
          </p:cNvPr>
          <p:cNvSpPr>
            <a:spLocks noGrp="1"/>
          </p:cNvSpPr>
          <p:nvPr>
            <p:ph type="title"/>
          </p:nvPr>
        </p:nvSpPr>
        <p:spPr/>
        <p:txBody>
          <a:bodyPr>
            <a:normAutofit/>
          </a:bodyPr>
          <a:lstStyle/>
          <a:p>
            <a:r>
              <a:rPr lang="en-US" dirty="0"/>
              <a:t>Vision-Language Models are (Almost) Blind</a:t>
            </a:r>
          </a:p>
        </p:txBody>
      </p:sp>
      <p:sp>
        <p:nvSpPr>
          <p:cNvPr id="4" name="Slide Number Placeholder 3">
            <a:extLst>
              <a:ext uri="{FF2B5EF4-FFF2-40B4-BE49-F238E27FC236}">
                <a16:creationId xmlns:a16="http://schemas.microsoft.com/office/drawing/2014/main" id="{3E8D066F-918F-D753-0E4C-EA4761C4FCC3}"/>
              </a:ext>
            </a:extLst>
          </p:cNvPr>
          <p:cNvSpPr>
            <a:spLocks noGrp="1"/>
          </p:cNvSpPr>
          <p:nvPr>
            <p:ph type="sldNum" sz="quarter" idx="12"/>
          </p:nvPr>
        </p:nvSpPr>
        <p:spPr/>
        <p:txBody>
          <a:bodyPr/>
          <a:lstStyle/>
          <a:p>
            <a:fld id="{BA64772F-E81F-0045-92B8-B93AB4530561}" type="slidenum">
              <a:rPr lang="en-US" smtClean="0"/>
              <a:t>63</a:t>
            </a:fld>
            <a:endParaRPr lang="en-US"/>
          </a:p>
        </p:txBody>
      </p:sp>
      <p:pic>
        <p:nvPicPr>
          <p:cNvPr id="53" name="Picture 52" descr="A screenshot of a math test&#10;&#10;Description automatically generated">
            <a:extLst>
              <a:ext uri="{FF2B5EF4-FFF2-40B4-BE49-F238E27FC236}">
                <a16:creationId xmlns:a16="http://schemas.microsoft.com/office/drawing/2014/main" id="{151CAD65-F30C-7434-2397-9ED234E98D8A}"/>
              </a:ext>
            </a:extLst>
          </p:cNvPr>
          <p:cNvPicPr>
            <a:picLocks noChangeAspect="1"/>
          </p:cNvPicPr>
          <p:nvPr/>
        </p:nvPicPr>
        <p:blipFill>
          <a:blip r:embed="rId3"/>
          <a:stretch>
            <a:fillRect/>
          </a:stretch>
        </p:blipFill>
        <p:spPr>
          <a:xfrm>
            <a:off x="7573183" y="1788922"/>
            <a:ext cx="2803262" cy="2735714"/>
          </a:xfrm>
          <a:prstGeom prst="rect">
            <a:avLst/>
          </a:prstGeom>
        </p:spPr>
      </p:pic>
      <p:sp>
        <p:nvSpPr>
          <p:cNvPr id="54" name="Down Arrow 53">
            <a:extLst>
              <a:ext uri="{FF2B5EF4-FFF2-40B4-BE49-F238E27FC236}">
                <a16:creationId xmlns:a16="http://schemas.microsoft.com/office/drawing/2014/main" id="{FF42DDBD-8D01-436F-96C4-C35D704F9DEE}"/>
              </a:ext>
            </a:extLst>
          </p:cNvPr>
          <p:cNvSpPr/>
          <p:nvPr/>
        </p:nvSpPr>
        <p:spPr>
          <a:xfrm rot="16200000">
            <a:off x="6307076" y="2936974"/>
            <a:ext cx="319018" cy="590505"/>
          </a:xfrm>
          <a:prstGeom prst="downArrow">
            <a:avLst>
              <a:gd name="adj1" fmla="val 30567"/>
              <a:gd name="adj2" fmla="val 50000"/>
            </a:avLst>
          </a:prstGeom>
          <a:solidFill>
            <a:schemeClr val="bg1">
              <a:lumMod val="95000"/>
            </a:schemeClr>
          </a:solidFill>
          <a:ln w="1905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TextBox 54">
            <a:extLst>
              <a:ext uri="{FF2B5EF4-FFF2-40B4-BE49-F238E27FC236}">
                <a16:creationId xmlns:a16="http://schemas.microsoft.com/office/drawing/2014/main" id="{A0BCE89E-ACDF-D6AA-FD32-ECBF1E77DA5F}"/>
              </a:ext>
            </a:extLst>
          </p:cNvPr>
          <p:cNvSpPr txBox="1"/>
          <p:nvPr/>
        </p:nvSpPr>
        <p:spPr>
          <a:xfrm>
            <a:off x="5647713" y="2588647"/>
            <a:ext cx="1690976" cy="369332"/>
          </a:xfrm>
          <a:prstGeom prst="rect">
            <a:avLst/>
          </a:prstGeom>
          <a:noFill/>
        </p:spPr>
        <p:txBody>
          <a:bodyPr wrap="none" rtlCol="0">
            <a:spAutoFit/>
          </a:bodyPr>
          <a:lstStyle/>
          <a:p>
            <a:r>
              <a:rPr lang="en-US" dirty="0"/>
              <a:t>Fail simple test</a:t>
            </a:r>
          </a:p>
        </p:txBody>
      </p:sp>
      <p:grpSp>
        <p:nvGrpSpPr>
          <p:cNvPr id="3087" name="Group 3086">
            <a:extLst>
              <a:ext uri="{FF2B5EF4-FFF2-40B4-BE49-F238E27FC236}">
                <a16:creationId xmlns:a16="http://schemas.microsoft.com/office/drawing/2014/main" id="{8C866CA7-47CE-5933-A062-F50CC49B0DB8}"/>
              </a:ext>
            </a:extLst>
          </p:cNvPr>
          <p:cNvGrpSpPr/>
          <p:nvPr/>
        </p:nvGrpSpPr>
        <p:grpSpPr>
          <a:xfrm>
            <a:off x="1186757" y="1819500"/>
            <a:ext cx="3892456" cy="2699090"/>
            <a:chOff x="1036072" y="1403347"/>
            <a:chExt cx="3892456" cy="2699090"/>
          </a:xfrm>
        </p:grpSpPr>
        <p:grpSp>
          <p:nvGrpSpPr>
            <p:cNvPr id="3083" name="Group 3082">
              <a:extLst>
                <a:ext uri="{FF2B5EF4-FFF2-40B4-BE49-F238E27FC236}">
                  <a16:creationId xmlns:a16="http://schemas.microsoft.com/office/drawing/2014/main" id="{2C111397-545C-D1B8-C0D5-CCEF1155657A}"/>
                </a:ext>
              </a:extLst>
            </p:cNvPr>
            <p:cNvGrpSpPr/>
            <p:nvPr/>
          </p:nvGrpSpPr>
          <p:grpSpPr>
            <a:xfrm>
              <a:off x="1036072" y="1403347"/>
              <a:ext cx="3892456" cy="2699090"/>
              <a:chOff x="1036072" y="1403347"/>
              <a:chExt cx="3892456" cy="2699090"/>
            </a:xfrm>
          </p:grpSpPr>
          <p:sp>
            <p:nvSpPr>
              <p:cNvPr id="43" name="TextBox 42">
                <a:extLst>
                  <a:ext uri="{FF2B5EF4-FFF2-40B4-BE49-F238E27FC236}">
                    <a16:creationId xmlns:a16="http://schemas.microsoft.com/office/drawing/2014/main" id="{EAC8AA10-3443-ED17-3997-72E528B4F0E3}"/>
                  </a:ext>
                </a:extLst>
              </p:cNvPr>
              <p:cNvSpPr txBox="1"/>
              <p:nvPr/>
            </p:nvSpPr>
            <p:spPr>
              <a:xfrm>
                <a:off x="2823044" y="1403347"/>
                <a:ext cx="1705660" cy="369332"/>
              </a:xfrm>
              <a:prstGeom prst="rect">
                <a:avLst/>
              </a:prstGeom>
              <a:noFill/>
            </p:spPr>
            <p:txBody>
              <a:bodyPr wrap="none" rtlCol="0">
                <a:spAutoFit/>
              </a:bodyPr>
              <a:lstStyle/>
              <a:p>
                <a:r>
                  <a:rPr lang="en-US" dirty="0"/>
                  <a:t>100,000 tokens</a:t>
                </a:r>
              </a:p>
            </p:txBody>
          </p:sp>
          <p:grpSp>
            <p:nvGrpSpPr>
              <p:cNvPr id="3081" name="Group 3080">
                <a:extLst>
                  <a:ext uri="{FF2B5EF4-FFF2-40B4-BE49-F238E27FC236}">
                    <a16:creationId xmlns:a16="http://schemas.microsoft.com/office/drawing/2014/main" id="{60CC14C1-2830-96D1-2E65-5B58C32B180A}"/>
                  </a:ext>
                </a:extLst>
              </p:cNvPr>
              <p:cNvGrpSpPr/>
              <p:nvPr/>
            </p:nvGrpSpPr>
            <p:grpSpPr>
              <a:xfrm>
                <a:off x="1036072" y="1772679"/>
                <a:ext cx="3892456" cy="2329758"/>
                <a:chOff x="1036072" y="1772679"/>
                <a:chExt cx="3892456" cy="2329758"/>
              </a:xfrm>
            </p:grpSpPr>
            <p:pic>
              <p:nvPicPr>
                <p:cNvPr id="3076" name="Picture 4" descr="Gallery free icons designed by Freepik">
                  <a:extLst>
                    <a:ext uri="{FF2B5EF4-FFF2-40B4-BE49-F238E27FC236}">
                      <a16:creationId xmlns:a16="http://schemas.microsoft.com/office/drawing/2014/main" id="{72421E73-6491-AC46-5C21-995C268B6B7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60428" y="3453051"/>
                  <a:ext cx="649386" cy="649386"/>
                </a:xfrm>
                <a:prstGeom prst="rect">
                  <a:avLst/>
                </a:prstGeom>
                <a:noFill/>
                <a:extLst>
                  <a:ext uri="{909E8E84-426E-40DD-AFC4-6F175D3DCCD1}">
                    <a14:hiddenFill xmlns:a14="http://schemas.microsoft.com/office/drawing/2010/main">
                      <a:solidFill>
                        <a:srgbClr val="FFFFFF"/>
                      </a:solidFill>
                    </a14:hiddenFill>
                  </a:ext>
                </a:extLst>
              </p:spPr>
            </p:pic>
            <p:sp>
              <p:nvSpPr>
                <p:cNvPr id="9" name="Rounded Rectangle 8">
                  <a:extLst>
                    <a:ext uri="{FF2B5EF4-FFF2-40B4-BE49-F238E27FC236}">
                      <a16:creationId xmlns:a16="http://schemas.microsoft.com/office/drawing/2014/main" id="{499AEBE6-F911-9861-ABEC-A7BEDE6C929F}"/>
                    </a:ext>
                  </a:extLst>
                </p:cNvPr>
                <p:cNvSpPr/>
                <p:nvPr/>
              </p:nvSpPr>
              <p:spPr>
                <a:xfrm>
                  <a:off x="1036072" y="3037487"/>
                  <a:ext cx="1298097" cy="337843"/>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tx1"/>
                      </a:solidFill>
                    </a:rPr>
                    <a:t>Vision Enc</a:t>
                  </a:r>
                </a:p>
              </p:txBody>
            </p:sp>
            <p:sp>
              <p:nvSpPr>
                <p:cNvPr id="10" name="Rectangle 9">
                  <a:extLst>
                    <a:ext uri="{FF2B5EF4-FFF2-40B4-BE49-F238E27FC236}">
                      <a16:creationId xmlns:a16="http://schemas.microsoft.com/office/drawing/2014/main" id="{CA4A4B6A-5FB7-0BED-9BDA-A92646CD6E6A}"/>
                    </a:ext>
                  </a:extLst>
                </p:cNvPr>
                <p:cNvSpPr/>
                <p:nvPr/>
              </p:nvSpPr>
              <p:spPr>
                <a:xfrm>
                  <a:off x="1086648" y="2740631"/>
                  <a:ext cx="113288" cy="105197"/>
                </a:xfrm>
                <a:prstGeom prst="rect">
                  <a:avLst/>
                </a:prstGeom>
                <a:solidFill>
                  <a:srgbClr val="F5E5FA"/>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13E48DE-B07B-52FD-4420-A13013E86E94}"/>
                    </a:ext>
                  </a:extLst>
                </p:cNvPr>
                <p:cNvSpPr/>
                <p:nvPr/>
              </p:nvSpPr>
              <p:spPr>
                <a:xfrm>
                  <a:off x="1303784" y="2740630"/>
                  <a:ext cx="113288" cy="105197"/>
                </a:xfrm>
                <a:prstGeom prst="rect">
                  <a:avLst/>
                </a:prstGeom>
                <a:solidFill>
                  <a:srgbClr val="F5E5FA"/>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E4752DE-FA47-1DB7-5FDE-77B2D004A0F2}"/>
                    </a:ext>
                  </a:extLst>
                </p:cNvPr>
                <p:cNvSpPr/>
                <p:nvPr/>
              </p:nvSpPr>
              <p:spPr>
                <a:xfrm>
                  <a:off x="1515526" y="2740629"/>
                  <a:ext cx="113288" cy="105197"/>
                </a:xfrm>
                <a:prstGeom prst="rect">
                  <a:avLst/>
                </a:prstGeom>
                <a:solidFill>
                  <a:srgbClr val="F5E5FA"/>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3327E17-5502-9D68-91EE-D99F689533DC}"/>
                    </a:ext>
                  </a:extLst>
                </p:cNvPr>
                <p:cNvSpPr/>
                <p:nvPr/>
              </p:nvSpPr>
              <p:spPr>
                <a:xfrm>
                  <a:off x="1736034" y="2740628"/>
                  <a:ext cx="113288" cy="105197"/>
                </a:xfrm>
                <a:prstGeom prst="rect">
                  <a:avLst/>
                </a:prstGeom>
                <a:solidFill>
                  <a:srgbClr val="F5E5FA"/>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ounded Rectangle 14">
                  <a:extLst>
                    <a:ext uri="{FF2B5EF4-FFF2-40B4-BE49-F238E27FC236}">
                      <a16:creationId xmlns:a16="http://schemas.microsoft.com/office/drawing/2014/main" id="{CA89F6EE-DD07-9ABF-8448-EC1A09F63E92}"/>
                    </a:ext>
                  </a:extLst>
                </p:cNvPr>
                <p:cNvSpPr/>
                <p:nvPr/>
              </p:nvSpPr>
              <p:spPr>
                <a:xfrm>
                  <a:off x="1044351" y="2261342"/>
                  <a:ext cx="3884177" cy="337843"/>
                </a:xfrm>
                <a:prstGeom prst="roundRect">
                  <a:avLst/>
                </a:prstGeom>
                <a:solidFill>
                  <a:srgbClr val="F9F9F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tx1"/>
                      </a:solidFill>
                    </a:rPr>
                    <a:t>Vision Enc</a:t>
                  </a:r>
                </a:p>
              </p:txBody>
            </p:sp>
            <p:sp>
              <p:nvSpPr>
                <p:cNvPr id="16" name="Rectangle 15">
                  <a:extLst>
                    <a:ext uri="{FF2B5EF4-FFF2-40B4-BE49-F238E27FC236}">
                      <a16:creationId xmlns:a16="http://schemas.microsoft.com/office/drawing/2014/main" id="{CCB57628-4061-0F48-5219-0E2B128E013B}"/>
                    </a:ext>
                  </a:extLst>
                </p:cNvPr>
                <p:cNvSpPr/>
                <p:nvPr/>
              </p:nvSpPr>
              <p:spPr>
                <a:xfrm>
                  <a:off x="1953170" y="2740627"/>
                  <a:ext cx="113288" cy="105197"/>
                </a:xfrm>
                <a:prstGeom prst="rect">
                  <a:avLst/>
                </a:prstGeom>
                <a:solidFill>
                  <a:srgbClr val="F5E5FA"/>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F838C1BD-1429-2D36-DC8F-A41081E9FF22}"/>
                    </a:ext>
                  </a:extLst>
                </p:cNvPr>
                <p:cNvSpPr/>
                <p:nvPr/>
              </p:nvSpPr>
              <p:spPr>
                <a:xfrm>
                  <a:off x="2182445" y="2740626"/>
                  <a:ext cx="113288" cy="105197"/>
                </a:xfrm>
                <a:prstGeom prst="rect">
                  <a:avLst/>
                </a:prstGeom>
                <a:solidFill>
                  <a:srgbClr val="F5E5FA"/>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1D0E91AF-76CB-0581-2ECA-EDD45CFC3EAA}"/>
                    </a:ext>
                  </a:extLst>
                </p:cNvPr>
                <p:cNvSpPr txBox="1"/>
                <p:nvPr/>
              </p:nvSpPr>
              <p:spPr>
                <a:xfrm>
                  <a:off x="2382048" y="2631408"/>
                  <a:ext cx="1393074" cy="369332"/>
                </a:xfrm>
                <a:prstGeom prst="rect">
                  <a:avLst/>
                </a:prstGeom>
                <a:noFill/>
              </p:spPr>
              <p:txBody>
                <a:bodyPr wrap="none" rtlCol="0">
                  <a:spAutoFit/>
                </a:bodyPr>
                <a:lstStyle/>
                <a:p>
                  <a:r>
                    <a:rPr lang="en-US" dirty="0"/>
                    <a:t>1000 tokens</a:t>
                  </a:r>
                </a:p>
              </p:txBody>
            </p:sp>
            <p:sp>
              <p:nvSpPr>
                <p:cNvPr id="25" name="Rectangle 24">
                  <a:extLst>
                    <a:ext uri="{FF2B5EF4-FFF2-40B4-BE49-F238E27FC236}">
                      <a16:creationId xmlns:a16="http://schemas.microsoft.com/office/drawing/2014/main" id="{A6187884-7673-B2B9-AD58-B5437C071113}"/>
                    </a:ext>
                  </a:extLst>
                </p:cNvPr>
                <p:cNvSpPr/>
                <p:nvPr/>
              </p:nvSpPr>
              <p:spPr>
                <a:xfrm>
                  <a:off x="2492620" y="2067302"/>
                  <a:ext cx="113288" cy="105197"/>
                </a:xfrm>
                <a:prstGeom prst="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272EB23A-3581-B75D-9003-4F8954E4E386}"/>
                    </a:ext>
                  </a:extLst>
                </p:cNvPr>
                <p:cNvSpPr/>
                <p:nvPr/>
              </p:nvSpPr>
              <p:spPr>
                <a:xfrm>
                  <a:off x="2709756" y="2067301"/>
                  <a:ext cx="113288" cy="105197"/>
                </a:xfrm>
                <a:prstGeom prst="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B48D636C-9805-BA40-0083-4F1343C13D13}"/>
                    </a:ext>
                  </a:extLst>
                </p:cNvPr>
                <p:cNvSpPr/>
                <p:nvPr/>
              </p:nvSpPr>
              <p:spPr>
                <a:xfrm>
                  <a:off x="2921498" y="2067300"/>
                  <a:ext cx="113288" cy="105197"/>
                </a:xfrm>
                <a:prstGeom prst="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10B6E7AF-949E-6BBF-DF11-3B0E165F0F2F}"/>
                    </a:ext>
                  </a:extLst>
                </p:cNvPr>
                <p:cNvSpPr/>
                <p:nvPr/>
              </p:nvSpPr>
              <p:spPr>
                <a:xfrm>
                  <a:off x="3142006" y="2067299"/>
                  <a:ext cx="113288" cy="105197"/>
                </a:xfrm>
                <a:prstGeom prst="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05E15CB0-FBA8-C4AA-2E1E-629708BBE08B}"/>
                    </a:ext>
                  </a:extLst>
                </p:cNvPr>
                <p:cNvSpPr/>
                <p:nvPr/>
              </p:nvSpPr>
              <p:spPr>
                <a:xfrm>
                  <a:off x="3359142" y="2067298"/>
                  <a:ext cx="113288" cy="105197"/>
                </a:xfrm>
                <a:prstGeom prst="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93C64F83-BDA8-0283-8C0F-236A673090F9}"/>
                    </a:ext>
                  </a:extLst>
                </p:cNvPr>
                <p:cNvSpPr/>
                <p:nvPr/>
              </p:nvSpPr>
              <p:spPr>
                <a:xfrm>
                  <a:off x="3588417" y="2067297"/>
                  <a:ext cx="113288" cy="105197"/>
                </a:xfrm>
                <a:prstGeom prst="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8A9AB526-B4C1-AF25-6E91-38A5722B99CF}"/>
                    </a:ext>
                  </a:extLst>
                </p:cNvPr>
                <p:cNvSpPr/>
                <p:nvPr/>
              </p:nvSpPr>
              <p:spPr>
                <a:xfrm>
                  <a:off x="3823794" y="2067302"/>
                  <a:ext cx="113288" cy="105197"/>
                </a:xfrm>
                <a:prstGeom prst="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AC9FE984-8A26-5098-B533-BD60543D98A6}"/>
                    </a:ext>
                  </a:extLst>
                </p:cNvPr>
                <p:cNvSpPr/>
                <p:nvPr/>
              </p:nvSpPr>
              <p:spPr>
                <a:xfrm>
                  <a:off x="4040930" y="2067301"/>
                  <a:ext cx="113288" cy="105197"/>
                </a:xfrm>
                <a:prstGeom prst="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D53879C6-FF8F-31C3-61A3-253C18777A52}"/>
                    </a:ext>
                  </a:extLst>
                </p:cNvPr>
                <p:cNvSpPr/>
                <p:nvPr/>
              </p:nvSpPr>
              <p:spPr>
                <a:xfrm>
                  <a:off x="4252672" y="2067300"/>
                  <a:ext cx="113288" cy="105197"/>
                </a:xfrm>
                <a:prstGeom prst="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138B8D8D-F8B3-5DF6-864C-7E561D31836D}"/>
                    </a:ext>
                  </a:extLst>
                </p:cNvPr>
                <p:cNvSpPr/>
                <p:nvPr/>
              </p:nvSpPr>
              <p:spPr>
                <a:xfrm>
                  <a:off x="4473180" y="2067299"/>
                  <a:ext cx="113288" cy="105197"/>
                </a:xfrm>
                <a:prstGeom prst="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D43B6A11-387C-C3DE-C7EF-D7E567478959}"/>
                    </a:ext>
                  </a:extLst>
                </p:cNvPr>
                <p:cNvSpPr/>
                <p:nvPr/>
              </p:nvSpPr>
              <p:spPr>
                <a:xfrm>
                  <a:off x="4690316" y="2067298"/>
                  <a:ext cx="113288" cy="105197"/>
                </a:xfrm>
                <a:prstGeom prst="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ight Brace 43">
                  <a:extLst>
                    <a:ext uri="{FF2B5EF4-FFF2-40B4-BE49-F238E27FC236}">
                      <a16:creationId xmlns:a16="http://schemas.microsoft.com/office/drawing/2014/main" id="{3B8A7FA1-7178-B0F7-483F-3F452F629B83}"/>
                    </a:ext>
                  </a:extLst>
                </p:cNvPr>
                <p:cNvSpPr/>
                <p:nvPr/>
              </p:nvSpPr>
              <p:spPr>
                <a:xfrm rot="16200000">
                  <a:off x="3537023" y="741504"/>
                  <a:ext cx="201305" cy="2263656"/>
                </a:xfrm>
                <a:prstGeom prst="rightBrace">
                  <a:avLst/>
                </a:prstGeom>
                <a:ln w="12700">
                  <a:solidFill>
                    <a:schemeClr val="tx1">
                      <a:lumMod val="50000"/>
                      <a:lumOff val="50000"/>
                    </a:schemeClr>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grpSp>
        </p:grpSp>
        <p:sp>
          <p:nvSpPr>
            <p:cNvPr id="3085" name="TextBox 3084">
              <a:extLst>
                <a:ext uri="{FF2B5EF4-FFF2-40B4-BE49-F238E27FC236}">
                  <a16:creationId xmlns:a16="http://schemas.microsoft.com/office/drawing/2014/main" id="{83F3729B-C8F2-175A-68E2-3F15D5C14187}"/>
                </a:ext>
              </a:extLst>
            </p:cNvPr>
            <p:cNvSpPr txBox="1"/>
            <p:nvPr/>
          </p:nvSpPr>
          <p:spPr>
            <a:xfrm>
              <a:off x="2642298" y="3577361"/>
              <a:ext cx="1819729" cy="369332"/>
            </a:xfrm>
            <a:prstGeom prst="rect">
              <a:avLst/>
            </a:prstGeom>
            <a:noFill/>
          </p:spPr>
          <p:txBody>
            <a:bodyPr wrap="none" rtlCol="0">
              <a:spAutoFit/>
            </a:bodyPr>
            <a:lstStyle/>
            <a:p>
              <a:r>
                <a:rPr lang="en-US" dirty="0"/>
                <a:t>Reasoning VLMs</a:t>
              </a:r>
            </a:p>
          </p:txBody>
        </p:sp>
      </p:grpSp>
      <p:sp>
        <p:nvSpPr>
          <p:cNvPr id="5" name="TextBox 4">
            <a:extLst>
              <a:ext uri="{FF2B5EF4-FFF2-40B4-BE49-F238E27FC236}">
                <a16:creationId xmlns:a16="http://schemas.microsoft.com/office/drawing/2014/main" id="{802636B1-EE61-D932-E2B4-77EA578CB059}"/>
              </a:ext>
            </a:extLst>
          </p:cNvPr>
          <p:cNvSpPr txBox="1"/>
          <p:nvPr/>
        </p:nvSpPr>
        <p:spPr>
          <a:xfrm>
            <a:off x="838200" y="6350304"/>
            <a:ext cx="9768840" cy="276999"/>
          </a:xfrm>
          <a:prstGeom prst="rect">
            <a:avLst/>
          </a:prstGeom>
          <a:noFill/>
        </p:spPr>
        <p:txBody>
          <a:bodyPr wrap="square">
            <a:spAutoFit/>
          </a:bodyPr>
          <a:lstStyle/>
          <a:p>
            <a:r>
              <a:rPr lang="en-US" sz="1200" dirty="0" err="1"/>
              <a:t>Rahmanzadehgervi</a:t>
            </a:r>
            <a:r>
              <a:rPr lang="en-US" sz="1200" dirty="0"/>
              <a:t>, </a:t>
            </a:r>
            <a:r>
              <a:rPr lang="en-US" sz="1200" dirty="0" err="1"/>
              <a:t>Pooyan</a:t>
            </a:r>
            <a:r>
              <a:rPr lang="en-US" sz="1200" dirty="0"/>
              <a:t>, et al. "Vision language models are blind." Proceedings of the Asian Conference on Computer Vision. 2024.</a:t>
            </a:r>
          </a:p>
        </p:txBody>
      </p:sp>
      <p:sp>
        <p:nvSpPr>
          <p:cNvPr id="6" name="TextBox 5">
            <a:extLst>
              <a:ext uri="{FF2B5EF4-FFF2-40B4-BE49-F238E27FC236}">
                <a16:creationId xmlns:a16="http://schemas.microsoft.com/office/drawing/2014/main" id="{2BF99D04-0DE4-E50C-F058-20EACAA0E542}"/>
              </a:ext>
            </a:extLst>
          </p:cNvPr>
          <p:cNvSpPr txBox="1"/>
          <p:nvPr/>
        </p:nvSpPr>
        <p:spPr>
          <a:xfrm>
            <a:off x="3817910" y="4927828"/>
            <a:ext cx="3995334" cy="646331"/>
          </a:xfrm>
          <a:prstGeom prst="rect">
            <a:avLst/>
          </a:prstGeom>
          <a:solidFill>
            <a:srgbClr val="F8F4F2"/>
          </a:solidFill>
          <a:ln>
            <a:solidFill>
              <a:schemeClr val="tx1">
                <a:lumMod val="50000"/>
                <a:lumOff val="50000"/>
              </a:schemeClr>
            </a:solidFill>
          </a:ln>
        </p:spPr>
        <p:txBody>
          <a:bodyPr wrap="square" rtlCol="0">
            <a:spAutoFit/>
          </a:bodyPr>
          <a:lstStyle/>
          <a:p>
            <a:r>
              <a:rPr lang="en-US" dirty="0"/>
              <a:t>Can we put more reasoning effort in the pixel space?</a:t>
            </a:r>
          </a:p>
        </p:txBody>
      </p:sp>
    </p:spTree>
    <p:extLst>
      <p:ext uri="{BB962C8B-B14F-4D97-AF65-F5344CB8AC3E}">
        <p14:creationId xmlns:p14="http://schemas.microsoft.com/office/powerpoint/2010/main" val="34905322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08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4"/>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3"/>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 grpId="0" animBg="1"/>
      <p:bldP spid="55" grpId="0"/>
      <p:bldP spid="6" grpId="0" animBg="1"/>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3772AD-8883-06D4-FAA0-A647BDB3B730}"/>
              </a:ext>
            </a:extLst>
          </p:cNvPr>
          <p:cNvSpPr>
            <a:spLocks noGrp="1"/>
          </p:cNvSpPr>
          <p:nvPr>
            <p:ph type="title"/>
          </p:nvPr>
        </p:nvSpPr>
        <p:spPr/>
        <p:txBody>
          <a:bodyPr/>
          <a:lstStyle/>
          <a:p>
            <a:r>
              <a:rPr lang="en-US" dirty="0"/>
              <a:t>Interactive Reasoning in Pixel Space</a:t>
            </a:r>
          </a:p>
        </p:txBody>
      </p:sp>
      <p:sp>
        <p:nvSpPr>
          <p:cNvPr id="4" name="Slide Number Placeholder 3">
            <a:extLst>
              <a:ext uri="{FF2B5EF4-FFF2-40B4-BE49-F238E27FC236}">
                <a16:creationId xmlns:a16="http://schemas.microsoft.com/office/drawing/2014/main" id="{A4F3C7D3-EEB2-E84D-B850-B703FFDF18AC}"/>
              </a:ext>
            </a:extLst>
          </p:cNvPr>
          <p:cNvSpPr>
            <a:spLocks noGrp="1"/>
          </p:cNvSpPr>
          <p:nvPr>
            <p:ph type="sldNum" sz="quarter" idx="12"/>
          </p:nvPr>
        </p:nvSpPr>
        <p:spPr/>
        <p:txBody>
          <a:bodyPr/>
          <a:lstStyle/>
          <a:p>
            <a:fld id="{BA64772F-E81F-0045-92B8-B93AB4530561}" type="slidenum">
              <a:rPr lang="en-US" smtClean="0"/>
              <a:t>64</a:t>
            </a:fld>
            <a:endParaRPr lang="en-US"/>
          </a:p>
        </p:txBody>
      </p:sp>
      <p:pic>
        <p:nvPicPr>
          <p:cNvPr id="7" name="Picture 4" descr="Gallery free icons designed by Freepik">
            <a:extLst>
              <a:ext uri="{FF2B5EF4-FFF2-40B4-BE49-F238E27FC236}">
                <a16:creationId xmlns:a16="http://schemas.microsoft.com/office/drawing/2014/main" id="{BA960868-4D97-CF2D-8C09-DFB936A9A1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36563" y="1889574"/>
            <a:ext cx="649386" cy="649386"/>
          </a:xfrm>
          <a:prstGeom prst="rect">
            <a:avLst/>
          </a:prstGeom>
          <a:noFill/>
          <a:extLst>
            <a:ext uri="{909E8E84-426E-40DD-AFC4-6F175D3DCCD1}">
              <a14:hiddenFill xmlns:a14="http://schemas.microsoft.com/office/drawing/2010/main">
                <a:solidFill>
                  <a:srgbClr val="FFFFFF"/>
                </a:solidFill>
              </a14:hiddenFill>
            </a:ext>
          </a:extLst>
        </p:spPr>
      </p:pic>
      <p:cxnSp>
        <p:nvCxnSpPr>
          <p:cNvPr id="8" name="Straight Arrow Connector 7">
            <a:extLst>
              <a:ext uri="{FF2B5EF4-FFF2-40B4-BE49-F238E27FC236}">
                <a16:creationId xmlns:a16="http://schemas.microsoft.com/office/drawing/2014/main" id="{CB63F8B8-D786-8696-A160-E70B66C025DC}"/>
              </a:ext>
            </a:extLst>
          </p:cNvPr>
          <p:cNvCxnSpPr>
            <a:cxnSpLocks/>
            <a:stCxn id="7" idx="2"/>
            <a:endCxn id="19" idx="0"/>
          </p:cNvCxnSpPr>
          <p:nvPr/>
        </p:nvCxnSpPr>
        <p:spPr>
          <a:xfrm>
            <a:off x="2061256" y="2538960"/>
            <a:ext cx="0" cy="553181"/>
          </a:xfrm>
          <a:prstGeom prst="straightConnector1">
            <a:avLst/>
          </a:prstGeom>
          <a:ln w="12700">
            <a:solidFill>
              <a:schemeClr val="tx1"/>
            </a:solidFill>
            <a:tailEnd type="triangle"/>
          </a:ln>
        </p:spPr>
        <p:style>
          <a:lnRef idx="2">
            <a:schemeClr val="accent1"/>
          </a:lnRef>
          <a:fillRef idx="0">
            <a:schemeClr val="accent1"/>
          </a:fillRef>
          <a:effectRef idx="1">
            <a:schemeClr val="accent1"/>
          </a:effectRef>
          <a:fontRef idx="minor">
            <a:schemeClr val="tx1"/>
          </a:fontRef>
        </p:style>
      </p:cxnSp>
      <p:pic>
        <p:nvPicPr>
          <p:cNvPr id="9" name="Picture 10" descr="Image segmentation detailed overview [Updated 2024] | SuperAnnotate">
            <a:extLst>
              <a:ext uri="{FF2B5EF4-FFF2-40B4-BE49-F238E27FC236}">
                <a16:creationId xmlns:a16="http://schemas.microsoft.com/office/drawing/2014/main" id="{C04FF1ED-DC60-C5C8-C5C3-534789D0677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18585" y="1475269"/>
            <a:ext cx="1823559" cy="1297180"/>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20" descr="Image Detection, Recognition, And Classification With Machine Learning">
            <a:extLst>
              <a:ext uri="{FF2B5EF4-FFF2-40B4-BE49-F238E27FC236}">
                <a16:creationId xmlns:a16="http://schemas.microsoft.com/office/drawing/2014/main" id="{C0549B89-4765-F0DA-7CC1-BDF51D4CA4E6}"/>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33810"/>
          <a:stretch/>
        </p:blipFill>
        <p:spPr bwMode="auto">
          <a:xfrm>
            <a:off x="4318585" y="3227315"/>
            <a:ext cx="1823558" cy="1377514"/>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30" descr="Optical Flow - Everything You Need to Know in 2025 - viso.ai">
            <a:extLst>
              <a:ext uri="{FF2B5EF4-FFF2-40B4-BE49-F238E27FC236}">
                <a16:creationId xmlns:a16="http://schemas.microsoft.com/office/drawing/2014/main" id="{F1F105D8-2387-E756-46F7-95A201D7514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318585" y="5059695"/>
            <a:ext cx="1823558" cy="1026081"/>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18" descr="A network of dots and lines&#10;&#10;Description automatically generated">
            <a:extLst>
              <a:ext uri="{FF2B5EF4-FFF2-40B4-BE49-F238E27FC236}">
                <a16:creationId xmlns:a16="http://schemas.microsoft.com/office/drawing/2014/main" id="{68708AA7-EFC7-84DF-8B53-925C6CF70187}"/>
              </a:ext>
            </a:extLst>
          </p:cNvPr>
          <p:cNvPicPr>
            <a:picLocks noChangeAspect="1"/>
          </p:cNvPicPr>
          <p:nvPr/>
        </p:nvPicPr>
        <p:blipFill>
          <a:blip r:embed="rId7"/>
          <a:stretch>
            <a:fillRect/>
          </a:stretch>
        </p:blipFill>
        <p:spPr>
          <a:xfrm>
            <a:off x="838200" y="3092141"/>
            <a:ext cx="2446112" cy="1297180"/>
          </a:xfrm>
          <a:prstGeom prst="rect">
            <a:avLst/>
          </a:prstGeom>
        </p:spPr>
      </p:pic>
      <p:pic>
        <p:nvPicPr>
          <p:cNvPr id="4100" name="Picture 4" descr="How to Use Google Lens: Unlock the Power of Visual Search">
            <a:extLst>
              <a:ext uri="{FF2B5EF4-FFF2-40B4-BE49-F238E27FC236}">
                <a16:creationId xmlns:a16="http://schemas.microsoft.com/office/drawing/2014/main" id="{25E44F5C-CA23-93D1-17CF-AFDCB8F2E002}"/>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7907" r="9283"/>
          <a:stretch/>
        </p:blipFill>
        <p:spPr bwMode="auto">
          <a:xfrm>
            <a:off x="6802228" y="1475269"/>
            <a:ext cx="1935678" cy="1297180"/>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NeRF: Neural Radiance Fields">
            <a:extLst>
              <a:ext uri="{FF2B5EF4-FFF2-40B4-BE49-F238E27FC236}">
                <a16:creationId xmlns:a16="http://schemas.microsoft.com/office/drawing/2014/main" id="{B245F914-12E7-C3CC-FF80-7AD1A4D04C53}"/>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802229" y="3227316"/>
            <a:ext cx="4341120" cy="1377514"/>
          </a:xfrm>
          <a:prstGeom prst="rect">
            <a:avLst/>
          </a:prstGeom>
          <a:noFill/>
          <a:ln>
            <a:solidFill>
              <a:schemeClr val="tx1">
                <a:lumMod val="50000"/>
                <a:lumOff val="50000"/>
              </a:schemeClr>
            </a:solidFill>
          </a:ln>
          <a:extLst>
            <a:ext uri="{909E8E84-426E-40DD-AFC4-6F175D3DCCD1}">
              <a14:hiddenFill xmlns:a14="http://schemas.microsoft.com/office/drawing/2010/main">
                <a:solidFill>
                  <a:srgbClr val="FFFFFF"/>
                </a:solidFill>
              </a14:hiddenFill>
            </a:ext>
          </a:extLst>
        </p:spPr>
      </p:pic>
      <p:sp>
        <p:nvSpPr>
          <p:cNvPr id="23" name="TextBox 22">
            <a:extLst>
              <a:ext uri="{FF2B5EF4-FFF2-40B4-BE49-F238E27FC236}">
                <a16:creationId xmlns:a16="http://schemas.microsoft.com/office/drawing/2014/main" id="{786C3700-E395-A183-0EE6-1981316CEDF2}"/>
              </a:ext>
            </a:extLst>
          </p:cNvPr>
          <p:cNvSpPr txBox="1"/>
          <p:nvPr/>
        </p:nvSpPr>
        <p:spPr>
          <a:xfrm>
            <a:off x="1283671" y="1531038"/>
            <a:ext cx="1555169" cy="369332"/>
          </a:xfrm>
          <a:prstGeom prst="rect">
            <a:avLst/>
          </a:prstGeom>
          <a:noFill/>
        </p:spPr>
        <p:txBody>
          <a:bodyPr wrap="none" rtlCol="0">
            <a:spAutoFit/>
          </a:bodyPr>
          <a:lstStyle/>
          <a:p>
            <a:r>
              <a:rPr lang="en-US" dirty="0"/>
              <a:t>Image/Videos</a:t>
            </a:r>
          </a:p>
        </p:txBody>
      </p:sp>
      <p:sp>
        <p:nvSpPr>
          <p:cNvPr id="24" name="Left Brace 23">
            <a:extLst>
              <a:ext uri="{FF2B5EF4-FFF2-40B4-BE49-F238E27FC236}">
                <a16:creationId xmlns:a16="http://schemas.microsoft.com/office/drawing/2014/main" id="{649CBBCF-B3F8-624B-4B73-8EC273CD142D}"/>
              </a:ext>
            </a:extLst>
          </p:cNvPr>
          <p:cNvSpPr/>
          <p:nvPr/>
        </p:nvSpPr>
        <p:spPr>
          <a:xfrm>
            <a:off x="3661627" y="1953196"/>
            <a:ext cx="471583" cy="3669157"/>
          </a:xfrm>
          <a:prstGeom prst="leftBrace">
            <a:avLst>
              <a:gd name="adj1" fmla="val 8333"/>
              <a:gd name="adj2" fmla="val 50324"/>
            </a:avLst>
          </a:prstGeom>
          <a:ln>
            <a:solidFill>
              <a:schemeClr val="tx1">
                <a:lumMod val="50000"/>
                <a:lumOff val="50000"/>
              </a:schemeClr>
            </a:solidFill>
            <a:prstDash val="sysDot"/>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25" name="TextBox 24">
            <a:extLst>
              <a:ext uri="{FF2B5EF4-FFF2-40B4-BE49-F238E27FC236}">
                <a16:creationId xmlns:a16="http://schemas.microsoft.com/office/drawing/2014/main" id="{7DC7E0A0-91B7-D94B-410F-B7D3E862748D}"/>
              </a:ext>
            </a:extLst>
          </p:cNvPr>
          <p:cNvSpPr txBox="1"/>
          <p:nvPr/>
        </p:nvSpPr>
        <p:spPr>
          <a:xfrm>
            <a:off x="4647287" y="4604829"/>
            <a:ext cx="1166153" cy="369332"/>
          </a:xfrm>
          <a:prstGeom prst="rect">
            <a:avLst/>
          </a:prstGeom>
          <a:noFill/>
        </p:spPr>
        <p:txBody>
          <a:bodyPr wrap="none" rtlCol="0">
            <a:spAutoFit/>
          </a:bodyPr>
          <a:lstStyle/>
          <a:p>
            <a:r>
              <a:rPr lang="en-US" dirty="0"/>
              <a:t>Detection</a:t>
            </a:r>
          </a:p>
        </p:txBody>
      </p:sp>
      <p:sp>
        <p:nvSpPr>
          <p:cNvPr id="26" name="TextBox 25">
            <a:extLst>
              <a:ext uri="{FF2B5EF4-FFF2-40B4-BE49-F238E27FC236}">
                <a16:creationId xmlns:a16="http://schemas.microsoft.com/office/drawing/2014/main" id="{D3EC0D5D-26A8-73DD-B537-56C4E11312AA}"/>
              </a:ext>
            </a:extLst>
          </p:cNvPr>
          <p:cNvSpPr txBox="1"/>
          <p:nvPr/>
        </p:nvSpPr>
        <p:spPr>
          <a:xfrm>
            <a:off x="4464322" y="2770115"/>
            <a:ext cx="1573123" cy="369332"/>
          </a:xfrm>
          <a:prstGeom prst="rect">
            <a:avLst/>
          </a:prstGeom>
          <a:noFill/>
        </p:spPr>
        <p:txBody>
          <a:bodyPr wrap="none" rtlCol="0">
            <a:spAutoFit/>
          </a:bodyPr>
          <a:lstStyle/>
          <a:p>
            <a:r>
              <a:rPr lang="en-US" dirty="0"/>
              <a:t>Segmentation</a:t>
            </a:r>
          </a:p>
        </p:txBody>
      </p:sp>
      <p:sp>
        <p:nvSpPr>
          <p:cNvPr id="27" name="TextBox 26">
            <a:extLst>
              <a:ext uri="{FF2B5EF4-FFF2-40B4-BE49-F238E27FC236}">
                <a16:creationId xmlns:a16="http://schemas.microsoft.com/office/drawing/2014/main" id="{B927E8F0-81D8-2563-E288-2227FB1BC6A7}"/>
              </a:ext>
            </a:extLst>
          </p:cNvPr>
          <p:cNvSpPr txBox="1"/>
          <p:nvPr/>
        </p:nvSpPr>
        <p:spPr>
          <a:xfrm>
            <a:off x="4727469" y="6123543"/>
            <a:ext cx="1005788" cy="369332"/>
          </a:xfrm>
          <a:prstGeom prst="rect">
            <a:avLst/>
          </a:prstGeom>
          <a:noFill/>
        </p:spPr>
        <p:txBody>
          <a:bodyPr wrap="none" rtlCol="0">
            <a:spAutoFit/>
          </a:bodyPr>
          <a:lstStyle/>
          <a:p>
            <a:r>
              <a:rPr lang="en-US" dirty="0"/>
              <a:t>Tracking</a:t>
            </a:r>
          </a:p>
        </p:txBody>
      </p:sp>
      <p:sp>
        <p:nvSpPr>
          <p:cNvPr id="28" name="TextBox 27">
            <a:extLst>
              <a:ext uri="{FF2B5EF4-FFF2-40B4-BE49-F238E27FC236}">
                <a16:creationId xmlns:a16="http://schemas.microsoft.com/office/drawing/2014/main" id="{15A3B286-EDD5-7AA1-76CF-248BF3A4DDF8}"/>
              </a:ext>
            </a:extLst>
          </p:cNvPr>
          <p:cNvSpPr txBox="1"/>
          <p:nvPr/>
        </p:nvSpPr>
        <p:spPr>
          <a:xfrm>
            <a:off x="6996788" y="2770115"/>
            <a:ext cx="1540806" cy="369332"/>
          </a:xfrm>
          <a:prstGeom prst="rect">
            <a:avLst/>
          </a:prstGeom>
          <a:noFill/>
        </p:spPr>
        <p:txBody>
          <a:bodyPr wrap="none" rtlCol="0">
            <a:spAutoFit/>
          </a:bodyPr>
          <a:lstStyle/>
          <a:p>
            <a:r>
              <a:rPr lang="en-US" dirty="0"/>
              <a:t>Image Search</a:t>
            </a:r>
          </a:p>
        </p:txBody>
      </p:sp>
      <p:sp>
        <p:nvSpPr>
          <p:cNvPr id="30" name="TextBox 29">
            <a:extLst>
              <a:ext uri="{FF2B5EF4-FFF2-40B4-BE49-F238E27FC236}">
                <a16:creationId xmlns:a16="http://schemas.microsoft.com/office/drawing/2014/main" id="{58B88B55-FB6A-3EAE-3BEA-5076998E0D43}"/>
              </a:ext>
            </a:extLst>
          </p:cNvPr>
          <p:cNvSpPr txBox="1"/>
          <p:nvPr/>
        </p:nvSpPr>
        <p:spPr>
          <a:xfrm>
            <a:off x="8389712" y="4604829"/>
            <a:ext cx="731290" cy="369332"/>
          </a:xfrm>
          <a:prstGeom prst="rect">
            <a:avLst/>
          </a:prstGeom>
          <a:noFill/>
        </p:spPr>
        <p:txBody>
          <a:bodyPr wrap="none" rtlCol="0">
            <a:spAutoFit/>
          </a:bodyPr>
          <a:lstStyle/>
          <a:p>
            <a:r>
              <a:rPr lang="en-US" dirty="0" err="1"/>
              <a:t>NeRF</a:t>
            </a:r>
            <a:endParaRPr lang="en-US" dirty="0"/>
          </a:p>
        </p:txBody>
      </p:sp>
      <p:pic>
        <p:nvPicPr>
          <p:cNvPr id="4106" name="Picture 10" descr="On the Importance of Stereo for Accurate Depth Estimation: An Efficient  Semi-Supervised Deep Neural Network Approach | Research">
            <a:extLst>
              <a:ext uri="{FF2B5EF4-FFF2-40B4-BE49-F238E27FC236}">
                <a16:creationId xmlns:a16="http://schemas.microsoft.com/office/drawing/2014/main" id="{8B3F2A5C-D825-0E46-2067-1A894919FF29}"/>
              </a:ext>
            </a:extLst>
          </p:cNvPr>
          <p:cNvPicPr>
            <a:picLocks noChangeAspect="1" noChangeArrowheads="1"/>
          </p:cNvPicPr>
          <p:nvPr/>
        </p:nvPicPr>
        <p:blipFill rotWithShape="1">
          <a:blip r:embed="rId10">
            <a:extLst>
              <a:ext uri="{28A0092B-C50C-407E-A947-70E740481C1C}">
                <a14:useLocalDpi xmlns:a14="http://schemas.microsoft.com/office/drawing/2010/main" val="0"/>
              </a:ext>
            </a:extLst>
          </a:blip>
          <a:srcRect t="53036"/>
          <a:stretch/>
        </p:blipFill>
        <p:spPr bwMode="auto">
          <a:xfrm>
            <a:off x="6840028" y="5147563"/>
            <a:ext cx="3099367" cy="938213"/>
          </a:xfrm>
          <a:prstGeom prst="rect">
            <a:avLst/>
          </a:prstGeom>
          <a:noFill/>
          <a:extLst>
            <a:ext uri="{909E8E84-426E-40DD-AFC4-6F175D3DCCD1}">
              <a14:hiddenFill xmlns:a14="http://schemas.microsoft.com/office/drawing/2010/main">
                <a:solidFill>
                  <a:srgbClr val="FFFFFF"/>
                </a:solidFill>
              </a14:hiddenFill>
            </a:ext>
          </a:extLst>
        </p:spPr>
      </p:pic>
      <p:sp>
        <p:nvSpPr>
          <p:cNvPr id="31" name="TextBox 30">
            <a:extLst>
              <a:ext uri="{FF2B5EF4-FFF2-40B4-BE49-F238E27FC236}">
                <a16:creationId xmlns:a16="http://schemas.microsoft.com/office/drawing/2014/main" id="{0BF48987-F730-6340-18A4-AFD4672DAF10}"/>
              </a:ext>
            </a:extLst>
          </p:cNvPr>
          <p:cNvSpPr txBox="1"/>
          <p:nvPr/>
        </p:nvSpPr>
        <p:spPr>
          <a:xfrm>
            <a:off x="7432654" y="6123543"/>
            <a:ext cx="1914114" cy="369332"/>
          </a:xfrm>
          <a:prstGeom prst="rect">
            <a:avLst/>
          </a:prstGeom>
          <a:noFill/>
        </p:spPr>
        <p:txBody>
          <a:bodyPr wrap="none" rtlCol="0">
            <a:spAutoFit/>
          </a:bodyPr>
          <a:lstStyle/>
          <a:p>
            <a:r>
              <a:rPr lang="en-US" dirty="0"/>
              <a:t>Depth Estimation</a:t>
            </a:r>
          </a:p>
        </p:txBody>
      </p:sp>
      <p:pic>
        <p:nvPicPr>
          <p:cNvPr id="4108" name="Picture 12" descr="Free AI Outpainting: Extend Images with AI">
            <a:extLst>
              <a:ext uri="{FF2B5EF4-FFF2-40B4-BE49-F238E27FC236}">
                <a16:creationId xmlns:a16="http://schemas.microsoft.com/office/drawing/2014/main" id="{99275205-1CB5-63BD-F9D3-7796BC127B6A}"/>
              </a:ext>
            </a:extLst>
          </p:cNvPr>
          <p:cNvPicPr>
            <a:picLocks noChangeAspect="1" noChangeArrowheads="1"/>
          </p:cNvPicPr>
          <p:nvPr/>
        </p:nvPicPr>
        <p:blipFill rotWithShape="1">
          <a:blip r:embed="rId11">
            <a:extLst>
              <a:ext uri="{28A0092B-C50C-407E-A947-70E740481C1C}">
                <a14:useLocalDpi xmlns:a14="http://schemas.microsoft.com/office/drawing/2010/main" val="0"/>
              </a:ext>
            </a:extLst>
          </a:blip>
          <a:srcRect l="39219" t="5693" r="3688" b="6759"/>
          <a:stretch/>
        </p:blipFill>
        <p:spPr bwMode="auto">
          <a:xfrm>
            <a:off x="9346768" y="1469679"/>
            <a:ext cx="1503389" cy="1297180"/>
          </a:xfrm>
          <a:prstGeom prst="rect">
            <a:avLst/>
          </a:prstGeom>
          <a:noFill/>
          <a:extLst>
            <a:ext uri="{909E8E84-426E-40DD-AFC4-6F175D3DCCD1}">
              <a14:hiddenFill xmlns:a14="http://schemas.microsoft.com/office/drawing/2010/main">
                <a:solidFill>
                  <a:srgbClr val="FFFFFF"/>
                </a:solidFill>
              </a14:hiddenFill>
            </a:ext>
          </a:extLst>
        </p:spPr>
      </p:pic>
      <p:sp>
        <p:nvSpPr>
          <p:cNvPr id="32" name="TextBox 31">
            <a:extLst>
              <a:ext uri="{FF2B5EF4-FFF2-40B4-BE49-F238E27FC236}">
                <a16:creationId xmlns:a16="http://schemas.microsoft.com/office/drawing/2014/main" id="{4E616A6A-F46F-9754-2B73-E1E575D70072}"/>
              </a:ext>
            </a:extLst>
          </p:cNvPr>
          <p:cNvSpPr txBox="1"/>
          <p:nvPr/>
        </p:nvSpPr>
        <p:spPr>
          <a:xfrm>
            <a:off x="9437449" y="2766859"/>
            <a:ext cx="1436547" cy="369332"/>
          </a:xfrm>
          <a:prstGeom prst="rect">
            <a:avLst/>
          </a:prstGeom>
          <a:noFill/>
        </p:spPr>
        <p:txBody>
          <a:bodyPr wrap="none" rtlCol="0">
            <a:spAutoFit/>
          </a:bodyPr>
          <a:lstStyle/>
          <a:p>
            <a:r>
              <a:rPr lang="en-US" dirty="0"/>
              <a:t>Out-painting</a:t>
            </a:r>
          </a:p>
        </p:txBody>
      </p:sp>
      <p:pic>
        <p:nvPicPr>
          <p:cNvPr id="4110" name="Picture 14">
            <a:extLst>
              <a:ext uri="{FF2B5EF4-FFF2-40B4-BE49-F238E27FC236}">
                <a16:creationId xmlns:a16="http://schemas.microsoft.com/office/drawing/2014/main" id="{377C3FB3-5312-0751-7454-931773432FFE}"/>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3283141" y="3719949"/>
            <a:ext cx="385614" cy="5782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029536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7"/>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4100"/>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102"/>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30"/>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4106"/>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31"/>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108"/>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3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p:bldP spid="26" grpId="0"/>
      <p:bldP spid="27" grpId="0"/>
      <p:bldP spid="28" grpId="0"/>
      <p:bldP spid="30" grpId="0"/>
      <p:bldP spid="31" grpId="0"/>
      <p:bldP spid="32" grpId="0"/>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8FC09A-DAB3-2EE3-5704-70F48EA2C92B}"/>
              </a:ext>
            </a:extLst>
          </p:cNvPr>
          <p:cNvSpPr>
            <a:spLocks noGrp="1"/>
          </p:cNvSpPr>
          <p:nvPr>
            <p:ph type="title"/>
          </p:nvPr>
        </p:nvSpPr>
        <p:spPr/>
        <p:txBody>
          <a:bodyPr/>
          <a:lstStyle/>
          <a:p>
            <a:r>
              <a:rPr lang="en-US" dirty="0"/>
              <a:t>Neural-Symbolic Visual Generation</a:t>
            </a:r>
          </a:p>
        </p:txBody>
      </p:sp>
      <p:sp>
        <p:nvSpPr>
          <p:cNvPr id="4" name="Slide Number Placeholder 3">
            <a:extLst>
              <a:ext uri="{FF2B5EF4-FFF2-40B4-BE49-F238E27FC236}">
                <a16:creationId xmlns:a16="http://schemas.microsoft.com/office/drawing/2014/main" id="{EDFD89CB-2612-1C32-D5C0-8417DF0551AA}"/>
              </a:ext>
            </a:extLst>
          </p:cNvPr>
          <p:cNvSpPr>
            <a:spLocks noGrp="1"/>
          </p:cNvSpPr>
          <p:nvPr>
            <p:ph type="sldNum" sz="quarter" idx="12"/>
          </p:nvPr>
        </p:nvSpPr>
        <p:spPr/>
        <p:txBody>
          <a:bodyPr/>
          <a:lstStyle/>
          <a:p>
            <a:fld id="{BA64772F-E81F-0045-92B8-B93AB4530561}" type="slidenum">
              <a:rPr lang="en-US" smtClean="0"/>
              <a:t>65</a:t>
            </a:fld>
            <a:endParaRPr lang="en-US"/>
          </a:p>
        </p:txBody>
      </p:sp>
      <p:pic>
        <p:nvPicPr>
          <p:cNvPr id="9227" name="Picture 11" descr="icon in google slides">
            <a:extLst>
              <a:ext uri="{FF2B5EF4-FFF2-40B4-BE49-F238E27FC236}">
                <a16:creationId xmlns:a16="http://schemas.microsoft.com/office/drawing/2014/main" id="{A65CE66D-B206-8276-6CBF-7F0D5B1E9D0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36138" y="1886581"/>
            <a:ext cx="1798444" cy="1798444"/>
          </a:xfrm>
          <a:prstGeom prst="rect">
            <a:avLst/>
          </a:prstGeom>
          <a:noFill/>
          <a:extLst>
            <a:ext uri="{909E8E84-426E-40DD-AFC4-6F175D3DCCD1}">
              <a14:hiddenFill xmlns:a14="http://schemas.microsoft.com/office/drawing/2010/main">
                <a:solidFill>
                  <a:srgbClr val="FFFFFF"/>
                </a:solidFill>
              </a14:hiddenFill>
            </a:ext>
          </a:extLst>
        </p:spPr>
      </p:pic>
      <p:pic>
        <p:nvPicPr>
          <p:cNvPr id="9233" name="Picture 17" descr="Report icons for free download | Freepik">
            <a:extLst>
              <a:ext uri="{FF2B5EF4-FFF2-40B4-BE49-F238E27FC236}">
                <a16:creationId xmlns:a16="http://schemas.microsoft.com/office/drawing/2014/main" id="{A78B21CE-E539-006D-A872-092C808CBA6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85021" y="2106857"/>
            <a:ext cx="1440365" cy="1440365"/>
          </a:xfrm>
          <a:prstGeom prst="rect">
            <a:avLst/>
          </a:prstGeom>
          <a:noFill/>
          <a:extLst>
            <a:ext uri="{909E8E84-426E-40DD-AFC4-6F175D3DCCD1}">
              <a14:hiddenFill xmlns:a14="http://schemas.microsoft.com/office/drawing/2010/main">
                <a:solidFill>
                  <a:srgbClr val="FFFFFF"/>
                </a:solidFill>
              </a14:hiddenFill>
            </a:ext>
          </a:extLst>
        </p:spPr>
      </p:pic>
      <p:pic>
        <p:nvPicPr>
          <p:cNvPr id="9235" name="Picture 19" descr="Diagram - Free marketing icons">
            <a:extLst>
              <a:ext uri="{FF2B5EF4-FFF2-40B4-BE49-F238E27FC236}">
                <a16:creationId xmlns:a16="http://schemas.microsoft.com/office/drawing/2014/main" id="{F1B5D631-C5C0-DDC7-1C44-AE7D5CFB53C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13978" y="3671744"/>
            <a:ext cx="1415818" cy="1415818"/>
          </a:xfrm>
          <a:prstGeom prst="rect">
            <a:avLst/>
          </a:prstGeom>
          <a:noFill/>
          <a:extLst>
            <a:ext uri="{909E8E84-426E-40DD-AFC4-6F175D3DCCD1}">
              <a14:hiddenFill xmlns:a14="http://schemas.microsoft.com/office/drawing/2010/main">
                <a:solidFill>
                  <a:srgbClr val="FFFFFF"/>
                </a:solidFill>
              </a14:hiddenFill>
            </a:ext>
          </a:extLst>
        </p:spPr>
      </p:pic>
      <p:pic>
        <p:nvPicPr>
          <p:cNvPr id="9237" name="Picture 21" descr="Flyer - Free logo icons">
            <a:extLst>
              <a:ext uri="{FF2B5EF4-FFF2-40B4-BE49-F238E27FC236}">
                <a16:creationId xmlns:a16="http://schemas.microsoft.com/office/drawing/2014/main" id="{DC6407BC-2AF4-B38A-91E9-055F799EFBA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52521" y="3835334"/>
            <a:ext cx="1272866" cy="1272866"/>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365B7A3E-A109-68B5-5377-F682A964F316}"/>
              </a:ext>
            </a:extLst>
          </p:cNvPr>
          <p:cNvSpPr txBox="1"/>
          <p:nvPr/>
        </p:nvSpPr>
        <p:spPr>
          <a:xfrm>
            <a:off x="4883644" y="5449112"/>
            <a:ext cx="3101875" cy="369332"/>
          </a:xfrm>
          <a:prstGeom prst="rect">
            <a:avLst/>
          </a:prstGeom>
          <a:noFill/>
        </p:spPr>
        <p:txBody>
          <a:bodyPr wrap="none" rtlCol="0">
            <a:spAutoFit/>
          </a:bodyPr>
          <a:lstStyle/>
          <a:p>
            <a:r>
              <a:rPr lang="en-US" dirty="0" err="1"/>
              <a:t>UnNatural</a:t>
            </a:r>
            <a:r>
              <a:rPr lang="en-US" dirty="0"/>
              <a:t> Image Generation</a:t>
            </a:r>
          </a:p>
        </p:txBody>
      </p:sp>
      <p:sp>
        <p:nvSpPr>
          <p:cNvPr id="8" name="Rounded Rectangle 7">
            <a:extLst>
              <a:ext uri="{FF2B5EF4-FFF2-40B4-BE49-F238E27FC236}">
                <a16:creationId xmlns:a16="http://schemas.microsoft.com/office/drawing/2014/main" id="{E96870AD-0FB4-5A30-E2A8-BDD955C23684}"/>
              </a:ext>
            </a:extLst>
          </p:cNvPr>
          <p:cNvSpPr/>
          <p:nvPr/>
        </p:nvSpPr>
        <p:spPr>
          <a:xfrm>
            <a:off x="4636138" y="1886581"/>
            <a:ext cx="3499588" cy="3372276"/>
          </a:xfrm>
          <a:prstGeom prst="roundRect">
            <a:avLst>
              <a:gd name="adj" fmla="val 10384"/>
            </a:avLst>
          </a:prstGeom>
          <a:noFill/>
          <a:ln>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41" name="Picture 25" descr="Data Visualization - Insights with Matplotlib - Learn by Insight...">
            <a:extLst>
              <a:ext uri="{FF2B5EF4-FFF2-40B4-BE49-F238E27FC236}">
                <a16:creationId xmlns:a16="http://schemas.microsoft.com/office/drawing/2014/main" id="{8D63DA6D-A523-5B8B-8087-93D6F512F35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33364" y="3034597"/>
            <a:ext cx="1538888" cy="369333"/>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descr="A screenshot of a computer&#10;&#10;Description automatically generated">
            <a:extLst>
              <a:ext uri="{FF2B5EF4-FFF2-40B4-BE49-F238E27FC236}">
                <a16:creationId xmlns:a16="http://schemas.microsoft.com/office/drawing/2014/main" id="{4964D02C-706A-ACA3-74B9-A5C50C4F51CC}"/>
              </a:ext>
            </a:extLst>
          </p:cNvPr>
          <p:cNvPicPr>
            <a:picLocks noChangeAspect="1"/>
          </p:cNvPicPr>
          <p:nvPr/>
        </p:nvPicPr>
        <p:blipFill rotWithShape="1">
          <a:blip r:embed="rId7"/>
          <a:srcRect l="25809" r="24188" b="38973"/>
          <a:stretch/>
        </p:blipFill>
        <p:spPr>
          <a:xfrm>
            <a:off x="1033364" y="3422142"/>
            <a:ext cx="1290352" cy="508635"/>
          </a:xfrm>
          <a:prstGeom prst="rect">
            <a:avLst/>
          </a:prstGeom>
        </p:spPr>
      </p:pic>
      <p:sp>
        <p:nvSpPr>
          <p:cNvPr id="10" name="Right Arrow 9">
            <a:extLst>
              <a:ext uri="{FF2B5EF4-FFF2-40B4-BE49-F238E27FC236}">
                <a16:creationId xmlns:a16="http://schemas.microsoft.com/office/drawing/2014/main" id="{46E60918-131E-CF95-4371-F60CC6A66C0C}"/>
              </a:ext>
            </a:extLst>
          </p:cNvPr>
          <p:cNvSpPr/>
          <p:nvPr/>
        </p:nvSpPr>
        <p:spPr>
          <a:xfrm>
            <a:off x="2911873" y="3582736"/>
            <a:ext cx="1285303" cy="264911"/>
          </a:xfrm>
          <a:prstGeom prst="rightArrow">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TextBox 10">
            <a:extLst>
              <a:ext uri="{FF2B5EF4-FFF2-40B4-BE49-F238E27FC236}">
                <a16:creationId xmlns:a16="http://schemas.microsoft.com/office/drawing/2014/main" id="{12AFB1CA-00AF-E1BE-CD1C-55D1123E42E0}"/>
              </a:ext>
            </a:extLst>
          </p:cNvPr>
          <p:cNvSpPr txBox="1"/>
          <p:nvPr/>
        </p:nvSpPr>
        <p:spPr>
          <a:xfrm>
            <a:off x="2746490" y="3153976"/>
            <a:ext cx="1609800" cy="369332"/>
          </a:xfrm>
          <a:prstGeom prst="rect">
            <a:avLst/>
          </a:prstGeom>
          <a:noFill/>
        </p:spPr>
        <p:txBody>
          <a:bodyPr wrap="none" rtlCol="0">
            <a:spAutoFit/>
          </a:bodyPr>
          <a:lstStyle/>
          <a:p>
            <a:r>
              <a:rPr lang="en-US" dirty="0"/>
              <a:t>High precision</a:t>
            </a:r>
          </a:p>
        </p:txBody>
      </p:sp>
      <p:pic>
        <p:nvPicPr>
          <p:cNvPr id="9243" name="Picture 27" descr="DALL-E 3 logo transparent PNG - StickPNG">
            <a:extLst>
              <a:ext uri="{FF2B5EF4-FFF2-40B4-BE49-F238E27FC236}">
                <a16:creationId xmlns:a16="http://schemas.microsoft.com/office/drawing/2014/main" id="{29961CA0-BB2F-AEE6-94FD-43203723875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0209602" y="3153976"/>
            <a:ext cx="1144198" cy="1129010"/>
          </a:xfrm>
          <a:prstGeom prst="rect">
            <a:avLst/>
          </a:prstGeom>
          <a:noFill/>
          <a:extLst>
            <a:ext uri="{909E8E84-426E-40DD-AFC4-6F175D3DCCD1}">
              <a14:hiddenFill xmlns:a14="http://schemas.microsoft.com/office/drawing/2010/main">
                <a:solidFill>
                  <a:srgbClr val="FFFFFF"/>
                </a:solidFill>
              </a14:hiddenFill>
            </a:ext>
          </a:extLst>
        </p:spPr>
      </p:pic>
      <p:sp>
        <p:nvSpPr>
          <p:cNvPr id="13" name="Right Arrow 12">
            <a:extLst>
              <a:ext uri="{FF2B5EF4-FFF2-40B4-BE49-F238E27FC236}">
                <a16:creationId xmlns:a16="http://schemas.microsoft.com/office/drawing/2014/main" id="{F2ACEB05-C5E0-3698-0311-53A1C7CA8C92}"/>
              </a:ext>
            </a:extLst>
          </p:cNvPr>
          <p:cNvSpPr/>
          <p:nvPr/>
        </p:nvSpPr>
        <p:spPr>
          <a:xfrm rot="10800000">
            <a:off x="8498407" y="3582735"/>
            <a:ext cx="1285303" cy="264911"/>
          </a:xfrm>
          <a:prstGeom prst="rightArrow">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extBox 13">
            <a:extLst>
              <a:ext uri="{FF2B5EF4-FFF2-40B4-BE49-F238E27FC236}">
                <a16:creationId xmlns:a16="http://schemas.microsoft.com/office/drawing/2014/main" id="{818FAEB7-3B5C-7769-5B97-E3C69E86F257}"/>
              </a:ext>
            </a:extLst>
          </p:cNvPr>
          <p:cNvSpPr txBox="1"/>
          <p:nvPr/>
        </p:nvSpPr>
        <p:spPr>
          <a:xfrm>
            <a:off x="2746490" y="3943455"/>
            <a:ext cx="1728935" cy="369332"/>
          </a:xfrm>
          <a:prstGeom prst="rect">
            <a:avLst/>
          </a:prstGeom>
          <a:noFill/>
        </p:spPr>
        <p:txBody>
          <a:bodyPr wrap="none" rtlCol="0">
            <a:spAutoFit/>
          </a:bodyPr>
          <a:lstStyle/>
          <a:p>
            <a:r>
              <a:rPr lang="en-US" dirty="0"/>
              <a:t>Text, Structures</a:t>
            </a:r>
          </a:p>
        </p:txBody>
      </p:sp>
      <p:sp>
        <p:nvSpPr>
          <p:cNvPr id="15" name="TextBox 14">
            <a:extLst>
              <a:ext uri="{FF2B5EF4-FFF2-40B4-BE49-F238E27FC236}">
                <a16:creationId xmlns:a16="http://schemas.microsoft.com/office/drawing/2014/main" id="{5EE67DEB-713E-B2E7-CDB4-1C25D1B1A480}"/>
              </a:ext>
            </a:extLst>
          </p:cNvPr>
          <p:cNvSpPr txBox="1"/>
          <p:nvPr/>
        </p:nvSpPr>
        <p:spPr>
          <a:xfrm>
            <a:off x="8452929" y="3985285"/>
            <a:ext cx="1465466" cy="369332"/>
          </a:xfrm>
          <a:prstGeom prst="rect">
            <a:avLst/>
          </a:prstGeom>
          <a:noFill/>
        </p:spPr>
        <p:txBody>
          <a:bodyPr wrap="none" rtlCol="0">
            <a:spAutoFit/>
          </a:bodyPr>
          <a:lstStyle/>
          <a:p>
            <a:r>
              <a:rPr lang="en-US" dirty="0"/>
              <a:t>Visual Scene</a:t>
            </a:r>
          </a:p>
        </p:txBody>
      </p:sp>
      <p:sp>
        <p:nvSpPr>
          <p:cNvPr id="16" name="TextBox 15">
            <a:extLst>
              <a:ext uri="{FF2B5EF4-FFF2-40B4-BE49-F238E27FC236}">
                <a16:creationId xmlns:a16="http://schemas.microsoft.com/office/drawing/2014/main" id="{4655DE4F-3E2C-E324-FBC2-1FE42DC569F2}"/>
              </a:ext>
            </a:extLst>
          </p:cNvPr>
          <p:cNvSpPr txBox="1"/>
          <p:nvPr/>
        </p:nvSpPr>
        <p:spPr>
          <a:xfrm>
            <a:off x="8371771" y="3155961"/>
            <a:ext cx="1731821" cy="369332"/>
          </a:xfrm>
          <a:prstGeom prst="rect">
            <a:avLst/>
          </a:prstGeom>
          <a:noFill/>
        </p:spPr>
        <p:txBody>
          <a:bodyPr wrap="none" rtlCol="0">
            <a:spAutoFit/>
          </a:bodyPr>
          <a:lstStyle/>
          <a:p>
            <a:r>
              <a:rPr lang="en-US" dirty="0"/>
              <a:t>High aesthetics</a:t>
            </a:r>
          </a:p>
        </p:txBody>
      </p:sp>
      <p:pic>
        <p:nvPicPr>
          <p:cNvPr id="9245" name="Picture 29" descr="The wonders of TikZ – Dots and arrows">
            <a:extLst>
              <a:ext uri="{FF2B5EF4-FFF2-40B4-BE49-F238E27FC236}">
                <a16:creationId xmlns:a16="http://schemas.microsoft.com/office/drawing/2014/main" id="{5FB4301C-3A6A-820E-8CA3-88BC6EB6D4CC}"/>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033364" y="3948990"/>
            <a:ext cx="717377" cy="3339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47611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241"/>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1"/>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9245"/>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9243"/>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5"/>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p:bldP spid="13" grpId="0" animBg="1"/>
      <p:bldP spid="14" grpId="0"/>
      <p:bldP spid="15" grpId="0"/>
      <p:bldP spid="16" grpId="0"/>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FE3BFE-63CC-8E0D-5C7C-DB224C4D36FF}"/>
              </a:ext>
            </a:extLst>
          </p:cNvPr>
          <p:cNvSpPr>
            <a:spLocks noGrp="1"/>
          </p:cNvSpPr>
          <p:nvPr>
            <p:ph type="title"/>
          </p:nvPr>
        </p:nvSpPr>
        <p:spPr/>
        <p:txBody>
          <a:bodyPr/>
          <a:lstStyle/>
          <a:p>
            <a:r>
              <a:rPr lang="en-US" dirty="0"/>
              <a:t>Acknowledgement</a:t>
            </a:r>
          </a:p>
        </p:txBody>
      </p:sp>
      <p:sp>
        <p:nvSpPr>
          <p:cNvPr id="5" name="Slide Number Placeholder 4">
            <a:extLst>
              <a:ext uri="{FF2B5EF4-FFF2-40B4-BE49-F238E27FC236}">
                <a16:creationId xmlns:a16="http://schemas.microsoft.com/office/drawing/2014/main" id="{EACF60B0-C345-A7DA-A5FC-F71087C7F07F}"/>
              </a:ext>
            </a:extLst>
          </p:cNvPr>
          <p:cNvSpPr>
            <a:spLocks noGrp="1"/>
          </p:cNvSpPr>
          <p:nvPr>
            <p:ph type="sldNum" sz="quarter" idx="12"/>
          </p:nvPr>
        </p:nvSpPr>
        <p:spPr/>
        <p:txBody>
          <a:bodyPr/>
          <a:lstStyle/>
          <a:p>
            <a:fld id="{BA64772F-E81F-0045-92B8-B93AB4530561}" type="slidenum">
              <a:rPr lang="en-US" smtClean="0"/>
              <a:t>66</a:t>
            </a:fld>
            <a:endParaRPr lang="en-US"/>
          </a:p>
        </p:txBody>
      </p:sp>
      <p:pic>
        <p:nvPicPr>
          <p:cNvPr id="6" name="Picture 8" descr="xiangyue9607 (Xiang Yue) · GitHub">
            <a:extLst>
              <a:ext uri="{FF2B5EF4-FFF2-40B4-BE49-F238E27FC236}">
                <a16:creationId xmlns:a16="http://schemas.microsoft.com/office/drawing/2014/main" id="{84E5F5F4-D85E-5DC3-90DB-6F60516B6E5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1866" y="1969611"/>
            <a:ext cx="986459" cy="986459"/>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10" descr="Hexiang Hu">
            <a:extLst>
              <a:ext uri="{FF2B5EF4-FFF2-40B4-BE49-F238E27FC236}">
                <a16:creationId xmlns:a16="http://schemas.microsoft.com/office/drawing/2014/main" id="{E768ED8B-AC40-1DF7-DB3E-C1D45A5E7BA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9756" y="1969612"/>
            <a:ext cx="986459" cy="986459"/>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12" descr="Dongfu Jiang (姜东甫)">
            <a:extLst>
              <a:ext uri="{FF2B5EF4-FFF2-40B4-BE49-F238E27FC236}">
                <a16:creationId xmlns:a16="http://schemas.microsoft.com/office/drawing/2014/main" id="{99D3FEEB-4EFE-216F-448A-D9B564D8336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87646" y="1959893"/>
            <a:ext cx="1058328" cy="991322"/>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16">
            <a:extLst>
              <a:ext uri="{FF2B5EF4-FFF2-40B4-BE49-F238E27FC236}">
                <a16:creationId xmlns:a16="http://schemas.microsoft.com/office/drawing/2014/main" id="{7E081BD0-6631-201E-46C1-374957C1B8D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85526" y="1965737"/>
            <a:ext cx="986459" cy="986459"/>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2">
            <a:extLst>
              <a:ext uri="{FF2B5EF4-FFF2-40B4-BE49-F238E27FC236}">
                <a16:creationId xmlns:a16="http://schemas.microsoft.com/office/drawing/2014/main" id="{081E7A4C-BFA2-4FEA-3D47-BB32DE70A9B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169482" y="1985260"/>
            <a:ext cx="991323" cy="991323"/>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Xinyi Wang">
            <a:extLst>
              <a:ext uri="{FF2B5EF4-FFF2-40B4-BE49-F238E27FC236}">
                <a16:creationId xmlns:a16="http://schemas.microsoft.com/office/drawing/2014/main" id="{CCAECFC7-0138-411B-4591-02BCE756A28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583416" y="1974475"/>
            <a:ext cx="986459" cy="986459"/>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Huan Sun « NAECON (National Aerospace &amp; Electronics Conference) 2019">
            <a:extLst>
              <a:ext uri="{FF2B5EF4-FFF2-40B4-BE49-F238E27FC236}">
                <a16:creationId xmlns:a16="http://schemas.microsoft.com/office/drawing/2014/main" id="{7AF9A64D-DD88-9BE1-A435-E701D27F50E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939747" y="4848901"/>
            <a:ext cx="986459" cy="942068"/>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a:extLst>
              <a:ext uri="{FF2B5EF4-FFF2-40B4-BE49-F238E27FC236}">
                <a16:creationId xmlns:a16="http://schemas.microsoft.com/office/drawing/2014/main" id="{0201C7B4-23CF-BF34-089E-E4D4DED59BBF}"/>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947109" y="1969611"/>
            <a:ext cx="986400" cy="986400"/>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Tianle LI">
            <a:extLst>
              <a:ext uri="{FF2B5EF4-FFF2-40B4-BE49-F238E27FC236}">
                <a16:creationId xmlns:a16="http://schemas.microsoft.com/office/drawing/2014/main" id="{6E0D17CE-B311-47FD-4B57-600938EE6502}"/>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91866" y="3327018"/>
            <a:ext cx="986400" cy="986400"/>
          </a:xfrm>
          <a:prstGeom prst="rect">
            <a:avLst/>
          </a:prstGeom>
          <a:noFill/>
          <a:extLst>
            <a:ext uri="{909E8E84-426E-40DD-AFC4-6F175D3DCCD1}">
              <a14:hiddenFill xmlns:a14="http://schemas.microsoft.com/office/drawing/2010/main">
                <a:solidFill>
                  <a:srgbClr val="FFFFFF"/>
                </a:solidFill>
              </a14:hiddenFill>
            </a:ext>
          </a:extLst>
        </p:spPr>
      </p:pic>
      <p:pic>
        <p:nvPicPr>
          <p:cNvPr id="2060" name="Picture 12" descr="Max Ku">
            <a:extLst>
              <a:ext uri="{FF2B5EF4-FFF2-40B4-BE49-F238E27FC236}">
                <a16:creationId xmlns:a16="http://schemas.microsoft.com/office/drawing/2014/main" id="{1E3BD7FD-5BEC-2CB0-E428-BBBEBD1D4BCA}"/>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2308609" y="3327018"/>
            <a:ext cx="963281" cy="986400"/>
          </a:xfrm>
          <a:prstGeom prst="rect">
            <a:avLst/>
          </a:prstGeom>
          <a:noFill/>
          <a:extLst>
            <a:ext uri="{909E8E84-426E-40DD-AFC4-6F175D3DCCD1}">
              <a14:hiddenFill xmlns:a14="http://schemas.microsoft.com/office/drawing/2010/main">
                <a:solidFill>
                  <a:srgbClr val="FFFFFF"/>
                </a:solidFill>
              </a14:hiddenFill>
            </a:ext>
          </a:extLst>
        </p:spPr>
      </p:pic>
      <p:pic>
        <p:nvPicPr>
          <p:cNvPr id="2062" name="Picture 14">
            <a:extLst>
              <a:ext uri="{FF2B5EF4-FFF2-40B4-BE49-F238E27FC236}">
                <a16:creationId xmlns:a16="http://schemas.microsoft.com/office/drawing/2014/main" id="{F6FFE1FE-B05A-D898-42E8-176CBFDB79DC}"/>
              </a:ext>
            </a:extLst>
          </p:cNvPr>
          <p:cNvPicPr>
            <a:picLocks noChangeAspect="1" noChangeArrowheads="1"/>
          </p:cNvPicPr>
          <p:nvPr/>
        </p:nvPicPr>
        <p:blipFill rotWithShape="1">
          <a:blip r:embed="rId12">
            <a:extLst>
              <a:ext uri="{28A0092B-C50C-407E-A947-70E740481C1C}">
                <a14:useLocalDpi xmlns:a14="http://schemas.microsoft.com/office/drawing/2010/main" val="0"/>
              </a:ext>
            </a:extLst>
          </a:blip>
          <a:srcRect l="1" t="16501" r="14178" b="15212"/>
          <a:stretch/>
        </p:blipFill>
        <p:spPr bwMode="auto">
          <a:xfrm>
            <a:off x="3602233" y="3327018"/>
            <a:ext cx="931209" cy="986400"/>
          </a:xfrm>
          <a:prstGeom prst="rect">
            <a:avLst/>
          </a:prstGeom>
          <a:noFill/>
          <a:extLst>
            <a:ext uri="{909E8E84-426E-40DD-AFC4-6F175D3DCCD1}">
              <a14:hiddenFill xmlns:a14="http://schemas.microsoft.com/office/drawing/2010/main">
                <a:solidFill>
                  <a:srgbClr val="FFFFFF"/>
                </a:solidFill>
              </a14:hiddenFill>
            </a:ext>
          </a:extLst>
        </p:spPr>
      </p:pic>
      <p:pic>
        <p:nvPicPr>
          <p:cNvPr id="2068" name="Picture 20" descr="Sahel Sharifymoghaddam">
            <a:extLst>
              <a:ext uri="{FF2B5EF4-FFF2-40B4-BE49-F238E27FC236}">
                <a16:creationId xmlns:a16="http://schemas.microsoft.com/office/drawing/2014/main" id="{CCA6A7FB-66E9-B881-F0C7-408BD8EB9F4E}"/>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6180528" y="3327018"/>
            <a:ext cx="986400" cy="986400"/>
          </a:xfrm>
          <a:prstGeom prst="rect">
            <a:avLst/>
          </a:prstGeom>
          <a:noFill/>
          <a:extLst>
            <a:ext uri="{909E8E84-426E-40DD-AFC4-6F175D3DCCD1}">
              <a14:hiddenFill xmlns:a14="http://schemas.microsoft.com/office/drawing/2010/main">
                <a:solidFill>
                  <a:srgbClr val="FFFFFF"/>
                </a:solidFill>
              </a14:hiddenFill>
            </a:ext>
          </a:extLst>
        </p:spPr>
      </p:pic>
      <p:pic>
        <p:nvPicPr>
          <p:cNvPr id="2070" name="Picture 22" descr="Wenwen Zhuang">
            <a:extLst>
              <a:ext uri="{FF2B5EF4-FFF2-40B4-BE49-F238E27FC236}">
                <a16:creationId xmlns:a16="http://schemas.microsoft.com/office/drawing/2014/main" id="{C29A9CA1-FF0F-3B1B-148E-1104156C7935}"/>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7497271" y="3327018"/>
            <a:ext cx="986400" cy="986400"/>
          </a:xfrm>
          <a:prstGeom prst="rect">
            <a:avLst/>
          </a:prstGeom>
          <a:noFill/>
          <a:extLst>
            <a:ext uri="{909E8E84-426E-40DD-AFC4-6F175D3DCCD1}">
              <a14:hiddenFill xmlns:a14="http://schemas.microsoft.com/office/drawing/2010/main">
                <a:solidFill>
                  <a:srgbClr val="FFFFFF"/>
                </a:solidFill>
              </a14:hiddenFill>
            </a:ext>
          </a:extLst>
        </p:spPr>
      </p:pic>
      <p:pic>
        <p:nvPicPr>
          <p:cNvPr id="2072" name="Picture 24" descr="Aaran Arulraj">
            <a:extLst>
              <a:ext uri="{FF2B5EF4-FFF2-40B4-BE49-F238E27FC236}">
                <a16:creationId xmlns:a16="http://schemas.microsoft.com/office/drawing/2014/main" id="{5B4B16C7-54DA-3774-BFA3-6B5ADD109782}"/>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4863785" y="3327018"/>
            <a:ext cx="986400" cy="986400"/>
          </a:xfrm>
          <a:prstGeom prst="rect">
            <a:avLst/>
          </a:prstGeom>
          <a:noFill/>
          <a:extLst>
            <a:ext uri="{909E8E84-426E-40DD-AFC4-6F175D3DCCD1}">
              <a14:hiddenFill xmlns:a14="http://schemas.microsoft.com/office/drawing/2010/main">
                <a:solidFill>
                  <a:srgbClr val="FFFFFF"/>
                </a:solidFill>
              </a14:hiddenFill>
            </a:ext>
          </a:extLst>
        </p:spPr>
      </p:pic>
      <p:pic>
        <p:nvPicPr>
          <p:cNvPr id="2076" name="Picture 28">
            <a:extLst>
              <a:ext uri="{FF2B5EF4-FFF2-40B4-BE49-F238E27FC236}">
                <a16:creationId xmlns:a16="http://schemas.microsoft.com/office/drawing/2014/main" id="{BB8383F3-9CBE-6DA9-8289-86CCCDDD1995}"/>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951255" y="4848901"/>
            <a:ext cx="820385" cy="942068"/>
          </a:xfrm>
          <a:prstGeom prst="rect">
            <a:avLst/>
          </a:prstGeom>
          <a:noFill/>
          <a:extLst>
            <a:ext uri="{909E8E84-426E-40DD-AFC4-6F175D3DCCD1}">
              <a14:hiddenFill xmlns:a14="http://schemas.microsoft.com/office/drawing/2010/main">
                <a:solidFill>
                  <a:srgbClr val="FFFFFF"/>
                </a:solidFill>
              </a14:hiddenFill>
            </a:ext>
          </a:extLst>
        </p:spPr>
      </p:pic>
      <p:pic>
        <p:nvPicPr>
          <p:cNvPr id="2078" name="Picture 30">
            <a:extLst>
              <a:ext uri="{FF2B5EF4-FFF2-40B4-BE49-F238E27FC236}">
                <a16:creationId xmlns:a16="http://schemas.microsoft.com/office/drawing/2014/main" id="{C0F1F007-ACA5-C988-97D8-3881E6FA1B82}"/>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2800394" y="4848901"/>
            <a:ext cx="715492" cy="942068"/>
          </a:xfrm>
          <a:prstGeom prst="rect">
            <a:avLst/>
          </a:prstGeom>
          <a:noFill/>
          <a:extLst>
            <a:ext uri="{909E8E84-426E-40DD-AFC4-6F175D3DCCD1}">
              <a14:hiddenFill xmlns:a14="http://schemas.microsoft.com/office/drawing/2010/main">
                <a:solidFill>
                  <a:srgbClr val="FFFFFF"/>
                </a:solidFill>
              </a14:hiddenFill>
            </a:ext>
          </a:extLst>
        </p:spPr>
      </p:pic>
      <p:pic>
        <p:nvPicPr>
          <p:cNvPr id="2080" name="Picture 32">
            <a:extLst>
              <a:ext uri="{FF2B5EF4-FFF2-40B4-BE49-F238E27FC236}">
                <a16:creationId xmlns:a16="http://schemas.microsoft.com/office/drawing/2014/main" id="{ED1C4CA6-A076-C420-E24E-BE00062D9DA5}"/>
              </a:ext>
            </a:extLst>
          </p:cNvPr>
          <p:cNvPicPr>
            <a:picLocks noChangeAspect="1" noChangeArrowheads="1"/>
          </p:cNvPicPr>
          <p:nvPr/>
        </p:nvPicPr>
        <p:blipFill rotWithShape="1">
          <a:blip r:embed="rId18">
            <a:extLst>
              <a:ext uri="{28A0092B-C50C-407E-A947-70E740481C1C}">
                <a14:useLocalDpi xmlns:a14="http://schemas.microsoft.com/office/drawing/2010/main" val="0"/>
              </a:ext>
            </a:extLst>
          </a:blip>
          <a:srcRect r="35799" b="43763"/>
          <a:stretch/>
        </p:blipFill>
        <p:spPr bwMode="auto">
          <a:xfrm>
            <a:off x="1927393" y="4848901"/>
            <a:ext cx="717248" cy="942068"/>
          </a:xfrm>
          <a:prstGeom prst="rect">
            <a:avLst/>
          </a:prstGeom>
          <a:noFill/>
          <a:extLst>
            <a:ext uri="{909E8E84-426E-40DD-AFC4-6F175D3DCCD1}">
              <a14:hiddenFill xmlns:a14="http://schemas.microsoft.com/office/drawing/2010/main">
                <a:solidFill>
                  <a:srgbClr val="FFFFFF"/>
                </a:solidFill>
              </a14:hiddenFill>
            </a:ext>
          </a:extLst>
        </p:spPr>
      </p:pic>
      <p:pic>
        <p:nvPicPr>
          <p:cNvPr id="2084" name="Picture 36">
            <a:extLst>
              <a:ext uri="{FF2B5EF4-FFF2-40B4-BE49-F238E27FC236}">
                <a16:creationId xmlns:a16="http://schemas.microsoft.com/office/drawing/2014/main" id="{41C77198-84BD-839B-3F20-48E7129DF852}"/>
              </a:ext>
            </a:extLst>
          </p:cNvPr>
          <p:cNvPicPr>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a:off x="8179780" y="4848901"/>
            <a:ext cx="942068" cy="942068"/>
          </a:xfrm>
          <a:prstGeom prst="rect">
            <a:avLst/>
          </a:prstGeom>
          <a:noFill/>
          <a:extLst>
            <a:ext uri="{909E8E84-426E-40DD-AFC4-6F175D3DCCD1}">
              <a14:hiddenFill xmlns:a14="http://schemas.microsoft.com/office/drawing/2010/main">
                <a:solidFill>
                  <a:srgbClr val="FFFFFF"/>
                </a:solidFill>
              </a14:hiddenFill>
            </a:ext>
          </a:extLst>
        </p:spPr>
      </p:pic>
      <p:pic>
        <p:nvPicPr>
          <p:cNvPr id="2086" name="Picture 38" descr="Site Logo">
            <a:extLst>
              <a:ext uri="{FF2B5EF4-FFF2-40B4-BE49-F238E27FC236}">
                <a16:creationId xmlns:a16="http://schemas.microsoft.com/office/drawing/2014/main" id="{8B601B07-4D58-6624-3DDE-85C1C09C6B78}"/>
              </a:ext>
            </a:extLst>
          </p:cNvPr>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9277601" y="4848901"/>
            <a:ext cx="723954" cy="942068"/>
          </a:xfrm>
          <a:prstGeom prst="rect">
            <a:avLst/>
          </a:prstGeom>
          <a:noFill/>
          <a:extLst>
            <a:ext uri="{909E8E84-426E-40DD-AFC4-6F175D3DCCD1}">
              <a14:hiddenFill xmlns:a14="http://schemas.microsoft.com/office/drawing/2010/main">
                <a:solidFill>
                  <a:srgbClr val="FFFFFF"/>
                </a:solidFill>
              </a14:hiddenFill>
            </a:ext>
          </a:extLst>
        </p:spPr>
      </p:pic>
      <p:pic>
        <p:nvPicPr>
          <p:cNvPr id="2088" name="Picture 40" descr="Zhiheng Lyu">
            <a:extLst>
              <a:ext uri="{FF2B5EF4-FFF2-40B4-BE49-F238E27FC236}">
                <a16:creationId xmlns:a16="http://schemas.microsoft.com/office/drawing/2014/main" id="{F3A26FF4-0709-64FC-EF16-2B1C6347EAD4}"/>
              </a:ext>
            </a:extLst>
          </p:cNvPr>
          <p:cNvPicPr>
            <a:picLocks noChangeAspect="1" noChangeArrowheads="1"/>
          </p:cNvPicPr>
          <p:nvPr/>
        </p:nvPicPr>
        <p:blipFill>
          <a:blip r:embed="rId21">
            <a:extLst>
              <a:ext uri="{28A0092B-C50C-407E-A947-70E740481C1C}">
                <a14:useLocalDpi xmlns:a14="http://schemas.microsoft.com/office/drawing/2010/main" val="0"/>
              </a:ext>
            </a:extLst>
          </a:blip>
          <a:srcRect/>
          <a:stretch>
            <a:fillRect/>
          </a:stretch>
        </p:blipFill>
        <p:spPr bwMode="auto">
          <a:xfrm>
            <a:off x="8814014" y="3327018"/>
            <a:ext cx="985944" cy="986400"/>
          </a:xfrm>
          <a:prstGeom prst="rect">
            <a:avLst/>
          </a:prstGeom>
          <a:noFill/>
          <a:extLst>
            <a:ext uri="{909E8E84-426E-40DD-AFC4-6F175D3DCCD1}">
              <a14:hiddenFill xmlns:a14="http://schemas.microsoft.com/office/drawing/2010/main">
                <a:solidFill>
                  <a:srgbClr val="FFFFFF"/>
                </a:solidFill>
              </a14:hiddenFill>
            </a:ext>
          </a:extLst>
        </p:spPr>
      </p:pic>
      <p:pic>
        <p:nvPicPr>
          <p:cNvPr id="2090" name="Picture 42" descr="Yejin Choi | Stanford HAI">
            <a:extLst>
              <a:ext uri="{FF2B5EF4-FFF2-40B4-BE49-F238E27FC236}">
                <a16:creationId xmlns:a16="http://schemas.microsoft.com/office/drawing/2014/main" id="{FA2C53AC-0832-9A5F-233C-36B78C0F12A4}"/>
              </a:ext>
            </a:extLst>
          </p:cNvPr>
          <p:cNvPicPr>
            <a:picLocks noChangeAspect="1" noChangeArrowheads="1"/>
          </p:cNvPicPr>
          <p:nvPr/>
        </p:nvPicPr>
        <p:blipFill>
          <a:blip r:embed="rId22">
            <a:extLst>
              <a:ext uri="{28A0092B-C50C-407E-A947-70E740481C1C}">
                <a14:useLocalDpi xmlns:a14="http://schemas.microsoft.com/office/drawing/2010/main" val="0"/>
              </a:ext>
            </a:extLst>
          </a:blip>
          <a:srcRect/>
          <a:stretch>
            <a:fillRect/>
          </a:stretch>
        </p:blipFill>
        <p:spPr bwMode="auto">
          <a:xfrm>
            <a:off x="7081959" y="4848901"/>
            <a:ext cx="942068" cy="942068"/>
          </a:xfrm>
          <a:prstGeom prst="rect">
            <a:avLst/>
          </a:prstGeom>
          <a:noFill/>
          <a:extLst>
            <a:ext uri="{909E8E84-426E-40DD-AFC4-6F175D3DCCD1}">
              <a14:hiddenFill xmlns:a14="http://schemas.microsoft.com/office/drawing/2010/main">
                <a:solidFill>
                  <a:srgbClr val="FFFFFF"/>
                </a:solidFill>
              </a14:hiddenFill>
            </a:ext>
          </a:extLst>
        </p:spPr>
      </p:pic>
      <p:pic>
        <p:nvPicPr>
          <p:cNvPr id="2094" name="Picture 46" descr="Jimmy Lin headshot">
            <a:extLst>
              <a:ext uri="{FF2B5EF4-FFF2-40B4-BE49-F238E27FC236}">
                <a16:creationId xmlns:a16="http://schemas.microsoft.com/office/drawing/2014/main" id="{6433CEDF-EA7A-1938-41FB-6202DD6E5261}"/>
              </a:ext>
            </a:extLst>
          </p:cNvPr>
          <p:cNvPicPr>
            <a:picLocks noChangeAspect="1" noChangeArrowheads="1"/>
          </p:cNvPicPr>
          <p:nvPr/>
        </p:nvPicPr>
        <p:blipFill>
          <a:blip r:embed="rId23">
            <a:extLst>
              <a:ext uri="{28A0092B-C50C-407E-A947-70E740481C1C}">
                <a14:useLocalDpi xmlns:a14="http://schemas.microsoft.com/office/drawing/2010/main" val="0"/>
              </a:ext>
            </a:extLst>
          </a:blip>
          <a:srcRect/>
          <a:stretch>
            <a:fillRect/>
          </a:stretch>
        </p:blipFill>
        <p:spPr bwMode="auto">
          <a:xfrm>
            <a:off x="4841926" y="4848901"/>
            <a:ext cx="942068" cy="942068"/>
          </a:xfrm>
          <a:prstGeom prst="rect">
            <a:avLst/>
          </a:prstGeom>
          <a:noFill/>
          <a:extLst>
            <a:ext uri="{909E8E84-426E-40DD-AFC4-6F175D3DCCD1}">
              <a14:hiddenFill xmlns:a14="http://schemas.microsoft.com/office/drawing/2010/main">
                <a:solidFill>
                  <a:srgbClr val="FFFFFF"/>
                </a:solidFill>
              </a14:hiddenFill>
            </a:ext>
          </a:extLst>
        </p:spPr>
      </p:pic>
      <p:pic>
        <p:nvPicPr>
          <p:cNvPr id="2096" name="Picture 48" descr="Yuansheng Ni - Research Assistant - University of Waterloo ...">
            <a:extLst>
              <a:ext uri="{FF2B5EF4-FFF2-40B4-BE49-F238E27FC236}">
                <a16:creationId xmlns:a16="http://schemas.microsoft.com/office/drawing/2014/main" id="{31E96F49-E2D4-E2D0-95DC-A8E014DD4E65}"/>
              </a:ext>
            </a:extLst>
          </p:cNvPr>
          <p:cNvPicPr>
            <a:picLocks noChangeAspect="1" noChangeArrowheads="1"/>
          </p:cNvPicPr>
          <p:nvPr/>
        </p:nvPicPr>
        <p:blipFill>
          <a:blip r:embed="rId24">
            <a:extLst>
              <a:ext uri="{28A0092B-C50C-407E-A947-70E740481C1C}">
                <a14:useLocalDpi xmlns:a14="http://schemas.microsoft.com/office/drawing/2010/main" val="0"/>
              </a:ext>
            </a:extLst>
          </a:blip>
          <a:srcRect/>
          <a:stretch>
            <a:fillRect/>
          </a:stretch>
        </p:blipFill>
        <p:spPr bwMode="auto">
          <a:xfrm>
            <a:off x="10130302" y="3327018"/>
            <a:ext cx="986400" cy="986400"/>
          </a:xfrm>
          <a:prstGeom prst="rect">
            <a:avLst/>
          </a:prstGeom>
          <a:noFill/>
          <a:extLst>
            <a:ext uri="{909E8E84-426E-40DD-AFC4-6F175D3DCCD1}">
              <a14:hiddenFill xmlns:a14="http://schemas.microsoft.com/office/drawing/2010/main">
                <a:solidFill>
                  <a:srgbClr val="FFFFFF"/>
                </a:solidFill>
              </a14:hiddenFill>
            </a:ext>
          </a:extLst>
        </p:spPr>
      </p:pic>
      <p:pic>
        <p:nvPicPr>
          <p:cNvPr id="2098" name="Picture 50">
            <a:extLst>
              <a:ext uri="{FF2B5EF4-FFF2-40B4-BE49-F238E27FC236}">
                <a16:creationId xmlns:a16="http://schemas.microsoft.com/office/drawing/2014/main" id="{65E61051-F46D-2A29-0676-11E43F328C2C}"/>
              </a:ext>
            </a:extLst>
          </p:cNvPr>
          <p:cNvPicPr>
            <a:picLocks noChangeAspect="1" noChangeArrowheads="1"/>
          </p:cNvPicPr>
          <p:nvPr/>
        </p:nvPicPr>
        <p:blipFill>
          <a:blip r:embed="rId25">
            <a:extLst>
              <a:ext uri="{28A0092B-C50C-407E-A947-70E740481C1C}">
                <a14:useLocalDpi xmlns:a14="http://schemas.microsoft.com/office/drawing/2010/main" val="0"/>
              </a:ext>
            </a:extLst>
          </a:blip>
          <a:srcRect/>
          <a:stretch>
            <a:fillRect/>
          </a:stretch>
        </p:blipFill>
        <p:spPr bwMode="auto">
          <a:xfrm>
            <a:off x="10157310" y="4848902"/>
            <a:ext cx="942067" cy="942067"/>
          </a:xfrm>
          <a:prstGeom prst="rect">
            <a:avLst/>
          </a:prstGeom>
          <a:noFill/>
          <a:extLst>
            <a:ext uri="{909E8E84-426E-40DD-AFC4-6F175D3DCCD1}">
              <a14:hiddenFill xmlns:a14="http://schemas.microsoft.com/office/drawing/2010/main">
                <a:solidFill>
                  <a:srgbClr val="FFFFFF"/>
                </a:solidFill>
              </a14:hiddenFill>
            </a:ext>
          </a:extLst>
        </p:spPr>
      </p:pic>
      <p:pic>
        <p:nvPicPr>
          <p:cNvPr id="2100" name="Picture 52" descr="Yu Su">
            <a:extLst>
              <a:ext uri="{FF2B5EF4-FFF2-40B4-BE49-F238E27FC236}">
                <a16:creationId xmlns:a16="http://schemas.microsoft.com/office/drawing/2014/main" id="{5F88D4B6-0E95-1A2A-78AB-95C76DA54547}"/>
              </a:ext>
            </a:extLst>
          </p:cNvPr>
          <p:cNvPicPr>
            <a:picLocks noChangeAspect="1" noChangeArrowheads="1"/>
          </p:cNvPicPr>
          <p:nvPr/>
        </p:nvPicPr>
        <p:blipFill>
          <a:blip r:embed="rId26">
            <a:extLst>
              <a:ext uri="{28A0092B-C50C-407E-A947-70E740481C1C}">
                <a14:useLocalDpi xmlns:a14="http://schemas.microsoft.com/office/drawing/2010/main" val="0"/>
              </a:ext>
            </a:extLst>
          </a:blip>
          <a:srcRect/>
          <a:stretch>
            <a:fillRect/>
          </a:stretch>
        </p:blipFill>
        <p:spPr bwMode="auto">
          <a:xfrm>
            <a:off x="3671639" y="4847769"/>
            <a:ext cx="1014534" cy="943200"/>
          </a:xfrm>
          <a:prstGeom prst="rect">
            <a:avLst/>
          </a:prstGeom>
          <a:noFill/>
          <a:extLst>
            <a:ext uri="{909E8E84-426E-40DD-AFC4-6F175D3DCCD1}">
              <a14:hiddenFill xmlns:a14="http://schemas.microsoft.com/office/drawing/2010/main">
                <a:solidFill>
                  <a:srgbClr val="FFFFFF"/>
                </a:solidFill>
              </a14:hiddenFill>
            </a:ext>
          </a:extLst>
        </p:spPr>
      </p:pic>
      <p:pic>
        <p:nvPicPr>
          <p:cNvPr id="2102" name="Picture 54" descr="Yujie Lu | Vision and Image Understanding Lab | Miguel ...">
            <a:extLst>
              <a:ext uri="{FF2B5EF4-FFF2-40B4-BE49-F238E27FC236}">
                <a16:creationId xmlns:a16="http://schemas.microsoft.com/office/drawing/2014/main" id="{DDA238B8-9814-49F2-1F4B-0A1D70BE3FCD}"/>
              </a:ext>
            </a:extLst>
          </p:cNvPr>
          <p:cNvPicPr>
            <a:picLocks noChangeAspect="1" noChangeArrowheads="1"/>
          </p:cNvPicPr>
          <p:nvPr/>
        </p:nvPicPr>
        <p:blipFill>
          <a:blip r:embed="rId27">
            <a:extLst>
              <a:ext uri="{28A0092B-C50C-407E-A947-70E740481C1C}">
                <a14:useLocalDpi xmlns:a14="http://schemas.microsoft.com/office/drawing/2010/main" val="0"/>
              </a:ext>
            </a:extLst>
          </a:blip>
          <a:srcRect/>
          <a:stretch>
            <a:fillRect/>
          </a:stretch>
        </p:blipFill>
        <p:spPr bwMode="auto">
          <a:xfrm>
            <a:off x="8871592" y="1959893"/>
            <a:ext cx="986400" cy="986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936876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21141</TotalTime>
  <Words>4432</Words>
  <Application>Microsoft Macintosh PowerPoint</Application>
  <PresentationFormat>Widescreen</PresentationFormat>
  <Paragraphs>601</Paragraphs>
  <Slides>66</Slides>
  <Notes>44</Notes>
  <HiddenSlides>0</HiddenSlides>
  <MMClips>6</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66</vt:i4>
      </vt:variant>
    </vt:vector>
  </HeadingPairs>
  <TitlesOfParts>
    <vt:vector size="74" baseType="lpstr">
      <vt:lpstr>Aldhabi</vt:lpstr>
      <vt:lpstr>Aptos</vt:lpstr>
      <vt:lpstr>Aptos Display</vt:lpstr>
      <vt:lpstr>Arial</vt:lpstr>
      <vt:lpstr>Cambria Math</vt:lpstr>
      <vt:lpstr>consolas</vt:lpstr>
      <vt:lpstr>Lucida Grande</vt:lpstr>
      <vt:lpstr>Office Theme</vt:lpstr>
      <vt:lpstr>Advancing Foundation Models  Through Interaction </vt:lpstr>
      <vt:lpstr>Foundation Models</vt:lpstr>
      <vt:lpstr>The Success of Foundation Models</vt:lpstr>
      <vt:lpstr>Training: Fitting Data Distribution</vt:lpstr>
      <vt:lpstr>Inference: Sampling from Learned Distribution</vt:lpstr>
      <vt:lpstr>Hallucination (mathematics)</vt:lpstr>
      <vt:lpstr>Why is LLM Hallucinating?</vt:lpstr>
      <vt:lpstr>What’s Data Generation Process?</vt:lpstr>
      <vt:lpstr>Invisible Interaction in Writing</vt:lpstr>
      <vt:lpstr>Interaction is Invisible in the Seen Data</vt:lpstr>
      <vt:lpstr>Invisible Interaction in Coding</vt:lpstr>
      <vt:lpstr>Interaction is Invisible in the Seen Data</vt:lpstr>
      <vt:lpstr>Foundation Models are Non-Interactive</vt:lpstr>
      <vt:lpstr>Training Models to Interact with the World!</vt:lpstr>
      <vt:lpstr>Talk Outline</vt:lpstr>
      <vt:lpstr>Talk Outline</vt:lpstr>
      <vt:lpstr>Background: Solving Scientific Problems</vt:lpstr>
      <vt:lpstr>Teaching Language Models to use Tools</vt:lpstr>
      <vt:lpstr>ChatGPT in mid 2022</vt:lpstr>
      <vt:lpstr>How can we force GPTs to use Tools?</vt:lpstr>
      <vt:lpstr>Program-of-Thought Prompting</vt:lpstr>
      <vt:lpstr>Experimental Results of PoT with Codex</vt:lpstr>
      <vt:lpstr>1 Year After PoT</vt:lpstr>
      <vt:lpstr>Simulated Interactive Traces (MathInstruct)</vt:lpstr>
      <vt:lpstr>Imitation Learning on MathInstruct</vt:lpstr>
      <vt:lpstr>Experimental Results of MAmmoTH</vt:lpstr>
      <vt:lpstr>Impact of PoT and MAmmoTH</vt:lpstr>
      <vt:lpstr>Limitations of MAmmoTH</vt:lpstr>
      <vt:lpstr>Incentivizing tool use with RL</vt:lpstr>
      <vt:lpstr>RL Experimental Results</vt:lpstr>
      <vt:lpstr>Summary of the Progress on MATH</vt:lpstr>
      <vt:lpstr>Benchmarking &amp; Training</vt:lpstr>
      <vt:lpstr>Talk Outline</vt:lpstr>
      <vt:lpstr>Background: Code Generation</vt:lpstr>
      <vt:lpstr>Teaching Coders to Interact with Executor and Humans</vt:lpstr>
      <vt:lpstr>Coding is a Highly Interactive Task</vt:lpstr>
      <vt:lpstr>Coding is a Highly Interactive Task</vt:lpstr>
      <vt:lpstr>Pass@1 Evaluation</vt:lpstr>
      <vt:lpstr>Open Models can’t Self-Improve</vt:lpstr>
      <vt:lpstr>1. Simulating Interaction with Executor</vt:lpstr>
      <vt:lpstr>1. Simulating Interaction with Executor</vt:lpstr>
      <vt:lpstr>2. Simulating Interaction with Humans</vt:lpstr>
      <vt:lpstr>2. Simulating Interaction with Humans</vt:lpstr>
      <vt:lpstr>Code-Feedback (157K)</vt:lpstr>
      <vt:lpstr>Imitation Learning on Code-Feedback</vt:lpstr>
      <vt:lpstr>Performance on MBPP+</vt:lpstr>
      <vt:lpstr>Executor Feedback as Reward</vt:lpstr>
      <vt:lpstr>Automated Test Case Generation</vt:lpstr>
      <vt:lpstr>AceCode-87K Dataset</vt:lpstr>
      <vt:lpstr>Incentivizing LMs to use tools with RL</vt:lpstr>
      <vt:lpstr>Experimental Results on MBPP+</vt:lpstr>
      <vt:lpstr>Impact of Open-CodeInterpreter</vt:lpstr>
      <vt:lpstr>Building Coding Agent for Educational Video Generation</vt:lpstr>
      <vt:lpstr>Educational Video Generation </vt:lpstr>
      <vt:lpstr>TheoremExplainAgent</vt:lpstr>
      <vt:lpstr>Video Demo from TheoremExplainAgent</vt:lpstr>
      <vt:lpstr>Talk Outline</vt:lpstr>
      <vt:lpstr>(1) Controllable Image/Video Generation</vt:lpstr>
      <vt:lpstr>(2) Music &amp; Lyric Generation</vt:lpstr>
      <vt:lpstr>(3) Joint Video &amp; Speech Generation</vt:lpstr>
      <vt:lpstr>Talk Outline</vt:lpstr>
      <vt:lpstr>Growing Trend of Multimodal Information</vt:lpstr>
      <vt:lpstr>Vision-Language Models are (Almost) Blind</vt:lpstr>
      <vt:lpstr>Interactive Reasoning in Pixel Space</vt:lpstr>
      <vt:lpstr>Neural-Symbolic Visual Generation</vt:lpstr>
      <vt:lpstr>Acknowledgement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Wenhu Chen</dc:creator>
  <cp:lastModifiedBy>Wenhu Chen</cp:lastModifiedBy>
  <cp:revision>8595</cp:revision>
  <dcterms:created xsi:type="dcterms:W3CDTF">2024-12-27T17:18:04Z</dcterms:created>
  <dcterms:modified xsi:type="dcterms:W3CDTF">2025-03-10T16:06:10Z</dcterms:modified>
</cp:coreProperties>
</file>